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77" r:id="rId2"/>
  </p:sldMasterIdLst>
  <p:notesMasterIdLst>
    <p:notesMasterId r:id="rId25"/>
  </p:notesMasterIdLst>
  <p:handoutMasterIdLst>
    <p:handoutMasterId r:id="rId26"/>
  </p:handoutMasterIdLst>
  <p:sldIdLst>
    <p:sldId id="266" r:id="rId3"/>
    <p:sldId id="285" r:id="rId4"/>
    <p:sldId id="284" r:id="rId5"/>
    <p:sldId id="286" r:id="rId6"/>
    <p:sldId id="287" r:id="rId7"/>
    <p:sldId id="290" r:id="rId8"/>
    <p:sldId id="488" r:id="rId9"/>
    <p:sldId id="288" r:id="rId10"/>
    <p:sldId id="283" r:id="rId11"/>
    <p:sldId id="483" r:id="rId12"/>
    <p:sldId id="289" r:id="rId13"/>
    <p:sldId id="481" r:id="rId14"/>
    <p:sldId id="484" r:id="rId15"/>
    <p:sldId id="485" r:id="rId16"/>
    <p:sldId id="486" r:id="rId17"/>
    <p:sldId id="294" r:id="rId18"/>
    <p:sldId id="293" r:id="rId19"/>
    <p:sldId id="487" r:id="rId20"/>
    <p:sldId id="292" r:id="rId21"/>
    <p:sldId id="295" r:id="rId22"/>
    <p:sldId id="291" r:id="rId23"/>
    <p:sldId id="282" r:id="rId24"/>
  </p:sldIdLst>
  <p:sldSz cx="9144000" cy="6858000" type="screen4x3"/>
  <p:notesSz cx="6858000" cy="9144000"/>
  <p:defaultText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Allgemeines" id="{CB2E7776-5F69-442F-9FDD-DFFAFF0635DF}">
          <p14:sldIdLst>
            <p14:sldId id="266"/>
            <p14:sldId id="285"/>
          </p14:sldIdLst>
        </p14:section>
        <p14:section name="Rechtsgrundlagen" id="{32FB367B-1422-4A2F-9349-5E110C6A1FC6}">
          <p14:sldIdLst>
            <p14:sldId id="284"/>
            <p14:sldId id="286"/>
          </p14:sldIdLst>
        </p14:section>
        <p14:section name="Dekon P" id="{DC3739CA-ED7F-4A48-AC92-C0F51E3DFFF5}">
          <p14:sldIdLst>
            <p14:sldId id="287"/>
            <p14:sldId id="290"/>
            <p14:sldId id="488"/>
            <p14:sldId id="288"/>
            <p14:sldId id="283"/>
            <p14:sldId id="483"/>
            <p14:sldId id="289"/>
            <p14:sldId id="481"/>
          </p14:sldIdLst>
        </p14:section>
        <p14:section name="CBRN ErkW" id="{45C84623-CE28-4449-9922-3D1B2374A1D1}">
          <p14:sldIdLst>
            <p14:sldId id="484"/>
            <p14:sldId id="485"/>
          </p14:sldIdLst>
        </p14:section>
        <p14:section name="CBRN MLK" id="{CAEC91E0-D9D3-4B24-9A65-EAD868F93E5D}">
          <p14:sldIdLst>
            <p14:sldId id="486"/>
          </p14:sldIdLst>
        </p14:section>
        <p14:section name="LF 20 KatS" id="{E4D6B86C-21AD-4627-AC4C-B33743A97EF4}">
          <p14:sldIdLst>
            <p14:sldId id="294"/>
            <p14:sldId id="293"/>
          </p14:sldIdLst>
        </p14:section>
        <p14:section name="SW 2000 KatS" id="{D46A23D2-7CCD-4946-9100-B8AC40A96C6A}">
          <p14:sldIdLst>
            <p14:sldId id="487"/>
            <p14:sldId id="292"/>
          </p14:sldIdLst>
        </p14:section>
        <p14:section name="Abschluss" id="{1BD25AB1-CA35-43C9-85ED-0595AF88A013}">
          <p14:sldIdLst>
            <p14:sldId id="295"/>
            <p14:sldId id="291"/>
            <p14:sldId id="282"/>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0C37"/>
    <a:srgbClr val="64646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ittlere Formatvorlage 2 - Akz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ittlere Formatvorlage 2 - Akz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92" autoAdjust="0"/>
    <p:restoredTop sz="81694" autoAdjust="0"/>
  </p:normalViewPr>
  <p:slideViewPr>
    <p:cSldViewPr snapToObjects="1">
      <p:cViewPr varScale="1">
        <p:scale>
          <a:sx n="93" d="100"/>
          <a:sy n="93" d="100"/>
        </p:scale>
        <p:origin x="2106" y="66"/>
      </p:cViewPr>
      <p:guideLst>
        <p:guide orient="horz" pos="2160"/>
        <p:guide pos="2880"/>
      </p:guideLst>
    </p:cSldViewPr>
  </p:slideViewPr>
  <p:outlineViewPr>
    <p:cViewPr>
      <p:scale>
        <a:sx n="33" d="100"/>
        <a:sy n="33" d="100"/>
      </p:scale>
      <p:origin x="0" y="0"/>
    </p:cViewPr>
  </p:outlineViewPr>
  <p:notesTextViewPr>
    <p:cViewPr>
      <p:scale>
        <a:sx n="125" d="100"/>
        <a:sy n="125"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3B65B2C-F039-49ED-B3E6-A075A3D539C8}" type="doc">
      <dgm:prSet loTypeId="urn:microsoft.com/office/officeart/2005/8/layout/pyramid4" loCatId="relationship" qsTypeId="urn:microsoft.com/office/officeart/2005/8/quickstyle/simple1" qsCatId="simple" csTypeId="urn:microsoft.com/office/officeart/2005/8/colors/accent1_2" csCatId="accent1" phldr="1"/>
      <dgm:spPr/>
      <dgm:t>
        <a:bodyPr/>
        <a:lstStyle/>
        <a:p>
          <a:endParaRPr lang="de-DE"/>
        </a:p>
      </dgm:t>
    </dgm:pt>
    <dgm:pt modelId="{203A1495-C277-4042-9908-52BDFF3C7920}">
      <dgm:prSet phldrT="[Text]" custT="1"/>
      <dgm:spPr>
        <a:solidFill>
          <a:srgbClr val="FF0000"/>
        </a:solidFill>
      </dgm:spPr>
      <dgm:t>
        <a:bodyPr lIns="0" rIns="0"/>
        <a:lstStyle/>
        <a:p>
          <a:r>
            <a:rPr lang="de-DE" sz="1400" dirty="0">
              <a:latin typeface="NDSFrutiger 45 Light" panose="02000403040000020004" pitchFamily="2" charset="0"/>
            </a:rPr>
            <a:t>Technische Hilfeleistung und Brandschutz</a:t>
          </a:r>
        </a:p>
        <a:p>
          <a:r>
            <a:rPr lang="de-DE" sz="1400" b="1" dirty="0">
              <a:latin typeface="NDSFrutiger 45 Light" panose="02000403040000020004" pitchFamily="2" charset="0"/>
            </a:rPr>
            <a:t>Gemeinde</a:t>
          </a:r>
        </a:p>
        <a:p>
          <a:endParaRPr lang="de-DE" sz="1400" b="1" dirty="0">
            <a:latin typeface="NDSFrutiger 45 Light" panose="02000403040000020004" pitchFamily="2" charset="0"/>
          </a:endParaRPr>
        </a:p>
      </dgm:t>
    </dgm:pt>
    <dgm:pt modelId="{51E885F9-EC77-44E7-8610-70F736BE3C9E}" type="parTrans" cxnId="{A79A0E90-1196-4D3F-8624-C71D1CF36258}">
      <dgm:prSet/>
      <dgm:spPr/>
      <dgm:t>
        <a:bodyPr/>
        <a:lstStyle/>
        <a:p>
          <a:endParaRPr lang="de-DE"/>
        </a:p>
      </dgm:t>
    </dgm:pt>
    <dgm:pt modelId="{4C7D875D-6092-4F0B-9BD1-F603D9457777}" type="sibTrans" cxnId="{A79A0E90-1196-4D3F-8624-C71D1CF36258}">
      <dgm:prSet/>
      <dgm:spPr/>
      <dgm:t>
        <a:bodyPr/>
        <a:lstStyle/>
        <a:p>
          <a:endParaRPr lang="de-DE"/>
        </a:p>
      </dgm:t>
    </dgm:pt>
    <dgm:pt modelId="{7CDD05E9-E56B-4474-B6EA-69687121C528}">
      <dgm:prSet phldrT="[Text]" custT="1"/>
      <dgm:spPr>
        <a:solidFill>
          <a:srgbClr val="00B0F0"/>
        </a:solidFill>
      </dgm:spPr>
      <dgm:t>
        <a:bodyPr/>
        <a:lstStyle/>
        <a:p>
          <a:r>
            <a:rPr lang="de-DE" sz="1400" dirty="0">
              <a:latin typeface="NDSFrutiger 45 Light" panose="02000403040000020004" pitchFamily="2" charset="0"/>
            </a:rPr>
            <a:t>Katastrophenschutz </a:t>
          </a:r>
        </a:p>
        <a:p>
          <a:r>
            <a:rPr lang="de-DE" sz="1400" b="1" dirty="0">
              <a:latin typeface="NDSFrutiger 45 Light" panose="02000403040000020004" pitchFamily="2" charset="0"/>
            </a:rPr>
            <a:t>Land</a:t>
          </a:r>
        </a:p>
      </dgm:t>
    </dgm:pt>
    <dgm:pt modelId="{5A87E32D-5AF9-4FF3-94AD-886FD70724FA}" type="parTrans" cxnId="{F91E60E9-D74B-40D8-9867-EA162184A97A}">
      <dgm:prSet/>
      <dgm:spPr/>
      <dgm:t>
        <a:bodyPr/>
        <a:lstStyle/>
        <a:p>
          <a:endParaRPr lang="de-DE"/>
        </a:p>
      </dgm:t>
    </dgm:pt>
    <dgm:pt modelId="{5F59A343-E0D9-4A2A-BF6D-255B5894D1CB}" type="sibTrans" cxnId="{F91E60E9-D74B-40D8-9867-EA162184A97A}">
      <dgm:prSet/>
      <dgm:spPr/>
      <dgm:t>
        <a:bodyPr/>
        <a:lstStyle/>
        <a:p>
          <a:endParaRPr lang="de-DE"/>
        </a:p>
      </dgm:t>
    </dgm:pt>
    <dgm:pt modelId="{19945E18-E4D9-4EFC-8A26-81E55B748EA1}">
      <dgm:prSet phldrT="[Text]" custT="1"/>
      <dgm:spPr>
        <a:solidFill>
          <a:srgbClr val="00B050"/>
        </a:solidFill>
        <a:ln>
          <a:solidFill>
            <a:srgbClr val="00B050"/>
          </a:solidFill>
        </a:ln>
      </dgm:spPr>
      <dgm:t>
        <a:bodyPr lIns="0" rIns="0"/>
        <a:lstStyle/>
        <a:p>
          <a:r>
            <a:rPr lang="de-DE" sz="1300" dirty="0">
              <a:latin typeface="NDSFrutiger 45 Light" panose="02000403040000020004" pitchFamily="2" charset="0"/>
            </a:rPr>
            <a:t>Gegenseitige</a:t>
          </a:r>
        </a:p>
        <a:p>
          <a:r>
            <a:rPr lang="de-DE" sz="1300" dirty="0">
              <a:latin typeface="NDSFrutiger 45 Light" panose="02000403040000020004" pitchFamily="2" charset="0"/>
            </a:rPr>
            <a:t>Unterstützung und Ergänzung</a:t>
          </a:r>
        </a:p>
      </dgm:t>
    </dgm:pt>
    <dgm:pt modelId="{59CF6AC7-9A4A-4B3F-8952-A5AAFE67C716}" type="parTrans" cxnId="{D97E428C-8E53-4E56-A99C-6B1197FE2F35}">
      <dgm:prSet/>
      <dgm:spPr/>
      <dgm:t>
        <a:bodyPr/>
        <a:lstStyle/>
        <a:p>
          <a:endParaRPr lang="de-DE"/>
        </a:p>
      </dgm:t>
    </dgm:pt>
    <dgm:pt modelId="{30A075E6-5989-49F0-AE36-5F0C89269DC3}" type="sibTrans" cxnId="{D97E428C-8E53-4E56-A99C-6B1197FE2F35}">
      <dgm:prSet/>
      <dgm:spPr/>
      <dgm:t>
        <a:bodyPr/>
        <a:lstStyle/>
        <a:p>
          <a:endParaRPr lang="de-DE"/>
        </a:p>
      </dgm:t>
    </dgm:pt>
    <dgm:pt modelId="{16F06372-A32D-4231-BDD7-5E8455D12AB8}">
      <dgm:prSet phldrT="[Text]" custT="1"/>
      <dgm:spPr>
        <a:solidFill>
          <a:srgbClr val="FFC000"/>
        </a:solidFill>
        <a:ln>
          <a:solidFill>
            <a:srgbClr val="FFC000"/>
          </a:solidFill>
        </a:ln>
      </dgm:spPr>
      <dgm:t>
        <a:bodyPr/>
        <a:lstStyle/>
        <a:p>
          <a:r>
            <a:rPr lang="de-DE" sz="1400" dirty="0">
              <a:latin typeface="NDSFrutiger 45 Light" panose="02000403040000020004" pitchFamily="2" charset="0"/>
            </a:rPr>
            <a:t>Zivilschutz</a:t>
          </a:r>
        </a:p>
        <a:p>
          <a:r>
            <a:rPr lang="de-DE" sz="1400" b="1" dirty="0">
              <a:latin typeface="NDSFrutiger 45 Light" panose="02000403040000020004" pitchFamily="2" charset="0"/>
            </a:rPr>
            <a:t>Bund</a:t>
          </a:r>
        </a:p>
      </dgm:t>
    </dgm:pt>
    <dgm:pt modelId="{95E95554-817A-4C03-A3ED-28327ABDECC8}" type="parTrans" cxnId="{3948C407-C2FA-411E-8868-5790398F963C}">
      <dgm:prSet/>
      <dgm:spPr/>
      <dgm:t>
        <a:bodyPr/>
        <a:lstStyle/>
        <a:p>
          <a:endParaRPr lang="de-DE"/>
        </a:p>
      </dgm:t>
    </dgm:pt>
    <dgm:pt modelId="{AB333743-5A58-4B61-B028-231FCCA6FF61}" type="sibTrans" cxnId="{3948C407-C2FA-411E-8868-5790398F963C}">
      <dgm:prSet/>
      <dgm:spPr/>
      <dgm:t>
        <a:bodyPr/>
        <a:lstStyle/>
        <a:p>
          <a:endParaRPr lang="de-DE"/>
        </a:p>
      </dgm:t>
    </dgm:pt>
    <dgm:pt modelId="{EDF86E7A-C8BC-4935-B8F7-039793A334FB}" type="pres">
      <dgm:prSet presAssocID="{E3B65B2C-F039-49ED-B3E6-A075A3D539C8}" presName="compositeShape" presStyleCnt="0">
        <dgm:presLayoutVars>
          <dgm:chMax val="9"/>
          <dgm:dir/>
          <dgm:resizeHandles val="exact"/>
        </dgm:presLayoutVars>
      </dgm:prSet>
      <dgm:spPr/>
    </dgm:pt>
    <dgm:pt modelId="{C643538C-92E5-4F2E-9F58-FCEDFFE6C089}" type="pres">
      <dgm:prSet presAssocID="{E3B65B2C-F039-49ED-B3E6-A075A3D539C8}" presName="triangle1" presStyleLbl="node1" presStyleIdx="0" presStyleCnt="4">
        <dgm:presLayoutVars>
          <dgm:bulletEnabled val="1"/>
        </dgm:presLayoutVars>
      </dgm:prSet>
      <dgm:spPr/>
    </dgm:pt>
    <dgm:pt modelId="{8BE022D7-E65E-4EA1-ADEA-95FCF0E28756}" type="pres">
      <dgm:prSet presAssocID="{E3B65B2C-F039-49ED-B3E6-A075A3D539C8}" presName="triangle2" presStyleLbl="node1" presStyleIdx="1" presStyleCnt="4">
        <dgm:presLayoutVars>
          <dgm:bulletEnabled val="1"/>
        </dgm:presLayoutVars>
      </dgm:prSet>
      <dgm:spPr/>
    </dgm:pt>
    <dgm:pt modelId="{52F2E444-BA72-4E99-A205-96D386944DD8}" type="pres">
      <dgm:prSet presAssocID="{E3B65B2C-F039-49ED-B3E6-A075A3D539C8}" presName="triangle3" presStyleLbl="node1" presStyleIdx="2" presStyleCnt="4">
        <dgm:presLayoutVars>
          <dgm:bulletEnabled val="1"/>
        </dgm:presLayoutVars>
      </dgm:prSet>
      <dgm:spPr/>
    </dgm:pt>
    <dgm:pt modelId="{8E2D33D4-0915-4F3E-ACCD-8235E7BE08B5}" type="pres">
      <dgm:prSet presAssocID="{E3B65B2C-F039-49ED-B3E6-A075A3D539C8}" presName="triangle4" presStyleLbl="node1" presStyleIdx="3" presStyleCnt="4">
        <dgm:presLayoutVars>
          <dgm:bulletEnabled val="1"/>
        </dgm:presLayoutVars>
      </dgm:prSet>
      <dgm:spPr/>
    </dgm:pt>
  </dgm:ptLst>
  <dgm:cxnLst>
    <dgm:cxn modelId="{3948C407-C2FA-411E-8868-5790398F963C}" srcId="{E3B65B2C-F039-49ED-B3E6-A075A3D539C8}" destId="{16F06372-A32D-4231-BDD7-5E8455D12AB8}" srcOrd="3" destOrd="0" parTransId="{95E95554-817A-4C03-A3ED-28327ABDECC8}" sibTransId="{AB333743-5A58-4B61-B028-231FCCA6FF61}"/>
    <dgm:cxn modelId="{E895F245-AFE5-44CF-907E-8729C5AA659F}" type="presOf" srcId="{7CDD05E9-E56B-4474-B6EA-69687121C528}" destId="{8BE022D7-E65E-4EA1-ADEA-95FCF0E28756}" srcOrd="0" destOrd="0" presId="urn:microsoft.com/office/officeart/2005/8/layout/pyramid4"/>
    <dgm:cxn modelId="{6117A685-B8BC-44BD-A3AD-A4F62985D929}" type="presOf" srcId="{E3B65B2C-F039-49ED-B3E6-A075A3D539C8}" destId="{EDF86E7A-C8BC-4935-B8F7-039793A334FB}" srcOrd="0" destOrd="0" presId="urn:microsoft.com/office/officeart/2005/8/layout/pyramid4"/>
    <dgm:cxn modelId="{D97E428C-8E53-4E56-A99C-6B1197FE2F35}" srcId="{E3B65B2C-F039-49ED-B3E6-A075A3D539C8}" destId="{19945E18-E4D9-4EFC-8A26-81E55B748EA1}" srcOrd="2" destOrd="0" parTransId="{59CF6AC7-9A4A-4B3F-8952-A5AAFE67C716}" sibTransId="{30A075E6-5989-49F0-AE36-5F0C89269DC3}"/>
    <dgm:cxn modelId="{A79A0E90-1196-4D3F-8624-C71D1CF36258}" srcId="{E3B65B2C-F039-49ED-B3E6-A075A3D539C8}" destId="{203A1495-C277-4042-9908-52BDFF3C7920}" srcOrd="0" destOrd="0" parTransId="{51E885F9-EC77-44E7-8610-70F736BE3C9E}" sibTransId="{4C7D875D-6092-4F0B-9BD1-F603D9457777}"/>
    <dgm:cxn modelId="{578E3D95-26CA-4BE7-A8BD-B29835F7F24F}" type="presOf" srcId="{203A1495-C277-4042-9908-52BDFF3C7920}" destId="{C643538C-92E5-4F2E-9F58-FCEDFFE6C089}" srcOrd="0" destOrd="0" presId="urn:microsoft.com/office/officeart/2005/8/layout/pyramid4"/>
    <dgm:cxn modelId="{7C7882D9-1151-4599-9C2A-093BA48135FB}" type="presOf" srcId="{16F06372-A32D-4231-BDD7-5E8455D12AB8}" destId="{8E2D33D4-0915-4F3E-ACCD-8235E7BE08B5}" srcOrd="0" destOrd="0" presId="urn:microsoft.com/office/officeart/2005/8/layout/pyramid4"/>
    <dgm:cxn modelId="{EFAAD4DF-B4F3-471F-8668-B6F0681B3BCA}" type="presOf" srcId="{19945E18-E4D9-4EFC-8A26-81E55B748EA1}" destId="{52F2E444-BA72-4E99-A205-96D386944DD8}" srcOrd="0" destOrd="0" presId="urn:microsoft.com/office/officeart/2005/8/layout/pyramid4"/>
    <dgm:cxn modelId="{F91E60E9-D74B-40D8-9867-EA162184A97A}" srcId="{E3B65B2C-F039-49ED-B3E6-A075A3D539C8}" destId="{7CDD05E9-E56B-4474-B6EA-69687121C528}" srcOrd="1" destOrd="0" parTransId="{5A87E32D-5AF9-4FF3-94AD-886FD70724FA}" sibTransId="{5F59A343-E0D9-4A2A-BF6D-255B5894D1CB}"/>
    <dgm:cxn modelId="{AE1D14E9-181E-46B0-AA81-456CDE021552}" type="presParOf" srcId="{EDF86E7A-C8BC-4935-B8F7-039793A334FB}" destId="{C643538C-92E5-4F2E-9F58-FCEDFFE6C089}" srcOrd="0" destOrd="0" presId="urn:microsoft.com/office/officeart/2005/8/layout/pyramid4"/>
    <dgm:cxn modelId="{F1920480-D812-4ABC-AE8F-C6E13CEAD414}" type="presParOf" srcId="{EDF86E7A-C8BC-4935-B8F7-039793A334FB}" destId="{8BE022D7-E65E-4EA1-ADEA-95FCF0E28756}" srcOrd="1" destOrd="0" presId="urn:microsoft.com/office/officeart/2005/8/layout/pyramid4"/>
    <dgm:cxn modelId="{494765A5-39D0-468D-82EA-DA00A79FBF9A}" type="presParOf" srcId="{EDF86E7A-C8BC-4935-B8F7-039793A334FB}" destId="{52F2E444-BA72-4E99-A205-96D386944DD8}" srcOrd="2" destOrd="0" presId="urn:microsoft.com/office/officeart/2005/8/layout/pyramid4"/>
    <dgm:cxn modelId="{D509202D-1BE9-44C2-BA46-6B8B101AC2CE}" type="presParOf" srcId="{EDF86E7A-C8BC-4935-B8F7-039793A334FB}" destId="{8E2D33D4-0915-4F3E-ACCD-8235E7BE08B5}" srcOrd="3" destOrd="0" presId="urn:microsoft.com/office/officeart/2005/8/layout/pyramid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43538C-92E5-4F2E-9F58-FCEDFFE6C089}">
      <dsp:nvSpPr>
        <dsp:cNvPr id="0" name=""/>
        <dsp:cNvSpPr/>
      </dsp:nvSpPr>
      <dsp:spPr>
        <a:xfrm>
          <a:off x="2032000" y="0"/>
          <a:ext cx="2032000" cy="2032000"/>
        </a:xfrm>
        <a:prstGeom prst="triangle">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53340" rIns="0" bIns="53340" numCol="1" spcCol="1270" anchor="ctr" anchorCtr="0">
          <a:noAutofit/>
        </a:bodyPr>
        <a:lstStyle/>
        <a:p>
          <a:pPr marL="0" lvl="0" indent="0" algn="ctr" defTabSz="622300">
            <a:lnSpc>
              <a:spcPct val="90000"/>
            </a:lnSpc>
            <a:spcBef>
              <a:spcPct val="0"/>
            </a:spcBef>
            <a:spcAft>
              <a:spcPct val="35000"/>
            </a:spcAft>
            <a:buNone/>
          </a:pPr>
          <a:r>
            <a:rPr lang="de-DE" sz="1400" kern="1200" dirty="0">
              <a:latin typeface="NDSFrutiger 45 Light" panose="02000403040000020004" pitchFamily="2" charset="0"/>
            </a:rPr>
            <a:t>Technische Hilfeleistung und Brandschutz</a:t>
          </a:r>
        </a:p>
        <a:p>
          <a:pPr marL="0" lvl="0" indent="0" algn="ctr" defTabSz="622300">
            <a:lnSpc>
              <a:spcPct val="90000"/>
            </a:lnSpc>
            <a:spcBef>
              <a:spcPct val="0"/>
            </a:spcBef>
            <a:spcAft>
              <a:spcPct val="35000"/>
            </a:spcAft>
            <a:buNone/>
          </a:pPr>
          <a:r>
            <a:rPr lang="de-DE" sz="1400" b="1" kern="1200" dirty="0">
              <a:latin typeface="NDSFrutiger 45 Light" panose="02000403040000020004" pitchFamily="2" charset="0"/>
            </a:rPr>
            <a:t>Gemeinde</a:t>
          </a:r>
        </a:p>
        <a:p>
          <a:pPr marL="0" lvl="0" indent="0" algn="ctr" defTabSz="622300">
            <a:lnSpc>
              <a:spcPct val="90000"/>
            </a:lnSpc>
            <a:spcBef>
              <a:spcPct val="0"/>
            </a:spcBef>
            <a:spcAft>
              <a:spcPct val="35000"/>
            </a:spcAft>
            <a:buNone/>
          </a:pPr>
          <a:endParaRPr lang="de-DE" sz="1400" b="1" kern="1200" dirty="0">
            <a:latin typeface="NDSFrutiger 45 Light" panose="02000403040000020004" pitchFamily="2" charset="0"/>
          </a:endParaRPr>
        </a:p>
      </dsp:txBody>
      <dsp:txXfrm>
        <a:off x="2540000" y="1016000"/>
        <a:ext cx="1016000" cy="1016000"/>
      </dsp:txXfrm>
    </dsp:sp>
    <dsp:sp modelId="{8BE022D7-E65E-4EA1-ADEA-95FCF0E28756}">
      <dsp:nvSpPr>
        <dsp:cNvPr id="0" name=""/>
        <dsp:cNvSpPr/>
      </dsp:nvSpPr>
      <dsp:spPr>
        <a:xfrm>
          <a:off x="1016000" y="2032000"/>
          <a:ext cx="2032000" cy="2032000"/>
        </a:xfrm>
        <a:prstGeom prst="triangle">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de-DE" sz="1400" kern="1200" dirty="0">
              <a:latin typeface="NDSFrutiger 45 Light" panose="02000403040000020004" pitchFamily="2" charset="0"/>
            </a:rPr>
            <a:t>Katastrophenschutz </a:t>
          </a:r>
        </a:p>
        <a:p>
          <a:pPr marL="0" lvl="0" indent="0" algn="ctr" defTabSz="622300">
            <a:lnSpc>
              <a:spcPct val="90000"/>
            </a:lnSpc>
            <a:spcBef>
              <a:spcPct val="0"/>
            </a:spcBef>
            <a:spcAft>
              <a:spcPct val="35000"/>
            </a:spcAft>
            <a:buNone/>
          </a:pPr>
          <a:r>
            <a:rPr lang="de-DE" sz="1400" b="1" kern="1200" dirty="0">
              <a:latin typeface="NDSFrutiger 45 Light" panose="02000403040000020004" pitchFamily="2" charset="0"/>
            </a:rPr>
            <a:t>Land</a:t>
          </a:r>
        </a:p>
      </dsp:txBody>
      <dsp:txXfrm>
        <a:off x="1524000" y="3048000"/>
        <a:ext cx="1016000" cy="1016000"/>
      </dsp:txXfrm>
    </dsp:sp>
    <dsp:sp modelId="{52F2E444-BA72-4E99-A205-96D386944DD8}">
      <dsp:nvSpPr>
        <dsp:cNvPr id="0" name=""/>
        <dsp:cNvSpPr/>
      </dsp:nvSpPr>
      <dsp:spPr>
        <a:xfrm rot="10800000">
          <a:off x="2032000" y="2032000"/>
          <a:ext cx="2032000" cy="2032000"/>
        </a:xfrm>
        <a:prstGeom prst="triangle">
          <a:avLst/>
        </a:prstGeom>
        <a:solidFill>
          <a:srgbClr val="00B050"/>
        </a:solidFill>
        <a:ln w="25400" cap="flat" cmpd="sng" algn="ctr">
          <a:solidFill>
            <a:srgbClr val="00B05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49530" rIns="0" bIns="49530" numCol="1" spcCol="1270" anchor="ctr" anchorCtr="0">
          <a:noAutofit/>
        </a:bodyPr>
        <a:lstStyle/>
        <a:p>
          <a:pPr marL="0" lvl="0" indent="0" algn="ctr" defTabSz="577850">
            <a:lnSpc>
              <a:spcPct val="90000"/>
            </a:lnSpc>
            <a:spcBef>
              <a:spcPct val="0"/>
            </a:spcBef>
            <a:spcAft>
              <a:spcPct val="35000"/>
            </a:spcAft>
            <a:buNone/>
          </a:pPr>
          <a:r>
            <a:rPr lang="de-DE" sz="1300" kern="1200" dirty="0">
              <a:latin typeface="NDSFrutiger 45 Light" panose="02000403040000020004" pitchFamily="2" charset="0"/>
            </a:rPr>
            <a:t>Gegenseitige</a:t>
          </a:r>
        </a:p>
        <a:p>
          <a:pPr marL="0" lvl="0" indent="0" algn="ctr" defTabSz="577850">
            <a:lnSpc>
              <a:spcPct val="90000"/>
            </a:lnSpc>
            <a:spcBef>
              <a:spcPct val="0"/>
            </a:spcBef>
            <a:spcAft>
              <a:spcPct val="35000"/>
            </a:spcAft>
            <a:buNone/>
          </a:pPr>
          <a:r>
            <a:rPr lang="de-DE" sz="1300" kern="1200" dirty="0">
              <a:latin typeface="NDSFrutiger 45 Light" panose="02000403040000020004" pitchFamily="2" charset="0"/>
            </a:rPr>
            <a:t>Unterstützung und Ergänzung</a:t>
          </a:r>
        </a:p>
      </dsp:txBody>
      <dsp:txXfrm rot="10800000">
        <a:off x="2540000" y="2032000"/>
        <a:ext cx="1016000" cy="1016000"/>
      </dsp:txXfrm>
    </dsp:sp>
    <dsp:sp modelId="{8E2D33D4-0915-4F3E-ACCD-8235E7BE08B5}">
      <dsp:nvSpPr>
        <dsp:cNvPr id="0" name=""/>
        <dsp:cNvSpPr/>
      </dsp:nvSpPr>
      <dsp:spPr>
        <a:xfrm>
          <a:off x="3048000" y="2032000"/>
          <a:ext cx="2032000" cy="2032000"/>
        </a:xfrm>
        <a:prstGeom prst="triangle">
          <a:avLst/>
        </a:prstGeom>
        <a:solidFill>
          <a:srgbClr val="FFC000"/>
        </a:solidFill>
        <a:ln w="25400" cap="flat" cmpd="sng" algn="ctr">
          <a:solidFill>
            <a:srgbClr val="FFC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de-DE" sz="1400" kern="1200" dirty="0">
              <a:latin typeface="NDSFrutiger 45 Light" panose="02000403040000020004" pitchFamily="2" charset="0"/>
            </a:rPr>
            <a:t>Zivilschutz</a:t>
          </a:r>
        </a:p>
        <a:p>
          <a:pPr marL="0" lvl="0" indent="0" algn="ctr" defTabSz="622300">
            <a:lnSpc>
              <a:spcPct val="90000"/>
            </a:lnSpc>
            <a:spcBef>
              <a:spcPct val="0"/>
            </a:spcBef>
            <a:spcAft>
              <a:spcPct val="35000"/>
            </a:spcAft>
            <a:buNone/>
          </a:pPr>
          <a:r>
            <a:rPr lang="de-DE" sz="1400" b="1" kern="1200" dirty="0">
              <a:latin typeface="NDSFrutiger 45 Light" panose="02000403040000020004" pitchFamily="2" charset="0"/>
            </a:rPr>
            <a:t>Bund</a:t>
          </a:r>
        </a:p>
      </dsp:txBody>
      <dsp:txXfrm>
        <a:off x="3556000" y="3048000"/>
        <a:ext cx="1016000" cy="1016000"/>
      </dsp:txXfrm>
    </dsp:sp>
  </dsp:spTree>
</dsp:drawing>
</file>

<file path=ppt/diagrams/layout1.xml><?xml version="1.0" encoding="utf-8"?>
<dgm:layoutDef xmlns:dgm="http://schemas.openxmlformats.org/drawingml/2006/diagram" xmlns:a="http://schemas.openxmlformats.org/drawingml/2006/main" uniqueId="urn:microsoft.com/office/officeart/2005/8/layout/pyramid4">
  <dgm:title val=""/>
  <dgm:desc val=""/>
  <dgm:catLst>
    <dgm:cat type="pyramid" pri="4000"/>
    <dgm:cat type="relationship" pri="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useDef="1">
    <dgm:dataModel>
      <dgm:ptLst/>
      <dgm:bg/>
      <dgm:whole/>
    </dgm:dataModel>
  </dgm:styleData>
  <dgm:clrData useDef="1">
    <dgm:dataModel>
      <dgm:ptLst/>
      <dgm:bg/>
      <dgm:whole/>
    </dgm:dataModel>
  </dgm:clrData>
  <dgm:layoutNode name="compositeShape">
    <dgm:varLst>
      <dgm:chMax val="9"/>
      <dgm:dir/>
      <dgm:resizeHandles val="exact"/>
    </dgm:varLst>
    <dgm:alg type="composite">
      <dgm:param type="ar" val="1"/>
    </dgm:alg>
    <dgm:shape xmlns:r="http://schemas.openxmlformats.org/officeDocument/2006/relationships" r:blip="">
      <dgm:adjLst/>
    </dgm:shape>
    <dgm:presOf/>
    <dgm:choose name="Name0">
      <dgm:if name="Name1" axis="ch" ptType="node" func="cnt" op="lte" val="4">
        <dgm:choose name="Name2">
          <dgm:if name="Name3" axis="ch" ptType="node" func="cnt" op="equ" val="1">
            <dgm:constrLst>
              <dgm:constr type="primFontSz" for="ch" ptType="node" op="equ" val="65"/>
              <dgm:constr type="t" for="ch" forName="triangle1"/>
              <dgm:constr type="l" for="ch" forName="triangle1"/>
              <dgm:constr type="h" for="ch" forName="triangle1" refType="h"/>
              <dgm:constr type="w" for="ch" forName="triangle1" refType="h"/>
            </dgm:constrLst>
          </dgm:if>
          <dgm:else name="Name4">
            <dgm:constrLst>
              <dgm:constr type="primFontSz" for="ch" ptType="node" op="equ" val="65"/>
              <dgm:constr type="t" for="ch" forName="triangle1"/>
              <dgm:constr type="l" for="ch" forName="triangle1" refType="h" fact="0.25"/>
              <dgm:constr type="h" for="ch" forName="triangle1" refType="h" fact="0.5"/>
              <dgm:constr type="w" for="ch" forName="triangle1" refType="h" fact="0.5"/>
              <dgm:constr type="t" for="ch" forName="triangle2" refType="h" fact="0.5"/>
              <dgm:constr type="l" for="ch" forName="triangle2"/>
              <dgm:constr type="h" for="ch" forName="triangle2" refType="h" fact="0.5"/>
              <dgm:constr type="w" for="ch" forName="triangle2" refType="h" fact="0.5"/>
              <dgm:constr type="t" for="ch" forName="triangle3" refType="h" fact="0.5"/>
              <dgm:constr type="l" for="ch" forName="triangle3" refType="h" fact="0.25"/>
              <dgm:constr type="h" for="ch" forName="triangle3" refType="h" fact="0.5"/>
              <dgm:constr type="w" for="ch" forName="triangle3" refType="h" fact="0.5"/>
              <dgm:constr type="t" for="ch" forName="triangle4" refType="h" fact="0.5"/>
              <dgm:constr type="l" for="ch" forName="triangle4" refType="h" fact="0.5"/>
              <dgm:constr type="h" for="ch" forName="triangle4" refType="h" fact="0.5"/>
              <dgm:constr type="w" for="ch" forName="triangle4" refType="h" fact="0.5"/>
            </dgm:constrLst>
          </dgm:else>
        </dgm:choose>
      </dgm:if>
      <dgm:else name="Name5">
        <dgm:constrLst>
          <dgm:constr type="primFontSz" for="ch" ptType="node" op="equ" val="65"/>
          <dgm:constr type="t" for="ch" forName="triangle1"/>
          <dgm:constr type="l" for="ch" forName="triangle1" refType="h" fact="0.33"/>
          <dgm:constr type="h" for="ch" forName="triangle1" refType="h" fact="0.33"/>
          <dgm:constr type="w" for="ch" forName="triangle1" refType="h" fact="0.33"/>
          <dgm:constr type="t" for="ch" forName="triangle2" refType="h" fact="0.33"/>
          <dgm:constr type="l" for="ch" forName="triangle2" refType="h" fact="0.165"/>
          <dgm:constr type="h" for="ch" forName="triangle2" refType="h" fact="0.33"/>
          <dgm:constr type="w" for="ch" forName="triangle2" refType="h" fact="0.33"/>
          <dgm:constr type="t" for="ch" forName="triangle3" refType="h" fact="0.33"/>
          <dgm:constr type="l" for="ch" forName="triangle3" refType="h" fact="0.33"/>
          <dgm:constr type="h" for="ch" forName="triangle3" refType="h" fact="0.33"/>
          <dgm:constr type="w" for="ch" forName="triangle3" refType="h" fact="0.33"/>
          <dgm:constr type="t" for="ch" forName="triangle4" refType="h" fact="0.33"/>
          <dgm:constr type="l" for="ch" forName="triangle4" refType="h" fact="0.495"/>
          <dgm:constr type="h" for="ch" forName="triangle4" refType="h" fact="0.33"/>
          <dgm:constr type="w" for="ch" forName="triangle4" refType="h" fact="0.33"/>
          <dgm:constr type="t" for="ch" forName="triangle5" refType="h" fact="0.66"/>
          <dgm:constr type="l" for="ch" forName="triangle5"/>
          <dgm:constr type="h" for="ch" forName="triangle5" refType="h" fact="0.33"/>
          <dgm:constr type="w" for="ch" forName="triangle5" refType="h" fact="0.33"/>
          <dgm:constr type="t" for="ch" forName="triangle6" refType="h" fact="0.66"/>
          <dgm:constr type="l" for="ch" forName="triangle6" refType="h" fact="0.165"/>
          <dgm:constr type="h" for="ch" forName="triangle6" refType="h" fact="0.33"/>
          <dgm:constr type="w" for="ch" forName="triangle6" refType="h" fact="0.33"/>
          <dgm:constr type="t" for="ch" forName="triangle7" refType="h" fact="0.66"/>
          <dgm:constr type="l" for="ch" forName="triangle7" refType="h" fact="0.33"/>
          <dgm:constr type="h" for="ch" forName="triangle7" refType="h" fact="0.33"/>
          <dgm:constr type="w" for="ch" forName="triangle7" refType="h" fact="0.33"/>
          <dgm:constr type="t" for="ch" forName="triangle8" refType="h" fact="0.66"/>
          <dgm:constr type="l" for="ch" forName="triangle8" refType="h" fact="0.495"/>
          <dgm:constr type="h" for="ch" forName="triangle8" refType="h" fact="0.33"/>
          <dgm:constr type="w" for="ch" forName="triangle8" refType="h" fact="0.33"/>
          <dgm:constr type="t" for="ch" forName="triangle9" refType="h" fact="0.66"/>
          <dgm:constr type="l" for="ch" forName="triangle9" refType="h" fact="0.66"/>
          <dgm:constr type="h" for="ch" forName="triangle9" refType="h" fact="0.33"/>
          <dgm:constr type="w" for="ch" forName="triangle9" refType="h" fact="0.33"/>
        </dgm:constrLst>
      </dgm:else>
    </dgm:choose>
    <dgm:ruleLst/>
    <dgm:choose name="Name6">
      <dgm:if name="Name7" axis="ch" ptType="node" func="cnt" op="gte" val="1">
        <dgm:layoutNode name="triangle1" styleLbl="node1">
          <dgm:varLst>
            <dgm:bulletEnabled val="1"/>
          </dgm:varLst>
          <dgm:alg type="tx">
            <dgm:param type="txAnchorVertCh" val="mid"/>
          </dgm:alg>
          <dgm:shape xmlns:r="http://schemas.openxmlformats.org/officeDocument/2006/relationships" type="triangle"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8"/>
    </dgm:choose>
    <dgm:choose name="Name9">
      <dgm:if name="Name10" axis="ch" ptType="node" func="cnt" op="gte" val="2">
        <dgm:layoutNode name="triangle2" styleLbl="node1">
          <dgm:varLst>
            <dgm:bulletEnabled val="1"/>
          </dgm:varLst>
          <dgm:alg type="tx">
            <dgm:param type="txAnchorVertCh" val="mid"/>
          </dgm:alg>
          <dgm:shape xmlns:r="http://schemas.openxmlformats.org/officeDocument/2006/relationships" type="triangle" r:blip="">
            <dgm:adjLst/>
          </dgm:shape>
          <dgm:choose name="Name11">
            <dgm:if name="Name12" func="var" arg="dir" op="equ" val="norm">
              <dgm:presOf axis="ch desOrSelf" ptType="node node" st="2 1" cnt="1 0"/>
            </dgm:if>
            <dgm:else name="Name13">
              <dgm:presOf axis="ch desOrSelf" ptType="node node" st="4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3" styleLbl="node1">
          <dgm:varLst>
            <dgm:bulletEnabled val="1"/>
          </dgm:varLst>
          <dgm:alg type="tx">
            <dgm:param type="txAnchorVertCh" val="mid"/>
          </dgm:alg>
          <dgm:shape xmlns:r="http://schemas.openxmlformats.org/officeDocument/2006/relationships" rot="180" type="triangle"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4" styleLbl="node1">
          <dgm:varLst>
            <dgm:bulletEnabled val="1"/>
          </dgm:varLst>
          <dgm:alg type="tx">
            <dgm:param type="txAnchorVertCh" val="mid"/>
          </dgm:alg>
          <dgm:shape xmlns:r="http://schemas.openxmlformats.org/officeDocument/2006/relationships" type="triangle" r:blip="">
            <dgm:adjLst/>
          </dgm:shape>
          <dgm:choose name="Name14">
            <dgm:if name="Name15" func="var" arg="dir" op="equ" val="norm">
              <dgm:presOf axis="ch desOrSelf" ptType="node node" st="4 1" cnt="1 0"/>
            </dgm:if>
            <dgm:else name="Name16">
              <dgm:presOf axis="ch desOrSelf" ptType="node node" st="2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7"/>
    </dgm:choose>
    <dgm:choose name="Name18">
      <dgm:if name="Name19" axis="ch" ptType="node" func="cnt" op="gte" val="5">
        <dgm:layoutNode name="triangle5" styleLbl="node1">
          <dgm:varLst>
            <dgm:bulletEnabled val="1"/>
          </dgm:varLst>
          <dgm:alg type="tx">
            <dgm:param type="txAnchorVertCh" val="mid"/>
          </dgm:alg>
          <dgm:shape xmlns:r="http://schemas.openxmlformats.org/officeDocument/2006/relationships" type="triangle" r:blip="">
            <dgm:adjLst/>
          </dgm:shape>
          <dgm:choose name="Name20">
            <dgm:if name="Name21" func="var" arg="dir" op="equ" val="norm">
              <dgm:presOf axis="ch desOrSelf" ptType="node node" st="5 1" cnt="1 0"/>
            </dgm:if>
            <dgm:else name="Name22">
              <dgm:presOf axis="ch desOrSelf" ptType="node node" st="9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6" styleLbl="node1">
          <dgm:varLst>
            <dgm:bulletEnabled val="1"/>
          </dgm:varLst>
          <dgm:alg type="tx">
            <dgm:param type="txAnchorVertCh" val="mid"/>
          </dgm:alg>
          <dgm:shape xmlns:r="http://schemas.openxmlformats.org/officeDocument/2006/relationships" rot="180" type="triangle" r:blip="">
            <dgm:adjLst/>
          </dgm:shape>
          <dgm:choose name="Name23">
            <dgm:if name="Name24" func="var" arg="dir" op="equ" val="norm">
              <dgm:presOf axis="ch desOrSelf" ptType="node node" st="6 1" cnt="1 0"/>
            </dgm:if>
            <dgm:else name="Name25">
              <dgm:presOf axis="ch desOrSelf" ptType="node node" st="8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7" styleLbl="node1">
          <dgm:varLst>
            <dgm:bulletEnabled val="1"/>
          </dgm:varLst>
          <dgm:alg type="tx">
            <dgm:param type="txAnchorVertCh" val="mid"/>
          </dgm:alg>
          <dgm:shape xmlns:r="http://schemas.openxmlformats.org/officeDocument/2006/relationships" type="triangle" r:blip="">
            <dgm:adjLst/>
          </dgm:shape>
          <dgm:presOf axis="ch desOrSelf" ptType="node node" st="7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8" styleLbl="node1">
          <dgm:varLst>
            <dgm:bulletEnabled val="1"/>
          </dgm:varLst>
          <dgm:alg type="tx">
            <dgm:param type="txAnchorVertCh" val="mid"/>
          </dgm:alg>
          <dgm:shape xmlns:r="http://schemas.openxmlformats.org/officeDocument/2006/relationships" rot="180" type="triangle" r:blip="">
            <dgm:adjLst/>
          </dgm:shape>
          <dgm:choose name="Name26">
            <dgm:if name="Name27" func="var" arg="dir" op="equ" val="norm">
              <dgm:presOf axis="ch desOrSelf" ptType="node node" st="8 1" cnt="1 0"/>
            </dgm:if>
            <dgm:else name="Name28">
              <dgm:presOf axis="ch desOrSelf" ptType="node node" st="6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9" styleLbl="node1">
          <dgm:varLst>
            <dgm:bulletEnabled val="1"/>
          </dgm:varLst>
          <dgm:alg type="tx">
            <dgm:param type="txAnchorVertCh" val="mid"/>
          </dgm:alg>
          <dgm:shape xmlns:r="http://schemas.openxmlformats.org/officeDocument/2006/relationships" type="triangle" r:blip="">
            <dgm:adjLst/>
          </dgm:shape>
          <dgm:choose name="Name29">
            <dgm:if name="Name30" func="var" arg="dir" op="equ" val="norm">
              <dgm:presOf axis="ch desOrSelf" ptType="node node" st="9 1" cnt="1 0"/>
            </dgm:if>
            <dgm:else name="Name31">
              <dgm:presOf axis="ch desOrSelf" ptType="node node" st="5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2"/>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20F499D-9592-6C40-8B1E-B6793B2B81B7}" type="datetimeFigureOut">
              <a:rPr lang="de-DE" smtClean="0"/>
              <a:pPr/>
              <a:t>15.12.2023</a:t>
            </a:fld>
            <a:endParaRPr lang="de-DE"/>
          </a:p>
        </p:txBody>
      </p:sp>
      <p:sp>
        <p:nvSpPr>
          <p:cNvPr id="4" name="Fußzeilenplatzhalt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27507D3-E97E-BF4A-841F-4306827097F7}" type="slidenum">
              <a:rPr lang="de-DE" smtClean="0"/>
              <a:pPr/>
              <a:t>‹Nr.›</a:t>
            </a:fld>
            <a:endParaRPr lang="de-DE"/>
          </a:p>
        </p:txBody>
      </p:sp>
    </p:spTree>
    <p:extLst>
      <p:ext uri="{BB962C8B-B14F-4D97-AF65-F5344CB8AC3E}">
        <p14:creationId xmlns:p14="http://schemas.microsoft.com/office/powerpoint/2010/main" val="260788502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AA6AADE-934C-8243-A502-3A0DD498B83A}" type="datetimeFigureOut">
              <a:rPr lang="de-DE" smtClean="0"/>
              <a:pPr/>
              <a:t>15.12.2023</a:t>
            </a:fld>
            <a:endParaRPr lang="de-DE"/>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4958C82-1522-084C-9BFE-841733B9AF15}" type="slidenum">
              <a:rPr lang="de-DE" smtClean="0"/>
              <a:pPr/>
              <a:t>‹Nr.›</a:t>
            </a:fld>
            <a:endParaRPr lang="de-DE"/>
          </a:p>
        </p:txBody>
      </p:sp>
    </p:spTree>
    <p:extLst>
      <p:ext uri="{BB962C8B-B14F-4D97-AF65-F5344CB8AC3E}">
        <p14:creationId xmlns:p14="http://schemas.microsoft.com/office/powerpoint/2010/main" val="398940584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64958C82-1522-084C-9BFE-841733B9AF15}" type="slidenum">
              <a:rPr lang="de-DE" smtClean="0"/>
              <a:pPr/>
              <a:t>1</a:t>
            </a:fld>
            <a:endParaRPr lang="de-DE"/>
          </a:p>
        </p:txBody>
      </p:sp>
    </p:spTree>
    <p:extLst>
      <p:ext uri="{BB962C8B-B14F-4D97-AF65-F5344CB8AC3E}">
        <p14:creationId xmlns:p14="http://schemas.microsoft.com/office/powerpoint/2010/main" val="4903293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fontScale="85000" lnSpcReduction="10000"/>
          </a:bodyPr>
          <a:lstStyle/>
          <a:p>
            <a:r>
              <a:rPr lang="de-DE" dirty="0"/>
              <a:t>Das Ausstattungskonzept orientiert sich an einem Gefahrenbild, wie es einem Verteidigungsfall heutiger Art und Prägung entsprechen würde, insbesondere räumlich begrenzt nach dem Gefahren- und Schadensbild einer Großschadenslage, wie sie insbesondere auch in Fällen asymmetrischer Konflikte zu erwarten wäre.</a:t>
            </a:r>
            <a:endParaRPr lang="de-DE" sz="1200" b="1" i="0" u="none" strike="noStrike" kern="1200" baseline="0" dirty="0">
              <a:solidFill>
                <a:schemeClr val="tx1"/>
              </a:solidFill>
              <a:latin typeface="Arial" panose="020B0604020202020204" pitchFamily="34" charset="0"/>
              <a:ea typeface="+mn-ea"/>
              <a:cs typeface="+mn-cs"/>
            </a:endParaRPr>
          </a:p>
          <a:p>
            <a:endParaRPr lang="de-DE" sz="1200" b="1" i="0" u="none" strike="noStrike" kern="1200" baseline="0" dirty="0">
              <a:solidFill>
                <a:schemeClr val="tx1"/>
              </a:solidFill>
              <a:latin typeface="Arial" panose="020B0604020202020204" pitchFamily="34" charset="0"/>
              <a:ea typeface="+mn-ea"/>
              <a:cs typeface="+mn-cs"/>
            </a:endParaRPr>
          </a:p>
          <a:p>
            <a:r>
              <a:rPr lang="de-DE" sz="1200" b="1" i="0" u="none" strike="noStrike" kern="1200" baseline="0" dirty="0">
                <a:solidFill>
                  <a:schemeClr val="tx1"/>
                </a:solidFill>
                <a:latin typeface="Arial" panose="020B0604020202020204" pitchFamily="34" charset="0"/>
                <a:ea typeface="+mn-ea"/>
                <a:cs typeface="+mn-cs"/>
              </a:rPr>
              <a:t>§ 11 Einbeziehung des Katastrophenschutzes </a:t>
            </a:r>
            <a:endParaRPr lang="de-DE" sz="1200" b="0" i="0" u="none" strike="noStrike" kern="1200" baseline="0" dirty="0">
              <a:solidFill>
                <a:schemeClr val="tx1"/>
              </a:solidFill>
              <a:latin typeface="Arial" panose="020B0604020202020204" pitchFamily="34" charset="0"/>
              <a:ea typeface="+mn-ea"/>
              <a:cs typeface="+mn-cs"/>
            </a:endParaRPr>
          </a:p>
          <a:p>
            <a:r>
              <a:rPr lang="de-DE" sz="1200" b="0" i="0" u="none" strike="noStrike" kern="1200" baseline="0" dirty="0">
                <a:solidFill>
                  <a:schemeClr val="tx1"/>
                </a:solidFill>
                <a:latin typeface="Arial" panose="020B0604020202020204" pitchFamily="34" charset="0"/>
                <a:ea typeface="+mn-ea"/>
                <a:cs typeface="+mn-cs"/>
              </a:rPr>
              <a:t>(1) Die nach Landesrecht im Katastrophenschutz mitwirkenden Einheiten und Einrichtungen nehmen auch die Aufgaben zum Schutz der Bevölkerung vor den besonderen Gefahren und Schäden, die im Verteidigungsfall drohen, wahr. Sie werden zu diesem Zwecke ergänzend ausgestattet und ausgebildet. Das Bundesministerium des Innern, für Bau und Heimat legt Art und Umfang der Ergänzung im Benehmen mit der zuständigen obersten Landesbehörde fest. </a:t>
            </a:r>
          </a:p>
          <a:p>
            <a:r>
              <a:rPr lang="de-DE" sz="1200" b="0" i="0" u="none" strike="noStrike" kern="1200" baseline="0" dirty="0">
                <a:solidFill>
                  <a:schemeClr val="tx1"/>
                </a:solidFill>
                <a:latin typeface="Arial" panose="020B0604020202020204" pitchFamily="34" charset="0"/>
                <a:ea typeface="+mn-ea"/>
                <a:cs typeface="+mn-cs"/>
              </a:rPr>
              <a:t>(2) Die Einheiten und Einrichtungen der Bundesanstalt Technisches Hilfswerk verstärken im Verteidigungsfall den Katastrophenschutz bei der Wahrnehmung der Aufgaben nach Absatz 1. </a:t>
            </a:r>
          </a:p>
          <a:p>
            <a:r>
              <a:rPr lang="de-DE" sz="1200" b="1" i="0" u="none" strike="noStrike" kern="1200" baseline="0" dirty="0">
                <a:solidFill>
                  <a:schemeClr val="tx1"/>
                </a:solidFill>
                <a:latin typeface="Arial" panose="020B0604020202020204" pitchFamily="34" charset="0"/>
                <a:ea typeface="+mn-ea"/>
                <a:cs typeface="+mn-cs"/>
              </a:rPr>
              <a:t>§ 12 Grundsatz der Katastrophenhilfe </a:t>
            </a:r>
            <a:endParaRPr lang="de-DE" sz="1200" b="0" i="0" u="none" strike="noStrike" kern="1200" baseline="0" dirty="0">
              <a:solidFill>
                <a:schemeClr val="tx1"/>
              </a:solidFill>
              <a:latin typeface="Arial" panose="020B0604020202020204" pitchFamily="34" charset="0"/>
              <a:ea typeface="+mn-ea"/>
              <a:cs typeface="+mn-cs"/>
            </a:endParaRPr>
          </a:p>
          <a:p>
            <a:r>
              <a:rPr lang="de-DE" sz="1200" b="0" i="0" u="none" strike="noStrike" kern="1200" baseline="0" dirty="0">
                <a:solidFill>
                  <a:schemeClr val="tx1"/>
                </a:solidFill>
                <a:latin typeface="Arial" panose="020B0604020202020204" pitchFamily="34" charset="0"/>
                <a:ea typeface="+mn-ea"/>
                <a:cs typeface="+mn-cs"/>
              </a:rPr>
              <a:t>Die Vorhaltungen und Einrichtungen des Bundes für den Zivilschutz stehen den Ländern auch für ihre Aufgaben im Bereich des Katastrophenschutzes zur Verfügung. </a:t>
            </a:r>
          </a:p>
          <a:p>
            <a:r>
              <a:rPr lang="de-DE" sz="1200" b="1" i="0" u="none" strike="noStrike" kern="1200" baseline="0" dirty="0">
                <a:solidFill>
                  <a:schemeClr val="tx1"/>
                </a:solidFill>
                <a:latin typeface="Arial" panose="020B0604020202020204" pitchFamily="34" charset="0"/>
                <a:ea typeface="+mn-ea"/>
                <a:cs typeface="+mn-cs"/>
              </a:rPr>
              <a:t>§ 13 Ausstattung </a:t>
            </a:r>
            <a:endParaRPr lang="de-DE" sz="1200" b="0" i="0" u="none" strike="noStrike" kern="1200" baseline="0" dirty="0">
              <a:solidFill>
                <a:schemeClr val="tx1"/>
              </a:solidFill>
              <a:latin typeface="Arial" panose="020B0604020202020204" pitchFamily="34" charset="0"/>
              <a:ea typeface="+mn-ea"/>
              <a:cs typeface="+mn-cs"/>
            </a:endParaRPr>
          </a:p>
          <a:p>
            <a:r>
              <a:rPr lang="de-DE" sz="1200" b="0" i="0" u="none" strike="noStrike" kern="1200" baseline="0" dirty="0">
                <a:solidFill>
                  <a:schemeClr val="tx1"/>
                </a:solidFill>
                <a:latin typeface="Arial" panose="020B0604020202020204" pitchFamily="34" charset="0"/>
                <a:ea typeface="+mn-ea"/>
                <a:cs typeface="+mn-cs"/>
              </a:rPr>
              <a:t>(1) Der Bund ergänzt die Ausstattung des Katastrophenschutzes in den Aufgabenbereichen Brandschutz, ABC-Schutz, Sanitätswesen und Betreuung. </a:t>
            </a:r>
          </a:p>
          <a:p>
            <a:r>
              <a:rPr lang="de-DE" sz="1200" b="0" i="0" u="none" strike="noStrike" kern="1200" baseline="0" dirty="0">
                <a:solidFill>
                  <a:schemeClr val="tx1"/>
                </a:solidFill>
                <a:latin typeface="Arial" panose="020B0604020202020204" pitchFamily="34" charset="0"/>
                <a:ea typeface="+mn-ea"/>
                <a:cs typeface="+mn-cs"/>
              </a:rPr>
              <a:t>(2) Die ergänzende Ausstattung wird vom Bund zur Verfügung gestellt. Die Länder teilen die Ausstattung auf die für den Katastrophenschutz zuständigen Behörden auf. Diese können die Ausstattung an die Träger der Einheiten und Einrichtungen weitergeben. </a:t>
            </a:r>
          </a:p>
          <a:p>
            <a:r>
              <a:rPr lang="de-DE" sz="1200" b="0" i="0" u="none" strike="noStrike" kern="1200" baseline="0" dirty="0">
                <a:solidFill>
                  <a:schemeClr val="tx1"/>
                </a:solidFill>
                <a:latin typeface="Arial" panose="020B0604020202020204" pitchFamily="34" charset="0"/>
                <a:ea typeface="+mn-ea"/>
                <a:cs typeface="+mn-cs"/>
              </a:rPr>
              <a:t>(3) Die vom Bund den Ländern für den Zivilschutz zur Verfügung gestellte ergänzende Ausstattung steht den Ländern zusätzlich für Aufgaben im Bereich des Katastrophenschutzes zur Verfügung. </a:t>
            </a:r>
          </a:p>
          <a:p>
            <a:r>
              <a:rPr lang="de-DE" sz="1200" b="0" i="0" u="none" strike="noStrike" kern="1200" baseline="0" dirty="0">
                <a:solidFill>
                  <a:schemeClr val="tx1"/>
                </a:solidFill>
                <a:latin typeface="Arial" panose="020B0604020202020204" pitchFamily="34" charset="0"/>
                <a:ea typeface="+mn-ea"/>
                <a:cs typeface="+mn-cs"/>
              </a:rPr>
              <a:t>(4) Helferinnen und Helfer in Einheiten und Einrichtungen des Katastrophenschutzes, die für eine Verwendung in den in Absatz 1 genannten Aufgabenbereichen vorgesehen sind, erhalten bei ihrer Ausbildung eine ergänzende Zivilschutzausbildung für die Wahrnehmung der Aufgaben nach § 11. </a:t>
            </a:r>
            <a:endParaRPr lang="de-DE" dirty="0"/>
          </a:p>
        </p:txBody>
      </p:sp>
      <p:sp>
        <p:nvSpPr>
          <p:cNvPr id="4" name="Foliennummernplatzhalter 3"/>
          <p:cNvSpPr>
            <a:spLocks noGrp="1"/>
          </p:cNvSpPr>
          <p:nvPr>
            <p:ph type="sldNum" sz="quarter" idx="5"/>
          </p:nvPr>
        </p:nvSpPr>
        <p:spPr/>
        <p:txBody>
          <a:bodyPr/>
          <a:lstStyle/>
          <a:p>
            <a:fld id="{64958C82-1522-084C-9BFE-841733B9AF15}" type="slidenum">
              <a:rPr lang="de-DE" smtClean="0"/>
              <a:pPr/>
              <a:t>3</a:t>
            </a:fld>
            <a:endParaRPr lang="de-DE"/>
          </a:p>
        </p:txBody>
      </p:sp>
    </p:spTree>
    <p:extLst>
      <p:ext uri="{BB962C8B-B14F-4D97-AF65-F5344CB8AC3E}">
        <p14:creationId xmlns:p14="http://schemas.microsoft.com/office/powerpoint/2010/main" val="2082836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Die Ausstattung</a:t>
            </a:r>
            <a:r>
              <a:rPr lang="de-DE" baseline="0" dirty="0"/>
              <a:t> für die Gefahrenabwehr ist nicht abschließend, deswegen ist eine gegenseitige Ergänzung der Einheiten vorgesehen.</a:t>
            </a:r>
          </a:p>
          <a:p>
            <a:r>
              <a:rPr lang="de-DE" baseline="0" dirty="0"/>
              <a:t>Im Verteidigungsfall unterstehen die Einheiten dem BUND und sind unmittelbar zu entsenden.</a:t>
            </a:r>
            <a:endParaRPr lang="de-DE" dirty="0"/>
          </a:p>
          <a:p>
            <a:endParaRPr lang="de-DE" dirty="0"/>
          </a:p>
        </p:txBody>
      </p:sp>
      <p:sp>
        <p:nvSpPr>
          <p:cNvPr id="4" name="Foliennummernplatzhalter 3"/>
          <p:cNvSpPr>
            <a:spLocks noGrp="1"/>
          </p:cNvSpPr>
          <p:nvPr>
            <p:ph type="sldNum" sz="quarter" idx="5"/>
          </p:nvPr>
        </p:nvSpPr>
        <p:spPr/>
        <p:txBody>
          <a:bodyPr/>
          <a:lstStyle/>
          <a:p>
            <a:fld id="{64958C82-1522-084C-9BFE-841733B9AF15}" type="slidenum">
              <a:rPr lang="de-DE" smtClean="0"/>
              <a:pPr/>
              <a:t>4</a:t>
            </a:fld>
            <a:endParaRPr lang="de-DE"/>
          </a:p>
        </p:txBody>
      </p:sp>
    </p:spTree>
    <p:extLst>
      <p:ext uri="{BB962C8B-B14F-4D97-AF65-F5344CB8AC3E}">
        <p14:creationId xmlns:p14="http://schemas.microsoft.com/office/powerpoint/2010/main" val="29706692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5B6F6C9B-30BE-4BBC-9E42-DEFBA258733F}" type="slidenum">
              <a:rPr lang="de-DE" smtClean="0"/>
              <a:t>10</a:t>
            </a:fld>
            <a:endParaRPr lang="de-DE"/>
          </a:p>
        </p:txBody>
      </p:sp>
      <p:sp>
        <p:nvSpPr>
          <p:cNvPr id="5" name="Datumsplatzhalter 4"/>
          <p:cNvSpPr>
            <a:spLocks noGrp="1"/>
          </p:cNvSpPr>
          <p:nvPr>
            <p:ph type="dt" idx="11"/>
          </p:nvPr>
        </p:nvSpPr>
        <p:spPr/>
        <p:txBody>
          <a:bodyPr/>
          <a:lstStyle/>
          <a:p>
            <a:endParaRPr lang="de-DE"/>
          </a:p>
        </p:txBody>
      </p:sp>
    </p:spTree>
    <p:extLst>
      <p:ext uri="{BB962C8B-B14F-4D97-AF65-F5344CB8AC3E}">
        <p14:creationId xmlns:p14="http://schemas.microsoft.com/office/powerpoint/2010/main" val="21337417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Der CBRN-Erkunder ist grundsätzlich für den Verteidigungsfall konzeptioniert. Deshalb besteht die Möglichkeit der </a:t>
            </a:r>
            <a:r>
              <a:rPr lang="de-DE" baseline="0" dirty="0"/>
              <a:t>Detektion und der Identifizierung vor allem für Kampfstoffe. </a:t>
            </a:r>
          </a:p>
          <a:p>
            <a:r>
              <a:rPr lang="de-DE" baseline="0" dirty="0"/>
              <a:t>Weiterhin ist allgemein zu berücksichtigen, dass Gefahrstoff-Detektion und -Identifikation unter Umständen nur nach vorheriger Ermittlung von sogenannten Hilfsinformationen, z.B. aus der Gefahrstoffkennzeichnung oder aus anderen Hinweisen, möglich ist. </a:t>
            </a:r>
            <a:endParaRPr lang="de-DE" dirty="0"/>
          </a:p>
        </p:txBody>
      </p:sp>
      <p:sp>
        <p:nvSpPr>
          <p:cNvPr id="4" name="Foliennummernplatzhalter 3"/>
          <p:cNvSpPr>
            <a:spLocks noGrp="1"/>
          </p:cNvSpPr>
          <p:nvPr>
            <p:ph type="sldNum" sz="quarter" idx="5"/>
          </p:nvPr>
        </p:nvSpPr>
        <p:spPr/>
        <p:txBody>
          <a:bodyPr/>
          <a:lstStyle/>
          <a:p>
            <a:fld id="{64958C82-1522-084C-9BFE-841733B9AF15}" type="slidenum">
              <a:rPr lang="de-DE" smtClean="0"/>
              <a:pPr/>
              <a:t>13</a:t>
            </a:fld>
            <a:endParaRPr lang="de-DE"/>
          </a:p>
        </p:txBody>
      </p:sp>
    </p:spTree>
    <p:extLst>
      <p:ext uri="{BB962C8B-B14F-4D97-AF65-F5344CB8AC3E}">
        <p14:creationId xmlns:p14="http://schemas.microsoft.com/office/powerpoint/2010/main" val="12132352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dirty="0"/>
              <a:t>Chemisches und radiologisches Messsysteme</a:t>
            </a:r>
          </a:p>
          <a:p>
            <a:endParaRPr lang="de-DE" dirty="0"/>
          </a:p>
        </p:txBody>
      </p:sp>
      <p:sp>
        <p:nvSpPr>
          <p:cNvPr id="4" name="Foliennummernplatzhalter 3"/>
          <p:cNvSpPr>
            <a:spLocks noGrp="1"/>
          </p:cNvSpPr>
          <p:nvPr>
            <p:ph type="sldNum" sz="quarter" idx="5"/>
          </p:nvPr>
        </p:nvSpPr>
        <p:spPr/>
        <p:txBody>
          <a:bodyPr/>
          <a:lstStyle/>
          <a:p>
            <a:fld id="{64958C82-1522-084C-9BFE-841733B9AF15}" type="slidenum">
              <a:rPr lang="de-DE" smtClean="0"/>
              <a:pPr/>
              <a:t>14</a:t>
            </a:fld>
            <a:endParaRPr lang="de-DE"/>
          </a:p>
        </p:txBody>
      </p:sp>
    </p:spTree>
    <p:extLst>
      <p:ext uri="{BB962C8B-B14F-4D97-AF65-F5344CB8AC3E}">
        <p14:creationId xmlns:p14="http://schemas.microsoft.com/office/powerpoint/2010/main" val="11084871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dirty="0"/>
              <a:t>Übermittlung von Daten</a:t>
            </a:r>
            <a:r>
              <a:rPr lang="de-DE" baseline="0" dirty="0"/>
              <a:t> der CBRN </a:t>
            </a:r>
            <a:r>
              <a:rPr lang="de-DE" baseline="0" dirty="0" err="1"/>
              <a:t>ErkW</a:t>
            </a:r>
            <a:r>
              <a:rPr lang="de-DE" baseline="0" dirty="0"/>
              <a:t> per Datenfernübertragung an die CBRN MLK</a:t>
            </a:r>
            <a:endParaRPr lang="de-DE" dirty="0"/>
          </a:p>
          <a:p>
            <a:endParaRPr lang="de-DE" dirty="0"/>
          </a:p>
        </p:txBody>
      </p:sp>
      <p:sp>
        <p:nvSpPr>
          <p:cNvPr id="4" name="Foliennummernplatzhalter 3"/>
          <p:cNvSpPr>
            <a:spLocks noGrp="1"/>
          </p:cNvSpPr>
          <p:nvPr>
            <p:ph type="sldNum" sz="quarter" idx="5"/>
          </p:nvPr>
        </p:nvSpPr>
        <p:spPr/>
        <p:txBody>
          <a:bodyPr/>
          <a:lstStyle/>
          <a:p>
            <a:fld id="{64958C82-1522-084C-9BFE-841733B9AF15}" type="slidenum">
              <a:rPr lang="de-DE" smtClean="0"/>
              <a:pPr/>
              <a:t>15</a:t>
            </a:fld>
            <a:endParaRPr lang="de-DE"/>
          </a:p>
        </p:txBody>
      </p:sp>
    </p:spTree>
    <p:extLst>
      <p:ext uri="{BB962C8B-B14F-4D97-AF65-F5344CB8AC3E}">
        <p14:creationId xmlns:p14="http://schemas.microsoft.com/office/powerpoint/2010/main" val="13188651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3600000" y="3420000"/>
            <a:ext cx="4191000" cy="1447800"/>
          </a:xfrm>
          <a:prstGeom prst="rect">
            <a:avLst/>
          </a:prstGeom>
        </p:spPr>
        <p:txBody>
          <a:bodyPr lIns="0" tIns="0" rIns="0" bIns="0" anchor="ctr"/>
          <a:lstStyle>
            <a:lvl1pPr algn="l">
              <a:defRPr sz="3000" b="0" i="0">
                <a:latin typeface="Frutiger CE 55 Roman"/>
                <a:cs typeface="Frutiger CE 55 Roman"/>
              </a:defRPr>
            </a:lvl1pPr>
          </a:lstStyle>
          <a:p>
            <a:r>
              <a:rPr lang="de-DE" dirty="0"/>
              <a:t>Titelthema</a:t>
            </a:r>
            <a:br>
              <a:rPr lang="de-DE" dirty="0"/>
            </a:br>
            <a:r>
              <a:rPr lang="de-DE" dirty="0"/>
              <a:t>der Präsentation</a:t>
            </a:r>
            <a:br>
              <a:rPr lang="de-DE" dirty="0"/>
            </a:br>
            <a:r>
              <a:rPr lang="de-DE" dirty="0"/>
              <a:t>auch dreizeilig</a:t>
            </a:r>
          </a:p>
        </p:txBody>
      </p:sp>
      <p:sp>
        <p:nvSpPr>
          <p:cNvPr id="6" name="Bildplatzhalter 5"/>
          <p:cNvSpPr>
            <a:spLocks noGrp="1"/>
          </p:cNvSpPr>
          <p:nvPr>
            <p:ph type="pic" sz="quarter" idx="10"/>
          </p:nvPr>
        </p:nvSpPr>
        <p:spPr>
          <a:xfrm>
            <a:off x="0" y="0"/>
            <a:ext cx="9144000" cy="2895600"/>
          </a:xfrm>
          <a:prstGeom prst="rect">
            <a:avLst/>
          </a:prstGeom>
        </p:spPr>
        <p:txBody>
          <a:bodyPr vert="horz" tIns="0" rIns="0" bIns="0" anchor="ctr" anchorCtr="1"/>
          <a:lstStyle>
            <a:lvl1pPr marL="0" indent="0" algn="ctr">
              <a:spcBef>
                <a:spcPts val="0"/>
              </a:spcBef>
              <a:buFontTx/>
              <a:buNone/>
              <a:defRPr sz="2200" b="0" i="0">
                <a:latin typeface="Frutiger CE 45 Light"/>
                <a:cs typeface="Frutiger CE 45 Light"/>
              </a:defRPr>
            </a:lvl1pPr>
          </a:lstStyle>
          <a:p>
            <a:r>
              <a:rPr lang="de-DE"/>
              <a:t>Bild durch Klicken auf Symbol hinzufügen</a:t>
            </a:r>
            <a:endParaRPr lang="de-DE"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olgeseiten">
    <p:spTree>
      <p:nvGrpSpPr>
        <p:cNvPr id="1" name=""/>
        <p:cNvGrpSpPr/>
        <p:nvPr/>
      </p:nvGrpSpPr>
      <p:grpSpPr>
        <a:xfrm>
          <a:off x="0" y="0"/>
          <a:ext cx="0" cy="0"/>
          <a:chOff x="0" y="0"/>
          <a:chExt cx="0" cy="0"/>
        </a:xfrm>
      </p:grpSpPr>
      <p:sp>
        <p:nvSpPr>
          <p:cNvPr id="9" name="Titel 1"/>
          <p:cNvSpPr>
            <a:spLocks noGrp="1"/>
          </p:cNvSpPr>
          <p:nvPr>
            <p:ph type="title" hasCustomPrompt="1"/>
          </p:nvPr>
        </p:nvSpPr>
        <p:spPr>
          <a:xfrm>
            <a:off x="457200" y="1447800"/>
            <a:ext cx="4267200" cy="990600"/>
          </a:xfrm>
          <a:prstGeom prst="rect">
            <a:avLst/>
          </a:prstGeom>
        </p:spPr>
        <p:txBody>
          <a:bodyPr lIns="0" tIns="0" rIns="0" bIns="0"/>
          <a:lstStyle>
            <a:lvl1pPr algn="l">
              <a:lnSpc>
                <a:spcPts val="2400"/>
              </a:lnSpc>
              <a:spcBef>
                <a:spcPts val="0"/>
              </a:spcBef>
              <a:spcAft>
                <a:spcPts val="0"/>
              </a:spcAft>
              <a:defRPr sz="2200" b="0" i="0">
                <a:latin typeface="Frutiger CE 55 Roman"/>
                <a:cs typeface="Frutiger CE 55 Roman"/>
              </a:defRPr>
            </a:lvl1pPr>
          </a:lstStyle>
          <a:p>
            <a:r>
              <a:rPr lang="de-DE" dirty="0"/>
              <a:t>Hauptüberschrift Inhalt</a:t>
            </a:r>
            <a:br>
              <a:rPr lang="de-DE" dirty="0"/>
            </a:br>
            <a:r>
              <a:rPr lang="de-DE" dirty="0"/>
              <a:t>auch zweizeilig</a:t>
            </a:r>
          </a:p>
        </p:txBody>
      </p:sp>
      <p:sp>
        <p:nvSpPr>
          <p:cNvPr id="10" name="Textplatzhalter 5"/>
          <p:cNvSpPr>
            <a:spLocks noGrp="1"/>
          </p:cNvSpPr>
          <p:nvPr>
            <p:ph idx="1" hasCustomPrompt="1"/>
          </p:nvPr>
        </p:nvSpPr>
        <p:spPr>
          <a:xfrm>
            <a:off x="457200" y="2438400"/>
            <a:ext cx="4267200" cy="3124200"/>
          </a:xfrm>
          <a:prstGeom prst="rect">
            <a:avLst/>
          </a:prstGeom>
        </p:spPr>
        <p:txBody>
          <a:bodyPr vert="horz" lIns="0" tIns="0" rIns="0" bIns="0" rtlCol="0">
            <a:normAutofit/>
          </a:bodyPr>
          <a:lstStyle>
            <a:lvl1pPr marL="0" marR="0" indent="0" algn="l" defTabSz="457200" rtl="0" eaLnBrk="1" fontAlgn="auto" latinLnBrk="0" hangingPunct="1">
              <a:lnSpc>
                <a:spcPct val="100000"/>
              </a:lnSpc>
              <a:spcBef>
                <a:spcPts val="0"/>
              </a:spcBef>
              <a:spcAft>
                <a:spcPts val="1700"/>
              </a:spcAft>
              <a:buClrTx/>
              <a:buSzTx/>
              <a:buFont typeface="Symbol" charset="2"/>
              <a:buChar char="-"/>
              <a:tabLst/>
              <a:defRPr sz="1800" b="0" i="0" baseline="0">
                <a:latin typeface="Frutiger CE 55 Roman"/>
                <a:cs typeface="Frutiger CE 55 Roman"/>
              </a:defRPr>
            </a:lvl1pPr>
          </a:lstStyle>
          <a:p>
            <a:pPr lvl="0"/>
            <a:r>
              <a:rPr lang="de-DE" dirty="0"/>
              <a:t> Inhalt Aufzählung</a:t>
            </a:r>
          </a:p>
          <a:p>
            <a:pPr lvl="0"/>
            <a:r>
              <a:rPr lang="de-DE" dirty="0"/>
              <a:t> Inhalt Aufzählung</a:t>
            </a:r>
          </a:p>
          <a:p>
            <a:pPr lvl="0"/>
            <a:r>
              <a:rPr lang="de-DE" dirty="0"/>
              <a:t> Inhalt Aufzählung</a:t>
            </a:r>
          </a:p>
          <a:p>
            <a:pPr lvl="0"/>
            <a:r>
              <a:rPr lang="de-DE" dirty="0"/>
              <a:t> Inhalt Aufzählung</a:t>
            </a:r>
          </a:p>
          <a:p>
            <a:pPr lvl="0"/>
            <a:r>
              <a:rPr lang="de-DE" dirty="0"/>
              <a:t> Inhalt Aufzählung</a:t>
            </a:r>
          </a:p>
          <a:p>
            <a:pPr marL="0" marR="0" lvl="0" indent="0" algn="l" defTabSz="457200" rtl="0" eaLnBrk="1" fontAlgn="auto" latinLnBrk="0" hangingPunct="1">
              <a:lnSpc>
                <a:spcPct val="100000"/>
              </a:lnSpc>
              <a:spcBef>
                <a:spcPts val="0"/>
              </a:spcBef>
              <a:spcAft>
                <a:spcPts val="1700"/>
              </a:spcAft>
              <a:buClrTx/>
              <a:buSzTx/>
              <a:buFont typeface="Symbol" charset="2"/>
              <a:buChar char="-"/>
              <a:tabLst/>
              <a:defRPr/>
            </a:pPr>
            <a:r>
              <a:rPr lang="de-DE" dirty="0"/>
              <a:t> Inhalt Aufzählung</a:t>
            </a:r>
          </a:p>
          <a:p>
            <a:pPr lvl="0"/>
            <a:endParaRPr lang="de-DE" dirty="0"/>
          </a:p>
        </p:txBody>
      </p:sp>
      <p:sp>
        <p:nvSpPr>
          <p:cNvPr id="14" name="Bildplatzhalter 13"/>
          <p:cNvSpPr>
            <a:spLocks noGrp="1"/>
          </p:cNvSpPr>
          <p:nvPr>
            <p:ph type="pic" sz="quarter" idx="12"/>
          </p:nvPr>
        </p:nvSpPr>
        <p:spPr>
          <a:xfrm>
            <a:off x="5105400" y="1447800"/>
            <a:ext cx="3581400" cy="3962400"/>
          </a:xfrm>
          <a:prstGeom prst="rect">
            <a:avLst/>
          </a:prstGeom>
        </p:spPr>
        <p:txBody>
          <a:bodyPr vert="horz" lIns="0" tIns="0" rIns="0" bIns="0" anchor="ctr" anchorCtr="1"/>
          <a:lstStyle>
            <a:lvl1pPr marL="0" indent="0" algn="ctr">
              <a:spcBef>
                <a:spcPts val="0"/>
              </a:spcBef>
              <a:buFontTx/>
              <a:buNone/>
              <a:defRPr sz="2000" b="0" i="0">
                <a:latin typeface="Frutiger CE 45 Light"/>
                <a:cs typeface="Frutiger CE 45 Light"/>
              </a:defRPr>
            </a:lvl1pPr>
          </a:lstStyle>
          <a:p>
            <a:endParaRPr lang="de-DE"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6" name="Textplatzhalter 5"/>
          <p:cNvSpPr>
            <a:spLocks noGrp="1"/>
          </p:cNvSpPr>
          <p:nvPr>
            <p:ph idx="12" hasCustomPrompt="1"/>
          </p:nvPr>
        </p:nvSpPr>
        <p:spPr>
          <a:xfrm>
            <a:off x="4724400" y="2438400"/>
            <a:ext cx="4267200" cy="3124200"/>
          </a:xfrm>
          <a:prstGeom prst="rect">
            <a:avLst/>
          </a:prstGeom>
        </p:spPr>
        <p:txBody>
          <a:bodyPr vert="horz" lIns="0" tIns="0" rIns="0" bIns="0" rtlCol="0">
            <a:normAutofit/>
          </a:bodyPr>
          <a:lstStyle>
            <a:lvl1pPr marL="0" marR="0" indent="0" algn="l" defTabSz="457200" rtl="0" eaLnBrk="1" fontAlgn="auto" latinLnBrk="0" hangingPunct="1">
              <a:lnSpc>
                <a:spcPct val="100000"/>
              </a:lnSpc>
              <a:spcBef>
                <a:spcPts val="0"/>
              </a:spcBef>
              <a:spcAft>
                <a:spcPts val="1700"/>
              </a:spcAft>
              <a:buClrTx/>
              <a:buSzTx/>
              <a:buFont typeface="Symbol" charset="2"/>
              <a:buChar char="-"/>
              <a:tabLst/>
              <a:defRPr sz="1800" b="0" i="0" baseline="0">
                <a:latin typeface="Frutiger CE 55 Roman"/>
                <a:cs typeface="Frutiger CE 55 Roman"/>
              </a:defRPr>
            </a:lvl1pPr>
          </a:lstStyle>
          <a:p>
            <a:pPr lvl="0"/>
            <a:r>
              <a:rPr lang="de-DE" dirty="0"/>
              <a:t> Inhalt Aufzählung</a:t>
            </a:r>
          </a:p>
          <a:p>
            <a:pPr lvl="0"/>
            <a:r>
              <a:rPr lang="de-DE" dirty="0"/>
              <a:t> Inhalt Aufzählung</a:t>
            </a:r>
          </a:p>
          <a:p>
            <a:pPr lvl="0"/>
            <a:r>
              <a:rPr lang="de-DE" dirty="0"/>
              <a:t> Inhalt Aufzählung</a:t>
            </a:r>
          </a:p>
          <a:p>
            <a:pPr lvl="0"/>
            <a:r>
              <a:rPr lang="de-DE" dirty="0"/>
              <a:t> Inhalt Aufzählung</a:t>
            </a:r>
          </a:p>
          <a:p>
            <a:pPr lvl="0"/>
            <a:r>
              <a:rPr lang="de-DE" dirty="0"/>
              <a:t> Inhalt Aufzählung</a:t>
            </a:r>
          </a:p>
          <a:p>
            <a:pPr marL="0" marR="0" lvl="0" indent="0" algn="l" defTabSz="457200" rtl="0" eaLnBrk="1" fontAlgn="auto" latinLnBrk="0" hangingPunct="1">
              <a:lnSpc>
                <a:spcPct val="100000"/>
              </a:lnSpc>
              <a:spcBef>
                <a:spcPts val="0"/>
              </a:spcBef>
              <a:spcAft>
                <a:spcPts val="1700"/>
              </a:spcAft>
              <a:buClrTx/>
              <a:buSzTx/>
              <a:buFont typeface="Symbol" charset="2"/>
              <a:buChar char="-"/>
              <a:tabLst/>
              <a:defRPr/>
            </a:pPr>
            <a:r>
              <a:rPr lang="de-DE" dirty="0"/>
              <a:t> Inhalt Aufzählung</a:t>
            </a:r>
          </a:p>
          <a:p>
            <a:pPr lvl="0"/>
            <a:endParaRPr lang="de-DE" dirty="0"/>
          </a:p>
        </p:txBody>
      </p:sp>
      <p:sp>
        <p:nvSpPr>
          <p:cNvPr id="8" name="Titel 1"/>
          <p:cNvSpPr>
            <a:spLocks noGrp="1"/>
          </p:cNvSpPr>
          <p:nvPr>
            <p:ph type="title" hasCustomPrompt="1"/>
          </p:nvPr>
        </p:nvSpPr>
        <p:spPr>
          <a:xfrm>
            <a:off x="457200" y="1447800"/>
            <a:ext cx="6553200" cy="609600"/>
          </a:xfrm>
          <a:prstGeom prst="rect">
            <a:avLst/>
          </a:prstGeom>
        </p:spPr>
        <p:txBody>
          <a:bodyPr lIns="0" tIns="0" rIns="0" bIns="0"/>
          <a:lstStyle>
            <a:lvl1pPr algn="l">
              <a:lnSpc>
                <a:spcPts val="2400"/>
              </a:lnSpc>
              <a:spcBef>
                <a:spcPts val="0"/>
              </a:spcBef>
              <a:spcAft>
                <a:spcPts val="0"/>
              </a:spcAft>
              <a:defRPr sz="2200" b="0" i="0">
                <a:latin typeface="Frutiger CE 55 Roman"/>
                <a:cs typeface="Frutiger CE 55 Roman"/>
              </a:defRPr>
            </a:lvl1pPr>
          </a:lstStyle>
          <a:p>
            <a:r>
              <a:rPr lang="de-DE" dirty="0"/>
              <a:t>Hauptüberschrift Inhalt</a:t>
            </a:r>
          </a:p>
        </p:txBody>
      </p:sp>
      <p:sp>
        <p:nvSpPr>
          <p:cNvPr id="13" name="Inhaltsplatzhalter 4"/>
          <p:cNvSpPr>
            <a:spLocks noGrp="1"/>
          </p:cNvSpPr>
          <p:nvPr>
            <p:ph idx="1" hasCustomPrompt="1"/>
          </p:nvPr>
        </p:nvSpPr>
        <p:spPr>
          <a:xfrm>
            <a:off x="323528" y="2438400"/>
            <a:ext cx="4267200" cy="3124200"/>
          </a:xfrm>
          <a:prstGeom prst="rect">
            <a:avLst/>
          </a:prstGeom>
        </p:spPr>
        <p:txBody>
          <a:bodyPr>
            <a:noAutofit/>
          </a:bodyPr>
          <a:lstStyle>
            <a:lvl1pPr marL="0" indent="0">
              <a:buNone/>
              <a:defRPr sz="1800"/>
            </a:lvl1pPr>
          </a:lstStyle>
          <a:p>
            <a:r>
              <a:rPr lang="de-DE" dirty="0"/>
              <a:t>Zeile 1</a:t>
            </a:r>
          </a:p>
          <a:p>
            <a:r>
              <a:rPr lang="de-DE" dirty="0"/>
              <a:t>Zeile 2</a:t>
            </a:r>
          </a:p>
          <a:p>
            <a:r>
              <a:rPr lang="de-DE" dirty="0"/>
              <a:t>Zeile 3</a:t>
            </a:r>
          </a:p>
          <a:p>
            <a:r>
              <a:rPr lang="de-DE" dirty="0"/>
              <a:t>Zeile 4</a:t>
            </a:r>
          </a:p>
          <a:p>
            <a:r>
              <a:rPr lang="de-DE" dirty="0"/>
              <a:t>Zeile 5</a:t>
            </a:r>
          </a:p>
          <a:p>
            <a:r>
              <a:rPr lang="de-DE" dirty="0"/>
              <a:t>Zeile 6</a:t>
            </a:r>
          </a:p>
          <a:p>
            <a:r>
              <a:rPr lang="de-DE" dirty="0"/>
              <a:t> Zeile 7</a:t>
            </a:r>
          </a:p>
          <a:p>
            <a:endParaRPr lang="de-DE"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Benutzerdefiniertes Layout">
    <p:spTree>
      <p:nvGrpSpPr>
        <p:cNvPr id="1" name=""/>
        <p:cNvGrpSpPr/>
        <p:nvPr/>
      </p:nvGrpSpPr>
      <p:grpSpPr>
        <a:xfrm>
          <a:off x="0" y="0"/>
          <a:ext cx="0" cy="0"/>
          <a:chOff x="0" y="0"/>
          <a:chExt cx="0" cy="0"/>
        </a:xfrm>
      </p:grpSpPr>
      <p:sp>
        <p:nvSpPr>
          <p:cNvPr id="5" name="Textplatzhalter 5"/>
          <p:cNvSpPr>
            <a:spLocks noGrp="1"/>
          </p:cNvSpPr>
          <p:nvPr>
            <p:ph idx="12" hasCustomPrompt="1"/>
          </p:nvPr>
        </p:nvSpPr>
        <p:spPr>
          <a:xfrm>
            <a:off x="457200" y="2438400"/>
            <a:ext cx="8229600" cy="3505200"/>
          </a:xfrm>
          <a:prstGeom prst="rect">
            <a:avLst/>
          </a:prstGeom>
        </p:spPr>
        <p:txBody>
          <a:bodyPr vert="horz" lIns="0" tIns="0" rIns="0" bIns="0" rtlCol="0" anchor="ctr">
            <a:normAutofit/>
          </a:bodyPr>
          <a:lstStyle>
            <a:lvl1pPr marL="0" marR="0" indent="0" algn="ctr" defTabSz="457200" rtl="0" eaLnBrk="1" fontAlgn="auto" latinLnBrk="0" hangingPunct="1">
              <a:lnSpc>
                <a:spcPct val="100000"/>
              </a:lnSpc>
              <a:spcBef>
                <a:spcPts val="0"/>
              </a:spcBef>
              <a:spcAft>
                <a:spcPts val="0"/>
              </a:spcAft>
              <a:buClrTx/>
              <a:buSzTx/>
              <a:buFont typeface="Symbol" charset="2"/>
              <a:buNone/>
              <a:tabLst/>
              <a:defRPr sz="1800" b="0" i="0" baseline="0">
                <a:latin typeface="Frutiger CE 45 Light"/>
                <a:cs typeface="Frutiger CE 45 Light"/>
              </a:defRPr>
            </a:lvl1pPr>
          </a:lstStyle>
          <a:p>
            <a:pPr lvl="0"/>
            <a:r>
              <a:rPr lang="de-DE" dirty="0"/>
              <a:t>Grafik bzw. Tabelle einfügen</a:t>
            </a:r>
          </a:p>
        </p:txBody>
      </p:sp>
      <p:sp>
        <p:nvSpPr>
          <p:cNvPr id="6" name="Titel 1"/>
          <p:cNvSpPr>
            <a:spLocks noGrp="1"/>
          </p:cNvSpPr>
          <p:nvPr>
            <p:ph type="title" hasCustomPrompt="1"/>
          </p:nvPr>
        </p:nvSpPr>
        <p:spPr>
          <a:xfrm>
            <a:off x="457200" y="1447800"/>
            <a:ext cx="6553200" cy="609600"/>
          </a:xfrm>
          <a:prstGeom prst="rect">
            <a:avLst/>
          </a:prstGeom>
        </p:spPr>
        <p:txBody>
          <a:bodyPr lIns="0" tIns="0" rIns="0" bIns="0"/>
          <a:lstStyle>
            <a:lvl1pPr algn="l">
              <a:lnSpc>
                <a:spcPts val="2400"/>
              </a:lnSpc>
              <a:spcBef>
                <a:spcPts val="0"/>
              </a:spcBef>
              <a:spcAft>
                <a:spcPts val="0"/>
              </a:spcAft>
              <a:defRPr sz="2200" b="0" i="0">
                <a:latin typeface="Frutiger CE 55 Roman"/>
                <a:cs typeface="Frutiger CE 55 Roman"/>
              </a:defRPr>
            </a:lvl1pPr>
          </a:lstStyle>
          <a:p>
            <a:r>
              <a:rPr lang="de-DE" dirty="0"/>
              <a:t>Hauptüberschrift Inhalt</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2_Titelfolie">
    <p:spTree>
      <p:nvGrpSpPr>
        <p:cNvPr id="1" name=""/>
        <p:cNvGrpSpPr/>
        <p:nvPr/>
      </p:nvGrpSpPr>
      <p:grpSpPr>
        <a:xfrm>
          <a:off x="0" y="0"/>
          <a:ext cx="0" cy="0"/>
          <a:chOff x="0" y="0"/>
          <a:chExt cx="0" cy="0"/>
        </a:xfrm>
      </p:grpSpPr>
      <p:sp>
        <p:nvSpPr>
          <p:cNvPr id="4" name="Datumsplatzhalter 3"/>
          <p:cNvSpPr>
            <a:spLocks noGrp="1"/>
          </p:cNvSpPr>
          <p:nvPr>
            <p:ph type="dt" sz="half" idx="10"/>
          </p:nvPr>
        </p:nvSpPr>
        <p:spPr>
          <a:xfrm>
            <a:off x="457200" y="6356350"/>
            <a:ext cx="2133600" cy="365125"/>
          </a:xfrm>
          <a:prstGeom prst="rect">
            <a:avLst/>
          </a:prstGeom>
        </p:spPr>
        <p:txBody>
          <a:bodyPr/>
          <a:lstStyle/>
          <a:p>
            <a:fld id="{3FDAE46A-4269-4ACA-AD3C-E2001AD1E6FA}" type="datetimeFigureOut">
              <a:rPr lang="de-DE" smtClean="0"/>
              <a:t>15.12.2023</a:t>
            </a:fld>
            <a:endParaRPr lang="de-DE"/>
          </a:p>
        </p:txBody>
      </p:sp>
      <p:sp>
        <p:nvSpPr>
          <p:cNvPr id="5" name="Fußzeilenplatzhalter 4"/>
          <p:cNvSpPr>
            <a:spLocks noGrp="1"/>
          </p:cNvSpPr>
          <p:nvPr>
            <p:ph type="ftr" sz="quarter" idx="11"/>
          </p:nvPr>
        </p:nvSpPr>
        <p:spPr>
          <a:xfrm>
            <a:off x="3124200" y="6356350"/>
            <a:ext cx="2895600" cy="365125"/>
          </a:xfrm>
          <a:prstGeom prst="rect">
            <a:avLst/>
          </a:prstGeom>
        </p:spPr>
        <p:txBody>
          <a:bodyPr/>
          <a:lstStyle/>
          <a:p>
            <a:endParaRPr lang="de-DE"/>
          </a:p>
        </p:txBody>
      </p:sp>
      <p:sp>
        <p:nvSpPr>
          <p:cNvPr id="6" name="Foliennummernplatzhalter 5"/>
          <p:cNvSpPr>
            <a:spLocks noGrp="1"/>
          </p:cNvSpPr>
          <p:nvPr>
            <p:ph type="sldNum" sz="quarter" idx="12"/>
          </p:nvPr>
        </p:nvSpPr>
        <p:spPr>
          <a:xfrm>
            <a:off x="6553200" y="6356350"/>
            <a:ext cx="2133600" cy="365125"/>
          </a:xfrm>
          <a:prstGeom prst="rect">
            <a:avLst/>
          </a:prstGeom>
        </p:spPr>
        <p:txBody>
          <a:bodyPr/>
          <a:lstStyle/>
          <a:p>
            <a:fld id="{0B96B3AE-60C5-4142-AB94-EF95C1B5478F}" type="slidenum">
              <a:rPr lang="de-DE" smtClean="0"/>
              <a:t>‹Nr.›</a:t>
            </a:fld>
            <a:endParaRPr lang="de-DE"/>
          </a:p>
        </p:txBody>
      </p:sp>
    </p:spTree>
    <p:extLst>
      <p:ext uri="{BB962C8B-B14F-4D97-AF65-F5344CB8AC3E}">
        <p14:creationId xmlns:p14="http://schemas.microsoft.com/office/powerpoint/2010/main" val="50857986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theme" Target="../theme/theme2.xml"/><Relationship Id="rId4"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 name="Grafik 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843808" y="5373216"/>
            <a:ext cx="3504410" cy="7200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Lst>
  <p:hf hd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8" name="Gerade Verbindung 7"/>
          <p:cNvCxnSpPr/>
          <p:nvPr userDrawn="1"/>
        </p:nvCxnSpPr>
        <p:spPr>
          <a:xfrm>
            <a:off x="457200" y="760412"/>
            <a:ext cx="8229600" cy="1588"/>
          </a:xfrm>
          <a:prstGeom prst="line">
            <a:avLst/>
          </a:prstGeom>
          <a:ln w="3175" cap="flat" cmpd="sng" algn="ctr">
            <a:solidFill>
              <a:srgbClr val="646464"/>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0" name="Titel 1"/>
          <p:cNvSpPr txBox="1">
            <a:spLocks/>
          </p:cNvSpPr>
          <p:nvPr userDrawn="1"/>
        </p:nvSpPr>
        <p:spPr>
          <a:xfrm>
            <a:off x="457200" y="304800"/>
            <a:ext cx="5562600" cy="304800"/>
          </a:xfrm>
          <a:prstGeom prst="rect">
            <a:avLst/>
          </a:prstGeom>
        </p:spPr>
        <p:txBody>
          <a:bodyPr lIns="0" tIns="0" rIns="0" bIns="0" anchor="ct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de-DE" sz="1200" b="0" i="0" u="none" strike="noStrike" kern="1200" cap="none" spc="0" normalizeH="0" baseline="0" noProof="0" dirty="0">
                <a:ln>
                  <a:noFill/>
                </a:ln>
                <a:solidFill>
                  <a:schemeClr val="tx1"/>
                </a:solidFill>
                <a:effectLst/>
                <a:uLnTx/>
                <a:uFillTx/>
                <a:latin typeface="Frutiger CE 55 Roman"/>
                <a:ea typeface="+mj-ea"/>
                <a:cs typeface="Frutiger CE 55 Roman"/>
              </a:rPr>
              <a:t>Sonderfahrzeuge</a:t>
            </a:r>
          </a:p>
        </p:txBody>
      </p:sp>
      <p:cxnSp>
        <p:nvCxnSpPr>
          <p:cNvPr id="12" name="Gerade Verbindung 11"/>
          <p:cNvCxnSpPr/>
          <p:nvPr userDrawn="1"/>
        </p:nvCxnSpPr>
        <p:spPr>
          <a:xfrm>
            <a:off x="457200" y="6172200"/>
            <a:ext cx="8229600" cy="1588"/>
          </a:xfrm>
          <a:prstGeom prst="line">
            <a:avLst/>
          </a:prstGeom>
          <a:ln w="3175" cap="flat" cmpd="sng" algn="ctr">
            <a:solidFill>
              <a:srgbClr val="646464"/>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pic>
        <p:nvPicPr>
          <p:cNvPr id="2" name="Grafik 1"/>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6749034" y="224688"/>
            <a:ext cx="1927422" cy="396000"/>
          </a:xfrm>
          <a:prstGeom prst="rect">
            <a:avLst/>
          </a:prstGeom>
        </p:spPr>
      </p:pic>
      <p:sp>
        <p:nvSpPr>
          <p:cNvPr id="9" name="Textfeld 8">
            <a:extLst>
              <a:ext uri="{FF2B5EF4-FFF2-40B4-BE49-F238E27FC236}">
                <a16:creationId xmlns:a16="http://schemas.microsoft.com/office/drawing/2014/main" id="{31903528-1465-4445-B6FC-333AF545FCF2}"/>
              </a:ext>
            </a:extLst>
          </p:cNvPr>
          <p:cNvSpPr txBox="1"/>
          <p:nvPr userDrawn="1"/>
        </p:nvSpPr>
        <p:spPr>
          <a:xfrm>
            <a:off x="457200" y="6299172"/>
            <a:ext cx="514400" cy="400110"/>
          </a:xfrm>
          <a:prstGeom prst="rect">
            <a:avLst/>
          </a:prstGeom>
        </p:spPr>
        <p:txBody>
          <a:bodyPr lIns="0" tIns="0" rIns="0" bIns="0" anchor="ctr"/>
          <a:lstStyle>
            <a:defPPr>
              <a:defRPr lang="de-DE"/>
            </a:defPPr>
            <a:lvl1pPr marR="0" lvl="0" indent="0" fontAlgn="auto">
              <a:lnSpc>
                <a:spcPct val="100000"/>
              </a:lnSpc>
              <a:spcBef>
                <a:spcPct val="0"/>
              </a:spcBef>
              <a:spcAft>
                <a:spcPts val="0"/>
              </a:spcAft>
              <a:buClrTx/>
              <a:buSzTx/>
              <a:buFontTx/>
              <a:buNone/>
              <a:tabLst/>
              <a:defRPr kumimoji="0" sz="1000" b="0" i="0" u="none" strike="noStrike" cap="none" spc="0" normalizeH="0" baseline="0">
                <a:ln>
                  <a:noFill/>
                </a:ln>
                <a:effectLst/>
                <a:uLnTx/>
                <a:uFillTx/>
                <a:latin typeface="Frutiger CE 55 Roman"/>
                <a:ea typeface="+mj-ea"/>
                <a:cs typeface="Frutiger CE 55 Roman"/>
              </a:defRPr>
            </a:lvl1pPr>
          </a:lstStyle>
          <a:p>
            <a:pPr lvl="0"/>
            <a:r>
              <a:rPr lang="de-DE" dirty="0"/>
              <a:t>Version</a:t>
            </a:r>
          </a:p>
          <a:p>
            <a:pPr lvl="0"/>
            <a:r>
              <a:rPr lang="de-DE" dirty="0"/>
              <a:t>1.0</a:t>
            </a:r>
          </a:p>
        </p:txBody>
      </p:sp>
      <p:sp>
        <p:nvSpPr>
          <p:cNvPr id="14" name="Textfeld 13">
            <a:extLst>
              <a:ext uri="{FF2B5EF4-FFF2-40B4-BE49-F238E27FC236}">
                <a16:creationId xmlns:a16="http://schemas.microsoft.com/office/drawing/2014/main" id="{A4DA3872-53D3-4A12-8D07-A546DD34FDAD}"/>
              </a:ext>
            </a:extLst>
          </p:cNvPr>
          <p:cNvSpPr txBox="1"/>
          <p:nvPr userDrawn="1"/>
        </p:nvSpPr>
        <p:spPr>
          <a:xfrm>
            <a:off x="7380312" y="6299172"/>
            <a:ext cx="1296144" cy="400110"/>
          </a:xfrm>
          <a:prstGeom prst="rect">
            <a:avLst/>
          </a:prstGeom>
        </p:spPr>
        <p:txBody>
          <a:bodyPr lIns="0" tIns="0" rIns="0" bIns="0" anchor="ctr"/>
          <a:lstStyle>
            <a:defPPr>
              <a:defRPr lang="de-DE"/>
            </a:defPPr>
            <a:lvl1pPr marR="0" lvl="0" indent="0" fontAlgn="auto">
              <a:lnSpc>
                <a:spcPct val="100000"/>
              </a:lnSpc>
              <a:spcBef>
                <a:spcPct val="0"/>
              </a:spcBef>
              <a:spcAft>
                <a:spcPts val="0"/>
              </a:spcAft>
              <a:buClrTx/>
              <a:buSzTx/>
              <a:buFontTx/>
              <a:buNone/>
              <a:tabLst/>
              <a:defRPr kumimoji="0" sz="1000" b="0" i="0" u="none" strike="noStrike" cap="none" spc="0" normalizeH="0" baseline="0">
                <a:ln>
                  <a:noFill/>
                </a:ln>
                <a:effectLst/>
                <a:uLnTx/>
                <a:uFillTx/>
                <a:latin typeface="Frutiger CE 55 Roman"/>
                <a:ea typeface="+mj-ea"/>
                <a:cs typeface="Frutiger CE 55 Roman"/>
              </a:defRPr>
            </a:lvl1pPr>
          </a:lstStyle>
          <a:p>
            <a:pPr lvl="0" algn="r"/>
            <a:r>
              <a:rPr lang="de-DE" dirty="0"/>
              <a:t>Grundlagen – Basis 13.3</a:t>
            </a:r>
          </a:p>
          <a:p>
            <a:pPr lvl="0" algn="r"/>
            <a:r>
              <a:rPr lang="de-DE" dirty="0"/>
              <a:t>Folie </a:t>
            </a:r>
            <a:fld id="{59ED276B-A295-4011-9DF3-F49D7DE79DFE}" type="slidenum">
              <a:rPr lang="de-DE" smtClean="0"/>
              <a:t>‹Nr.›</a:t>
            </a:fld>
            <a:endParaRPr lang="de-DE" dirty="0"/>
          </a:p>
        </p:txBody>
      </p:sp>
    </p:spTree>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Lst>
  <p:hf hd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png"/><Relationship Id="rId7"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1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9.jpeg"/><Relationship Id="rId7" Type="http://schemas.openxmlformats.org/officeDocument/2006/relationships/slide" Target="slide15.xml"/><Relationship Id="rId12" Type="http://schemas.openxmlformats.org/officeDocument/2006/relationships/image" Target="../media/image14.jpeg"/><Relationship Id="rId2" Type="http://schemas.openxmlformats.org/officeDocument/2006/relationships/slide" Target="slide3.xml"/><Relationship Id="rId1" Type="http://schemas.openxmlformats.org/officeDocument/2006/relationships/slideLayout" Target="../slideLayouts/slideLayout4.xml"/><Relationship Id="rId6" Type="http://schemas.openxmlformats.org/officeDocument/2006/relationships/image" Target="../media/image11.jpeg"/><Relationship Id="rId11" Type="http://schemas.openxmlformats.org/officeDocument/2006/relationships/slide" Target="slide21.xml"/><Relationship Id="rId5" Type="http://schemas.openxmlformats.org/officeDocument/2006/relationships/image" Target="../media/image10.jpeg"/><Relationship Id="rId10" Type="http://schemas.openxmlformats.org/officeDocument/2006/relationships/image" Target="../media/image13.jpeg"/><Relationship Id="rId4" Type="http://schemas.openxmlformats.org/officeDocument/2006/relationships/slide" Target="slide5.xml"/><Relationship Id="rId9" Type="http://schemas.openxmlformats.org/officeDocument/2006/relationships/slide" Target="slide1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3.xml"/><Relationship Id="rId4" Type="http://schemas.openxmlformats.org/officeDocument/2006/relationships/image" Target="../media/image19.jpeg"/></Relationships>
</file>

<file path=ppt/slides/_rels/slide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4.xml"/><Relationship Id="rId5" Type="http://schemas.openxmlformats.org/officeDocument/2006/relationships/image" Target="../media/image24.jpeg"/><Relationship Id="rId4" Type="http://schemas.openxmlformats.org/officeDocument/2006/relationships/image" Target="../media/image23.jpeg"/></Relationships>
</file>

<file path=ppt/slides/_rels/slide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3600000" y="3068960"/>
            <a:ext cx="4191000" cy="1447800"/>
          </a:xfrm>
        </p:spPr>
        <p:txBody>
          <a:bodyPr/>
          <a:lstStyle/>
          <a:p>
            <a:r>
              <a:rPr lang="de-DE" b="1" dirty="0"/>
              <a:t>Sonderfahrzeuge </a:t>
            </a:r>
            <a:br>
              <a:rPr lang="de-DE" dirty="0"/>
            </a:br>
            <a:r>
              <a:rPr lang="de-DE" sz="2400" dirty="0"/>
              <a:t>Modulare Grundlagenausbildung</a:t>
            </a:r>
            <a:endParaRPr lang="de-DE" dirty="0"/>
          </a:p>
        </p:txBody>
      </p:sp>
      <p:pic>
        <p:nvPicPr>
          <p:cNvPr id="6" name="Grafik 5">
            <a:hlinkClick r:id="" action="ppaction://noaction"/>
            <a:extLst>
              <a:ext uri="{FF2B5EF4-FFF2-40B4-BE49-F238E27FC236}">
                <a16:creationId xmlns:a16="http://schemas.microsoft.com/office/drawing/2014/main" id="{C4E50DE5-C8EA-47B7-BF49-20774EA587BE}"/>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9843" y="537910"/>
            <a:ext cx="3666251" cy="1877120"/>
          </a:xfrm>
          <a:prstGeom prst="rect">
            <a:avLst/>
          </a:prstGeom>
        </p:spPr>
      </p:pic>
      <p:pic>
        <p:nvPicPr>
          <p:cNvPr id="7" name="Grafik 6">
            <a:extLst>
              <a:ext uri="{FF2B5EF4-FFF2-40B4-BE49-F238E27FC236}">
                <a16:creationId xmlns:a16="http://schemas.microsoft.com/office/drawing/2014/main" id="{1D199C7F-68E3-45B0-B7B1-0DFDDB6DD20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726329" y="1519981"/>
            <a:ext cx="1614403" cy="1160098"/>
          </a:xfrm>
          <a:prstGeom prst="rect">
            <a:avLst/>
          </a:prstGeom>
        </p:spPr>
      </p:pic>
      <p:pic>
        <p:nvPicPr>
          <p:cNvPr id="9" name="Grafik 8">
            <a:extLst>
              <a:ext uri="{FF2B5EF4-FFF2-40B4-BE49-F238E27FC236}">
                <a16:creationId xmlns:a16="http://schemas.microsoft.com/office/drawing/2014/main" id="{26542B4D-6C65-4676-91C5-3FA0302AD69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811574" y="1492078"/>
            <a:ext cx="1619326" cy="1188001"/>
          </a:xfrm>
          <a:prstGeom prst="rect">
            <a:avLst/>
          </a:prstGeom>
          <a:effectLst>
            <a:softEdge rad="31750"/>
          </a:effectLst>
        </p:spPr>
      </p:pic>
      <p:pic>
        <p:nvPicPr>
          <p:cNvPr id="10" name="Grafik 9">
            <a:extLst>
              <a:ext uri="{FF2B5EF4-FFF2-40B4-BE49-F238E27FC236}">
                <a16:creationId xmlns:a16="http://schemas.microsoft.com/office/drawing/2014/main" id="{17DD023B-18EF-4A96-950E-3B1400AC534C}"/>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327184" y="221713"/>
            <a:ext cx="1758597" cy="1233216"/>
          </a:xfrm>
          <a:prstGeom prst="rect">
            <a:avLst/>
          </a:prstGeom>
          <a:effectLst>
            <a:softEdge rad="63500"/>
          </a:effectLst>
        </p:spPr>
      </p:pic>
      <p:grpSp>
        <p:nvGrpSpPr>
          <p:cNvPr id="11" name="Gruppieren 10">
            <a:extLst>
              <a:ext uri="{FF2B5EF4-FFF2-40B4-BE49-F238E27FC236}">
                <a16:creationId xmlns:a16="http://schemas.microsoft.com/office/drawing/2014/main" id="{5FD1A493-4709-4286-8193-6B9AE889D00A}"/>
              </a:ext>
            </a:extLst>
          </p:cNvPr>
          <p:cNvGrpSpPr/>
          <p:nvPr/>
        </p:nvGrpSpPr>
        <p:grpSpPr>
          <a:xfrm>
            <a:off x="5319168" y="266869"/>
            <a:ext cx="1809153" cy="1261397"/>
            <a:chOff x="350947" y="1415847"/>
            <a:chExt cx="3688224" cy="2767793"/>
          </a:xfrm>
        </p:grpSpPr>
        <p:pic>
          <p:nvPicPr>
            <p:cNvPr id="12" name="Grafik 11">
              <a:extLst>
                <a:ext uri="{FF2B5EF4-FFF2-40B4-BE49-F238E27FC236}">
                  <a16:creationId xmlns:a16="http://schemas.microsoft.com/office/drawing/2014/main" id="{18DFDABC-AE12-4E9B-AEBA-31E98C3A6D68}"/>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75355" y="1415847"/>
              <a:ext cx="3563816" cy="2672862"/>
            </a:xfrm>
            <a:prstGeom prst="rect">
              <a:avLst/>
            </a:prstGeom>
            <a:effectLst>
              <a:softEdge rad="31750"/>
            </a:effectLst>
          </p:spPr>
        </p:pic>
        <p:sp>
          <p:nvSpPr>
            <p:cNvPr id="13" name="Textfeld 12">
              <a:extLst>
                <a:ext uri="{FF2B5EF4-FFF2-40B4-BE49-F238E27FC236}">
                  <a16:creationId xmlns:a16="http://schemas.microsoft.com/office/drawing/2014/main" id="{5DE15C3A-A514-4641-9C4A-2EE39BE155FB}"/>
                </a:ext>
              </a:extLst>
            </p:cNvPr>
            <p:cNvSpPr txBox="1"/>
            <p:nvPr/>
          </p:nvSpPr>
          <p:spPr>
            <a:xfrm>
              <a:off x="350947" y="3711153"/>
              <a:ext cx="1395339" cy="472487"/>
            </a:xfrm>
            <a:prstGeom prst="rect">
              <a:avLst/>
            </a:prstGeom>
            <a:noFill/>
          </p:spPr>
          <p:txBody>
            <a:bodyPr wrap="square" rtlCol="0">
              <a:spAutoFit/>
            </a:bodyPr>
            <a:lstStyle/>
            <a:p>
              <a:r>
                <a:rPr lang="de-DE" sz="500" dirty="0">
                  <a:solidFill>
                    <a:schemeClr val="bg1"/>
                  </a:solidFill>
                </a:rPr>
                <a:t>BBK</a:t>
              </a:r>
            </a:p>
          </p:txBody>
        </p:sp>
      </p:grpSp>
      <p:pic>
        <p:nvPicPr>
          <p:cNvPr id="14" name="Grafik 13">
            <a:extLst>
              <a:ext uri="{FF2B5EF4-FFF2-40B4-BE49-F238E27FC236}">
                <a16:creationId xmlns:a16="http://schemas.microsoft.com/office/drawing/2014/main" id="{4FE58BDC-8A89-4A4E-9AEE-8A1569E9B353}"/>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3491880" y="253990"/>
            <a:ext cx="1827288" cy="1091916"/>
          </a:xfrm>
          <a:prstGeom prst="rect">
            <a:avLst/>
          </a:prstGeom>
          <a:effectLst>
            <a:softEdge rad="63500"/>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uppieren 7">
            <a:extLst>
              <a:ext uri="{FF2B5EF4-FFF2-40B4-BE49-F238E27FC236}">
                <a16:creationId xmlns:a16="http://schemas.microsoft.com/office/drawing/2014/main" id="{AE952135-5E8F-4494-A6C7-C4C4AC475361}"/>
              </a:ext>
            </a:extLst>
          </p:cNvPr>
          <p:cNvGrpSpPr/>
          <p:nvPr/>
        </p:nvGrpSpPr>
        <p:grpSpPr>
          <a:xfrm>
            <a:off x="161510" y="2713233"/>
            <a:ext cx="8640000" cy="3408630"/>
            <a:chOff x="161510" y="2685747"/>
            <a:chExt cx="8640000" cy="3408630"/>
          </a:xfrm>
        </p:grpSpPr>
        <p:grpSp>
          <p:nvGrpSpPr>
            <p:cNvPr id="11" name="Gruppieren 10"/>
            <p:cNvGrpSpPr/>
            <p:nvPr/>
          </p:nvGrpSpPr>
          <p:grpSpPr>
            <a:xfrm>
              <a:off x="161510" y="3106762"/>
              <a:ext cx="8640000" cy="2520140"/>
              <a:chOff x="161510" y="2852936"/>
              <a:chExt cx="8640000" cy="2520140"/>
            </a:xfrm>
          </p:grpSpPr>
          <p:sp>
            <p:nvSpPr>
              <p:cNvPr id="3" name="Rechteck 2"/>
              <p:cNvSpPr/>
              <p:nvPr/>
            </p:nvSpPr>
            <p:spPr>
              <a:xfrm>
                <a:off x="161510" y="2852936"/>
                <a:ext cx="8640000" cy="126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a:latin typeface="Frutiger CE 45 Light"/>
                  <a:cs typeface="Arial" panose="020B0604020202020204" pitchFamily="34" charset="0"/>
                </a:endParaRPr>
              </a:p>
            </p:txBody>
          </p:sp>
          <p:sp>
            <p:nvSpPr>
              <p:cNvPr id="9" name="Rechteck 8"/>
              <p:cNvSpPr/>
              <p:nvPr/>
            </p:nvSpPr>
            <p:spPr>
              <a:xfrm>
                <a:off x="161510" y="4113076"/>
                <a:ext cx="8640000" cy="126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a:latin typeface="Frutiger CE 45 Light"/>
                  <a:cs typeface="Arial" panose="020B0604020202020204" pitchFamily="34" charset="0"/>
                </a:endParaRPr>
              </a:p>
            </p:txBody>
          </p:sp>
          <p:cxnSp>
            <p:nvCxnSpPr>
              <p:cNvPr id="7" name="Gerade Verbindung 6"/>
              <p:cNvCxnSpPr/>
              <p:nvPr/>
            </p:nvCxnSpPr>
            <p:spPr>
              <a:xfrm>
                <a:off x="161510" y="4112936"/>
                <a:ext cx="8640000" cy="0"/>
              </a:xfrm>
              <a:prstGeom prst="line">
                <a:avLst/>
              </a:prstGeom>
              <a:ln w="38100">
                <a:solidFill>
                  <a:schemeClr val="bg1"/>
                </a:solidFill>
                <a:prstDash val="lgDash"/>
              </a:ln>
            </p:spPr>
            <p:style>
              <a:lnRef idx="1">
                <a:schemeClr val="accent1"/>
              </a:lnRef>
              <a:fillRef idx="0">
                <a:schemeClr val="accent1"/>
              </a:fillRef>
              <a:effectRef idx="0">
                <a:schemeClr val="accent1"/>
              </a:effectRef>
              <a:fontRef idx="minor">
                <a:schemeClr val="tx1"/>
              </a:fontRef>
            </p:style>
          </p:cxnSp>
        </p:grpSp>
        <p:grpSp>
          <p:nvGrpSpPr>
            <p:cNvPr id="1029" name="Gruppieren 1028"/>
            <p:cNvGrpSpPr/>
            <p:nvPr/>
          </p:nvGrpSpPr>
          <p:grpSpPr>
            <a:xfrm>
              <a:off x="6048164" y="3196664"/>
              <a:ext cx="2660669" cy="901221"/>
              <a:chOff x="1137209" y="1479750"/>
              <a:chExt cx="2481489" cy="901221"/>
            </a:xfrm>
          </p:grpSpPr>
          <p:sp>
            <p:nvSpPr>
              <p:cNvPr id="14" name="Rechteck 13"/>
              <p:cNvSpPr/>
              <p:nvPr/>
            </p:nvSpPr>
            <p:spPr>
              <a:xfrm>
                <a:off x="1137209" y="1479750"/>
                <a:ext cx="1654326" cy="90122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de-DE" sz="1600">
                  <a:latin typeface="Frutiger CE 45 Light"/>
                  <a:cs typeface="Arial" panose="020B0604020202020204" pitchFamily="34" charset="0"/>
                </a:endParaRPr>
              </a:p>
            </p:txBody>
          </p:sp>
          <p:sp>
            <p:nvSpPr>
              <p:cNvPr id="15" name="Rechteck 14"/>
              <p:cNvSpPr/>
              <p:nvPr/>
            </p:nvSpPr>
            <p:spPr>
              <a:xfrm>
                <a:off x="2826000" y="1479750"/>
                <a:ext cx="792698" cy="90122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de-DE" sz="1600">
                  <a:latin typeface="Frutiger CE 45 Light"/>
                  <a:cs typeface="Arial" panose="020B0604020202020204" pitchFamily="34" charset="0"/>
                </a:endParaRPr>
              </a:p>
            </p:txBody>
          </p:sp>
          <p:sp>
            <p:nvSpPr>
              <p:cNvPr id="16" name="Ellipse 15"/>
              <p:cNvSpPr/>
              <p:nvPr/>
            </p:nvSpPr>
            <p:spPr>
              <a:xfrm>
                <a:off x="3480838" y="1587897"/>
                <a:ext cx="68923" cy="72098"/>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de-DE" sz="1600">
                  <a:latin typeface="Frutiger CE 45 Light"/>
                  <a:cs typeface="Arial" panose="020B0604020202020204" pitchFamily="34" charset="0"/>
                </a:endParaRPr>
              </a:p>
            </p:txBody>
          </p:sp>
          <p:sp>
            <p:nvSpPr>
              <p:cNvPr id="17" name="Ellipse 16"/>
              <p:cNvSpPr/>
              <p:nvPr/>
            </p:nvSpPr>
            <p:spPr>
              <a:xfrm>
                <a:off x="3480838" y="2200727"/>
                <a:ext cx="68923" cy="72098"/>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de-DE" sz="1600">
                  <a:latin typeface="Frutiger CE 45 Light"/>
                  <a:cs typeface="Arial" panose="020B0604020202020204" pitchFamily="34" charset="0"/>
                </a:endParaRPr>
              </a:p>
            </p:txBody>
          </p:sp>
        </p:grpSp>
        <p:sp>
          <p:nvSpPr>
            <p:cNvPr id="19" name="Rechteck 18"/>
            <p:cNvSpPr/>
            <p:nvPr/>
          </p:nvSpPr>
          <p:spPr>
            <a:xfrm>
              <a:off x="431540" y="3106762"/>
              <a:ext cx="45719" cy="2520140"/>
            </a:xfrm>
            <a:prstGeom prst="rect">
              <a:avLst/>
            </a:prstGeom>
            <a:pattFill prst="lgCheck">
              <a:fgClr>
                <a:srgbClr val="FF0000"/>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a:latin typeface="Frutiger CE 45 Light"/>
                <a:cs typeface="Arial" panose="020B0604020202020204" pitchFamily="34" charset="0"/>
              </a:endParaRPr>
            </a:p>
          </p:txBody>
        </p:sp>
        <p:sp>
          <p:nvSpPr>
            <p:cNvPr id="20" name="Rechteck 19"/>
            <p:cNvSpPr/>
            <p:nvPr/>
          </p:nvSpPr>
          <p:spPr>
            <a:xfrm>
              <a:off x="3753142" y="3683026"/>
              <a:ext cx="1800000" cy="18000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tx1"/>
                  </a:solidFill>
                  <a:latin typeface="Frutiger CE 45 Light"/>
                  <a:cs typeface="Arial" panose="020B0604020202020204" pitchFamily="34" charset="0"/>
                </a:rPr>
                <a:t>Aufenthaltszelt</a:t>
              </a:r>
            </a:p>
            <a:p>
              <a:pPr algn="ctr"/>
              <a:r>
                <a:rPr lang="de-DE" sz="1200" dirty="0">
                  <a:solidFill>
                    <a:schemeClr val="tx1"/>
                  </a:solidFill>
                  <a:latin typeface="Frutiger CE 45 Light"/>
                  <a:cs typeface="Arial" panose="020B0604020202020204" pitchFamily="34" charset="0"/>
                </a:rPr>
                <a:t>5,0x5,0m</a:t>
              </a:r>
            </a:p>
          </p:txBody>
        </p:sp>
        <p:sp>
          <p:nvSpPr>
            <p:cNvPr id="22" name="Rechteck 21"/>
            <p:cNvSpPr/>
            <p:nvPr/>
          </p:nvSpPr>
          <p:spPr>
            <a:xfrm>
              <a:off x="2663788" y="3683026"/>
              <a:ext cx="1080000" cy="18000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tx1"/>
                  </a:solidFill>
                  <a:latin typeface="Frutiger CE 45 Light"/>
                  <a:cs typeface="Arial" panose="020B0604020202020204" pitchFamily="34" charset="0"/>
                </a:rPr>
                <a:t>Duschzelt</a:t>
              </a:r>
            </a:p>
            <a:p>
              <a:pPr algn="ctr"/>
              <a:r>
                <a:rPr lang="de-DE" sz="1200" dirty="0">
                  <a:solidFill>
                    <a:schemeClr val="tx1"/>
                  </a:solidFill>
                  <a:latin typeface="Frutiger CE 45 Light"/>
                  <a:cs typeface="Arial" panose="020B0604020202020204" pitchFamily="34" charset="0"/>
                </a:rPr>
                <a:t>3,0x5,0m</a:t>
              </a:r>
            </a:p>
          </p:txBody>
        </p:sp>
        <p:grpSp>
          <p:nvGrpSpPr>
            <p:cNvPr id="25" name="Gruppieren 24"/>
            <p:cNvGrpSpPr/>
            <p:nvPr/>
          </p:nvGrpSpPr>
          <p:grpSpPr>
            <a:xfrm>
              <a:off x="440662" y="4691018"/>
              <a:ext cx="1296000" cy="720000"/>
              <a:chOff x="440662" y="3793974"/>
              <a:chExt cx="1296000" cy="720000"/>
            </a:xfrm>
          </p:grpSpPr>
          <p:sp>
            <p:nvSpPr>
              <p:cNvPr id="23" name="Rechteck 22"/>
              <p:cNvSpPr/>
              <p:nvPr/>
            </p:nvSpPr>
            <p:spPr>
              <a:xfrm>
                <a:off x="440662" y="3793974"/>
                <a:ext cx="1296000" cy="7200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tx1"/>
                    </a:solidFill>
                    <a:latin typeface="Frutiger CE 45 Light"/>
                    <a:cs typeface="Arial" panose="020B0604020202020204" pitchFamily="34" charset="0"/>
                  </a:rPr>
                  <a:t>EPDK</a:t>
                </a:r>
                <a:br>
                  <a:rPr lang="de-DE" sz="1200" dirty="0">
                    <a:solidFill>
                      <a:schemeClr val="tx1"/>
                    </a:solidFill>
                    <a:latin typeface="Frutiger CE 45 Light"/>
                    <a:cs typeface="Arial" panose="020B0604020202020204" pitchFamily="34" charset="0"/>
                  </a:rPr>
                </a:br>
                <a:r>
                  <a:rPr lang="de-DE" sz="1200" dirty="0">
                    <a:solidFill>
                      <a:schemeClr val="tx1"/>
                    </a:solidFill>
                    <a:latin typeface="Frutiger CE 45 Light"/>
                    <a:cs typeface="Arial" panose="020B0604020202020204" pitchFamily="34" charset="0"/>
                  </a:rPr>
                  <a:t>3,6x2x2,6m</a:t>
                </a:r>
              </a:p>
            </p:txBody>
          </p:sp>
          <p:cxnSp>
            <p:nvCxnSpPr>
              <p:cNvPr id="24" name="Gerade Verbindung 23"/>
              <p:cNvCxnSpPr>
                <a:stCxn id="23" idx="0"/>
                <a:endCxn id="23" idx="2"/>
              </p:cNvCxnSpPr>
              <p:nvPr/>
            </p:nvCxnSpPr>
            <p:spPr>
              <a:xfrm>
                <a:off x="1088662" y="3793974"/>
                <a:ext cx="0" cy="72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6" name="Ellipse 25"/>
            <p:cNvSpPr>
              <a:spLocks noChangeAspect="1"/>
            </p:cNvSpPr>
            <p:nvPr/>
          </p:nvSpPr>
          <p:spPr>
            <a:xfrm>
              <a:off x="1922466" y="4789989"/>
              <a:ext cx="522058" cy="522058"/>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de-DE" sz="700" dirty="0">
                  <a:solidFill>
                    <a:schemeClr val="tx1"/>
                  </a:solidFill>
                  <a:latin typeface="Frutiger CE 45 Light"/>
                  <a:cs typeface="Arial" panose="020B0604020202020204" pitchFamily="34" charset="0"/>
                </a:rPr>
                <a:t>CSA-</a:t>
              </a:r>
            </a:p>
            <a:p>
              <a:pPr algn="ctr"/>
              <a:r>
                <a:rPr lang="de-DE" sz="700" dirty="0">
                  <a:solidFill>
                    <a:schemeClr val="tx1"/>
                  </a:solidFill>
                  <a:latin typeface="Frutiger CE 45 Light"/>
                  <a:cs typeface="Arial" panose="020B0604020202020204" pitchFamily="34" charset="0"/>
                </a:rPr>
                <a:t>Ablage</a:t>
              </a:r>
            </a:p>
            <a:p>
              <a:pPr algn="ctr"/>
              <a:r>
                <a:rPr lang="de-DE" sz="700" dirty="0">
                  <a:solidFill>
                    <a:schemeClr val="tx1"/>
                  </a:solidFill>
                  <a:latin typeface="Frutiger CE 45 Light"/>
                  <a:cs typeface="Arial" panose="020B0604020202020204" pitchFamily="34" charset="0"/>
                </a:rPr>
                <a:t>2m</a:t>
              </a:r>
            </a:p>
          </p:txBody>
        </p:sp>
        <p:sp>
          <p:nvSpPr>
            <p:cNvPr id="27" name="Abgerundetes Rechteck 26"/>
            <p:cNvSpPr/>
            <p:nvPr/>
          </p:nvSpPr>
          <p:spPr>
            <a:xfrm>
              <a:off x="503548" y="3130163"/>
              <a:ext cx="1296000" cy="900000"/>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a:latin typeface="Frutiger CE 45 Light"/>
                  <a:cs typeface="Arial" panose="020B0604020202020204" pitchFamily="34" charset="0"/>
                </a:rPr>
                <a:t>5.000 Ltr.</a:t>
              </a:r>
            </a:p>
            <a:p>
              <a:pPr algn="ctr"/>
              <a:r>
                <a:rPr lang="de-DE" sz="1200" dirty="0">
                  <a:latin typeface="Frutiger CE 45 Light"/>
                  <a:cs typeface="Arial" panose="020B0604020202020204" pitchFamily="34" charset="0"/>
                </a:rPr>
                <a:t>Abwasser</a:t>
              </a:r>
            </a:p>
            <a:p>
              <a:pPr algn="ctr"/>
              <a:r>
                <a:rPr lang="de-DE" sz="1200" dirty="0">
                  <a:latin typeface="Frutiger CE 45 Light"/>
                  <a:cs typeface="Arial" panose="020B0604020202020204" pitchFamily="34" charset="0"/>
                </a:rPr>
                <a:t>3,6x2,5m</a:t>
              </a:r>
            </a:p>
          </p:txBody>
        </p:sp>
        <p:sp>
          <p:nvSpPr>
            <p:cNvPr id="29" name="Abgerundetes Rechteck 28"/>
            <p:cNvSpPr/>
            <p:nvPr/>
          </p:nvSpPr>
          <p:spPr>
            <a:xfrm>
              <a:off x="6516216" y="4372376"/>
              <a:ext cx="648000" cy="5400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700" dirty="0">
                  <a:latin typeface="Frutiger CE 45 Light"/>
                  <a:cs typeface="Arial" panose="020B0604020202020204" pitchFamily="34" charset="0"/>
                </a:rPr>
                <a:t>1.000 Ltr.</a:t>
              </a:r>
            </a:p>
            <a:p>
              <a:pPr algn="ctr"/>
              <a:r>
                <a:rPr lang="de-DE" sz="700" dirty="0">
                  <a:latin typeface="Frutiger CE 45 Light"/>
                  <a:cs typeface="Arial" panose="020B0604020202020204" pitchFamily="34" charset="0"/>
                </a:rPr>
                <a:t>Trink-wasser</a:t>
              </a:r>
            </a:p>
            <a:p>
              <a:pPr algn="ctr"/>
              <a:r>
                <a:rPr lang="de-DE" sz="700" dirty="0">
                  <a:latin typeface="Frutiger CE 45 Light"/>
                  <a:cs typeface="Arial" panose="020B0604020202020204" pitchFamily="34" charset="0"/>
                </a:rPr>
                <a:t>1,8x1,5m</a:t>
              </a:r>
            </a:p>
          </p:txBody>
        </p:sp>
        <p:sp>
          <p:nvSpPr>
            <p:cNvPr id="30" name="Abgerundetes Rechteck 29"/>
            <p:cNvSpPr/>
            <p:nvPr/>
          </p:nvSpPr>
          <p:spPr>
            <a:xfrm>
              <a:off x="6516216" y="5084312"/>
              <a:ext cx="648000" cy="5400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700" dirty="0">
                  <a:latin typeface="Frutiger CE 45 Light"/>
                  <a:cs typeface="Arial" panose="020B0604020202020204" pitchFamily="34" charset="0"/>
                </a:rPr>
                <a:t>1.000 Ltr.</a:t>
              </a:r>
            </a:p>
            <a:p>
              <a:pPr algn="ctr"/>
              <a:r>
                <a:rPr lang="de-DE" sz="700" dirty="0">
                  <a:latin typeface="Frutiger CE 45 Light"/>
                  <a:cs typeface="Arial" panose="020B0604020202020204" pitchFamily="34" charset="0"/>
                </a:rPr>
                <a:t>Trink-wasser</a:t>
              </a:r>
            </a:p>
            <a:p>
              <a:pPr algn="ctr"/>
              <a:r>
                <a:rPr lang="de-DE" sz="700" dirty="0">
                  <a:latin typeface="Frutiger CE 45 Light"/>
                  <a:cs typeface="Arial" panose="020B0604020202020204" pitchFamily="34" charset="0"/>
                </a:rPr>
                <a:t>1,8x1,5m</a:t>
              </a:r>
            </a:p>
          </p:txBody>
        </p:sp>
        <p:cxnSp>
          <p:nvCxnSpPr>
            <p:cNvPr id="31" name="Gerade Verbindung 30"/>
            <p:cNvCxnSpPr/>
            <p:nvPr/>
          </p:nvCxnSpPr>
          <p:spPr>
            <a:xfrm>
              <a:off x="431540" y="5807062"/>
              <a:ext cx="8369970" cy="0"/>
            </a:xfrm>
            <a:prstGeom prst="line">
              <a:avLst/>
            </a:prstGeom>
            <a:ln w="1905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24" name="Textfeld 1023"/>
            <p:cNvSpPr txBox="1"/>
            <p:nvPr/>
          </p:nvSpPr>
          <p:spPr>
            <a:xfrm>
              <a:off x="4413858" y="5848156"/>
              <a:ext cx="371897" cy="246221"/>
            </a:xfrm>
            <a:prstGeom prst="rect">
              <a:avLst/>
            </a:prstGeom>
            <a:solidFill>
              <a:srgbClr val="FFFFCC"/>
            </a:solidFill>
          </p:spPr>
          <p:txBody>
            <a:bodyPr wrap="none" lIns="0" tIns="0" rIns="0" bIns="0" rtlCol="0">
              <a:spAutoFit/>
            </a:bodyPr>
            <a:lstStyle/>
            <a:p>
              <a:pPr algn="ctr"/>
              <a:r>
                <a:rPr lang="de-DE" sz="1600" dirty="0">
                  <a:solidFill>
                    <a:srgbClr val="FF0000"/>
                  </a:solidFill>
                  <a:latin typeface="Frutiger CE 45 Light"/>
                  <a:cs typeface="Arial" panose="020B0604020202020204" pitchFamily="34" charset="0"/>
                </a:rPr>
                <a:t>24m</a:t>
              </a:r>
            </a:p>
          </p:txBody>
        </p:sp>
        <p:cxnSp>
          <p:nvCxnSpPr>
            <p:cNvPr id="1028" name="Gerade Verbindung 1027"/>
            <p:cNvCxnSpPr/>
            <p:nvPr/>
          </p:nvCxnSpPr>
          <p:spPr>
            <a:xfrm>
              <a:off x="4103948" y="3106762"/>
              <a:ext cx="0" cy="576264"/>
            </a:xfrm>
            <a:prstGeom prst="line">
              <a:avLst/>
            </a:prstGeom>
            <a:ln>
              <a:solidFill>
                <a:schemeClr val="bg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9" name="Textfeld 38"/>
            <p:cNvSpPr txBox="1"/>
            <p:nvPr/>
          </p:nvSpPr>
          <p:spPr>
            <a:xfrm>
              <a:off x="4194366" y="3256394"/>
              <a:ext cx="423193" cy="246221"/>
            </a:xfrm>
            <a:prstGeom prst="rect">
              <a:avLst/>
            </a:prstGeom>
            <a:solidFill>
              <a:srgbClr val="FFFFCC"/>
            </a:solidFill>
          </p:spPr>
          <p:txBody>
            <a:bodyPr wrap="none" lIns="0" tIns="0" rIns="0" bIns="0" rtlCol="0">
              <a:spAutoFit/>
            </a:bodyPr>
            <a:lstStyle/>
            <a:p>
              <a:pPr algn="ctr"/>
              <a:r>
                <a:rPr lang="de-DE" sz="1600" dirty="0">
                  <a:solidFill>
                    <a:srgbClr val="FF0000"/>
                  </a:solidFill>
                  <a:latin typeface="Frutiger CE 45 Light"/>
                  <a:cs typeface="Arial" panose="020B0604020202020204" pitchFamily="34" charset="0"/>
                </a:rPr>
                <a:t>1,6m</a:t>
              </a:r>
            </a:p>
          </p:txBody>
        </p:sp>
        <p:cxnSp>
          <p:nvCxnSpPr>
            <p:cNvPr id="45" name="Gerade Verbindung 44"/>
            <p:cNvCxnSpPr/>
            <p:nvPr/>
          </p:nvCxnSpPr>
          <p:spPr>
            <a:xfrm>
              <a:off x="6048164" y="2998750"/>
              <a:ext cx="2649600" cy="0"/>
            </a:xfrm>
            <a:prstGeom prst="line">
              <a:avLst/>
            </a:prstGeom>
            <a:ln w="1905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6" name="Textfeld 45"/>
            <p:cNvSpPr txBox="1"/>
            <p:nvPr/>
          </p:nvSpPr>
          <p:spPr>
            <a:xfrm>
              <a:off x="7069227" y="2685747"/>
              <a:ext cx="423193" cy="246221"/>
            </a:xfrm>
            <a:prstGeom prst="rect">
              <a:avLst/>
            </a:prstGeom>
            <a:solidFill>
              <a:srgbClr val="FFFFCC"/>
            </a:solidFill>
          </p:spPr>
          <p:txBody>
            <a:bodyPr wrap="none" lIns="0" tIns="0" rIns="0" bIns="0" rtlCol="0">
              <a:spAutoFit/>
            </a:bodyPr>
            <a:lstStyle/>
            <a:p>
              <a:pPr algn="ctr"/>
              <a:r>
                <a:rPr lang="de-DE" sz="1600" dirty="0">
                  <a:solidFill>
                    <a:srgbClr val="FF0000"/>
                  </a:solidFill>
                  <a:latin typeface="Frutiger CE 45 Light"/>
                  <a:cs typeface="Arial" panose="020B0604020202020204" pitchFamily="34" charset="0"/>
                </a:rPr>
                <a:t>7,4m</a:t>
              </a:r>
            </a:p>
          </p:txBody>
        </p:sp>
      </p:grpSp>
      <p:sp>
        <p:nvSpPr>
          <p:cNvPr id="32" name="Textfeld 31"/>
          <p:cNvSpPr txBox="1"/>
          <p:nvPr/>
        </p:nvSpPr>
        <p:spPr>
          <a:xfrm>
            <a:off x="5523381" y="1333146"/>
            <a:ext cx="2633670" cy="492443"/>
          </a:xfrm>
          <a:prstGeom prst="rect">
            <a:avLst/>
          </a:prstGeom>
          <a:solidFill>
            <a:srgbClr val="FFFFCC"/>
          </a:solidFill>
        </p:spPr>
        <p:txBody>
          <a:bodyPr wrap="none" lIns="0" tIns="0" rIns="0" bIns="0" rtlCol="0">
            <a:spAutoFit/>
          </a:bodyPr>
          <a:lstStyle/>
          <a:p>
            <a:pPr algn="ctr"/>
            <a:r>
              <a:rPr lang="de-DE" sz="1600" b="1" dirty="0">
                <a:solidFill>
                  <a:srgbClr val="FF0000"/>
                </a:solidFill>
                <a:latin typeface="Frutiger CE 45 Light"/>
                <a:cs typeface="Arial" panose="020B0604020202020204" pitchFamily="34" charset="0"/>
              </a:rPr>
              <a:t>Dekon-Platz Platzbedarf mind.:</a:t>
            </a:r>
          </a:p>
          <a:p>
            <a:pPr algn="ctr"/>
            <a:r>
              <a:rPr lang="de-DE" sz="1600" b="1" dirty="0">
                <a:solidFill>
                  <a:srgbClr val="FF0000"/>
                </a:solidFill>
                <a:latin typeface="Frutiger CE 45 Light"/>
                <a:cs typeface="Arial" panose="020B0604020202020204" pitchFamily="34" charset="0"/>
              </a:rPr>
              <a:t>25x10m = 250m</a:t>
            </a:r>
            <a:r>
              <a:rPr lang="de-DE" sz="1600" b="1" baseline="30000" dirty="0">
                <a:solidFill>
                  <a:srgbClr val="FF0000"/>
                </a:solidFill>
                <a:latin typeface="Frutiger CE 45 Light"/>
                <a:cs typeface="Arial" panose="020B0604020202020204" pitchFamily="34" charset="0"/>
              </a:rPr>
              <a:t>2</a:t>
            </a:r>
          </a:p>
        </p:txBody>
      </p:sp>
      <p:grpSp>
        <p:nvGrpSpPr>
          <p:cNvPr id="4" name="Gruppieren 3">
            <a:extLst>
              <a:ext uri="{FF2B5EF4-FFF2-40B4-BE49-F238E27FC236}">
                <a16:creationId xmlns:a16="http://schemas.microsoft.com/office/drawing/2014/main" id="{512606DB-C249-42D5-8B50-3102C9134F1D}"/>
              </a:ext>
            </a:extLst>
          </p:cNvPr>
          <p:cNvGrpSpPr/>
          <p:nvPr/>
        </p:nvGrpSpPr>
        <p:grpSpPr>
          <a:xfrm>
            <a:off x="127864" y="998278"/>
            <a:ext cx="2518494" cy="1853717"/>
            <a:chOff x="109290" y="1143520"/>
            <a:chExt cx="2518494" cy="1853717"/>
          </a:xfrm>
        </p:grpSpPr>
        <p:grpSp>
          <p:nvGrpSpPr>
            <p:cNvPr id="2" name="Gruppieren 1">
              <a:extLst>
                <a:ext uri="{FF2B5EF4-FFF2-40B4-BE49-F238E27FC236}">
                  <a16:creationId xmlns:a16="http://schemas.microsoft.com/office/drawing/2014/main" id="{653A802D-2D8D-447D-AFD8-7A9B35403B00}"/>
                </a:ext>
              </a:extLst>
            </p:cNvPr>
            <p:cNvGrpSpPr/>
            <p:nvPr/>
          </p:nvGrpSpPr>
          <p:grpSpPr>
            <a:xfrm>
              <a:off x="109290" y="1143520"/>
              <a:ext cx="2518494" cy="1476164"/>
              <a:chOff x="109290" y="1143520"/>
              <a:chExt cx="2518494" cy="1476164"/>
            </a:xfrm>
          </p:grpSpPr>
          <p:pic>
            <p:nvPicPr>
              <p:cNvPr id="1026"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09290" y="1143520"/>
                <a:ext cx="2518494" cy="1476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5" name="Textfeld 34"/>
              <p:cNvSpPr txBox="1"/>
              <p:nvPr/>
            </p:nvSpPr>
            <p:spPr>
              <a:xfrm>
                <a:off x="1234684" y="2291526"/>
                <a:ext cx="267702" cy="246221"/>
              </a:xfrm>
              <a:prstGeom prst="rect">
                <a:avLst/>
              </a:prstGeom>
              <a:solidFill>
                <a:srgbClr val="FFFFCC"/>
              </a:solidFill>
            </p:spPr>
            <p:txBody>
              <a:bodyPr wrap="none" lIns="0" tIns="0" rIns="0" bIns="0" rtlCol="0">
                <a:spAutoFit/>
              </a:bodyPr>
              <a:lstStyle/>
              <a:p>
                <a:pPr algn="ctr"/>
                <a:r>
                  <a:rPr lang="de-DE" sz="1600" dirty="0">
                    <a:solidFill>
                      <a:srgbClr val="FF0000"/>
                    </a:solidFill>
                    <a:latin typeface="Frutiger CE 45 Light"/>
                    <a:cs typeface="Arial" panose="020B0604020202020204" pitchFamily="34" charset="0"/>
                  </a:rPr>
                  <a:t>7m</a:t>
                </a:r>
              </a:p>
            </p:txBody>
          </p:sp>
        </p:grpSp>
        <p:sp>
          <p:nvSpPr>
            <p:cNvPr id="34" name="Textfeld 33"/>
            <p:cNvSpPr txBox="1"/>
            <p:nvPr/>
          </p:nvSpPr>
          <p:spPr>
            <a:xfrm>
              <a:off x="664015" y="2627905"/>
              <a:ext cx="1409039" cy="369332"/>
            </a:xfrm>
            <a:prstGeom prst="rect">
              <a:avLst/>
            </a:prstGeom>
            <a:noFill/>
          </p:spPr>
          <p:txBody>
            <a:bodyPr wrap="none" lIns="0" tIns="0" rIns="0" bIns="0" rtlCol="0">
              <a:spAutoFit/>
            </a:bodyPr>
            <a:lstStyle/>
            <a:p>
              <a:pPr algn="ctr"/>
              <a:r>
                <a:rPr lang="de-DE" sz="1200" dirty="0">
                  <a:latin typeface="Frutiger CE 45 Light"/>
                  <a:cs typeface="Arial" panose="020B0604020202020204" pitchFamily="34" charset="0"/>
                </a:rPr>
                <a:t>Querschnitt und Maße</a:t>
              </a:r>
            </a:p>
            <a:p>
              <a:pPr algn="ctr"/>
              <a:r>
                <a:rPr lang="de-DE" sz="1200" dirty="0">
                  <a:latin typeface="Frutiger CE 45 Light"/>
                  <a:cs typeface="Arial" panose="020B0604020202020204" pitchFamily="34" charset="0"/>
                </a:rPr>
                <a:t>einer Bundesstraße</a:t>
              </a:r>
              <a:endParaRPr lang="de-DE" sz="1200" baseline="30000" dirty="0">
                <a:latin typeface="Frutiger CE 45 Light"/>
                <a:cs typeface="Arial" panose="020B0604020202020204" pitchFamily="34" charset="0"/>
              </a:endParaRPr>
            </a:p>
          </p:txBody>
        </p:sp>
      </p:grpSp>
    </p:spTree>
    <p:extLst>
      <p:ext uri="{BB962C8B-B14F-4D97-AF65-F5344CB8AC3E}">
        <p14:creationId xmlns:p14="http://schemas.microsoft.com/office/powerpoint/2010/main" val="4245465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01770FF5-52E7-4775-A54B-DDCEEF005C1D}"/>
              </a:ext>
            </a:extLst>
          </p:cNvPr>
          <p:cNvSpPr>
            <a:spLocks noGrp="1"/>
          </p:cNvSpPr>
          <p:nvPr>
            <p:ph type="title"/>
          </p:nvPr>
        </p:nvSpPr>
        <p:spPr>
          <a:xfrm>
            <a:off x="457200" y="919294"/>
            <a:ext cx="6553200" cy="609600"/>
          </a:xfrm>
        </p:spPr>
        <p:txBody>
          <a:bodyPr/>
          <a:lstStyle/>
          <a:p>
            <a:r>
              <a:rPr lang="de-DE" dirty="0"/>
              <a:t>Platzbedarf am Einsatzort:</a:t>
            </a:r>
          </a:p>
        </p:txBody>
      </p:sp>
      <p:pic>
        <p:nvPicPr>
          <p:cNvPr id="4" name="Inhaltsplatzhalter 3">
            <a:extLst>
              <a:ext uri="{FF2B5EF4-FFF2-40B4-BE49-F238E27FC236}">
                <a16:creationId xmlns:a16="http://schemas.microsoft.com/office/drawing/2014/main" id="{D515D202-2515-484E-9340-201D9AA95E76}"/>
              </a:ext>
            </a:extLst>
          </p:cNvPr>
          <p:cNvPicPr>
            <a:picLocks noGrp="1" noChangeAspect="1"/>
          </p:cNvPicPr>
          <p:nvPr>
            <p:ph idx="12"/>
          </p:nvPr>
        </p:nvPicPr>
        <p:blipFill>
          <a:blip r:embed="rId2" cstate="screen">
            <a:extLst>
              <a:ext uri="{28A0092B-C50C-407E-A947-70E740481C1C}">
                <a14:useLocalDpi xmlns:a14="http://schemas.microsoft.com/office/drawing/2010/main"/>
              </a:ext>
            </a:extLst>
          </a:blip>
          <a:stretch>
            <a:fillRect/>
          </a:stretch>
        </p:blipFill>
        <p:spPr>
          <a:xfrm>
            <a:off x="1475656" y="1297599"/>
            <a:ext cx="6553200" cy="4804733"/>
          </a:xfrm>
          <a:prstGeom prst="rect">
            <a:avLst/>
          </a:prstGeom>
        </p:spPr>
      </p:pic>
    </p:spTree>
    <p:extLst>
      <p:ext uri="{BB962C8B-B14F-4D97-AF65-F5344CB8AC3E}">
        <p14:creationId xmlns:p14="http://schemas.microsoft.com/office/powerpoint/2010/main" val="14483763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extfeld 31"/>
          <p:cNvSpPr txBox="1"/>
          <p:nvPr/>
        </p:nvSpPr>
        <p:spPr>
          <a:xfrm>
            <a:off x="5248901" y="1303177"/>
            <a:ext cx="3012042" cy="492443"/>
          </a:xfrm>
          <a:prstGeom prst="rect">
            <a:avLst/>
          </a:prstGeom>
          <a:solidFill>
            <a:srgbClr val="FFFFCC"/>
          </a:solidFill>
        </p:spPr>
        <p:txBody>
          <a:bodyPr wrap="none" lIns="0" tIns="0" rIns="0" bIns="0" rtlCol="0">
            <a:spAutoFit/>
          </a:bodyPr>
          <a:lstStyle/>
          <a:p>
            <a:pPr algn="ctr"/>
            <a:r>
              <a:rPr lang="de-DE" sz="1600" b="1" dirty="0">
                <a:solidFill>
                  <a:srgbClr val="FF0000"/>
                </a:solidFill>
                <a:latin typeface="NDSFrutiger 45 Light" panose="02000403040000020004" pitchFamily="2" charset="0"/>
                <a:cs typeface="Arial" panose="020B0604020202020204" pitchFamily="34" charset="0"/>
              </a:rPr>
              <a:t>Dekon-Platz Platzbedarf mind.:</a:t>
            </a:r>
          </a:p>
          <a:p>
            <a:pPr algn="ctr"/>
            <a:r>
              <a:rPr lang="de-DE" sz="1600" b="1" dirty="0">
                <a:solidFill>
                  <a:srgbClr val="FF0000"/>
                </a:solidFill>
                <a:latin typeface="NDSFrutiger 45 Light" panose="02000403040000020004" pitchFamily="2" charset="0"/>
                <a:cs typeface="Arial" panose="020B0604020202020204" pitchFamily="34" charset="0"/>
              </a:rPr>
              <a:t>36x10m = 360m</a:t>
            </a:r>
            <a:r>
              <a:rPr lang="de-DE" sz="1600" b="1" baseline="30000" dirty="0">
                <a:solidFill>
                  <a:srgbClr val="FF0000"/>
                </a:solidFill>
                <a:latin typeface="NDSFrutiger 45 Light" panose="02000403040000020004" pitchFamily="2" charset="0"/>
                <a:cs typeface="Arial" panose="020B0604020202020204" pitchFamily="34" charset="0"/>
              </a:rPr>
              <a:t>2</a:t>
            </a:r>
          </a:p>
        </p:txBody>
      </p:sp>
      <p:grpSp>
        <p:nvGrpSpPr>
          <p:cNvPr id="4" name="Gruppieren 3">
            <a:extLst>
              <a:ext uri="{FF2B5EF4-FFF2-40B4-BE49-F238E27FC236}">
                <a16:creationId xmlns:a16="http://schemas.microsoft.com/office/drawing/2014/main" id="{5B467B4B-C9E7-46E8-9B3C-D8965CC84787}"/>
              </a:ext>
            </a:extLst>
          </p:cNvPr>
          <p:cNvGrpSpPr/>
          <p:nvPr/>
        </p:nvGrpSpPr>
        <p:grpSpPr>
          <a:xfrm>
            <a:off x="169212" y="3301617"/>
            <a:ext cx="8874986" cy="2578025"/>
            <a:chOff x="169212" y="3301617"/>
            <a:chExt cx="8874986" cy="2578025"/>
          </a:xfrm>
        </p:grpSpPr>
        <p:grpSp>
          <p:nvGrpSpPr>
            <p:cNvPr id="11" name="Gruppieren 10"/>
            <p:cNvGrpSpPr/>
            <p:nvPr/>
          </p:nvGrpSpPr>
          <p:grpSpPr>
            <a:xfrm>
              <a:off x="169212" y="3301617"/>
              <a:ext cx="8874986" cy="2143607"/>
              <a:chOff x="161510" y="2852936"/>
              <a:chExt cx="8640000" cy="2520140"/>
            </a:xfrm>
          </p:grpSpPr>
          <p:sp>
            <p:nvSpPr>
              <p:cNvPr id="3" name="Rechteck 2"/>
              <p:cNvSpPr/>
              <p:nvPr/>
            </p:nvSpPr>
            <p:spPr>
              <a:xfrm>
                <a:off x="161510" y="2852936"/>
                <a:ext cx="8640000" cy="126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a:latin typeface="NDSFrutiger 45 Light" panose="02000403040000020004" pitchFamily="2" charset="0"/>
                  <a:cs typeface="Arial" panose="020B0604020202020204" pitchFamily="34" charset="0"/>
                </a:endParaRPr>
              </a:p>
            </p:txBody>
          </p:sp>
          <p:sp>
            <p:nvSpPr>
              <p:cNvPr id="9" name="Rechteck 8"/>
              <p:cNvSpPr/>
              <p:nvPr/>
            </p:nvSpPr>
            <p:spPr>
              <a:xfrm>
                <a:off x="161510" y="4113076"/>
                <a:ext cx="8640000" cy="126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a:latin typeface="NDSFrutiger 45 Light" panose="02000403040000020004" pitchFamily="2" charset="0"/>
                  <a:cs typeface="Arial" panose="020B0604020202020204" pitchFamily="34" charset="0"/>
                </a:endParaRPr>
              </a:p>
            </p:txBody>
          </p:sp>
          <p:cxnSp>
            <p:nvCxnSpPr>
              <p:cNvPr id="7" name="Gerade Verbindung 6"/>
              <p:cNvCxnSpPr/>
              <p:nvPr/>
            </p:nvCxnSpPr>
            <p:spPr>
              <a:xfrm>
                <a:off x="161510" y="4112936"/>
                <a:ext cx="8640000" cy="0"/>
              </a:xfrm>
              <a:prstGeom prst="line">
                <a:avLst/>
              </a:prstGeom>
              <a:ln w="38100">
                <a:solidFill>
                  <a:schemeClr val="bg1"/>
                </a:solidFill>
                <a:prstDash val="lgDash"/>
              </a:ln>
            </p:spPr>
            <p:style>
              <a:lnRef idx="1">
                <a:schemeClr val="accent1"/>
              </a:lnRef>
              <a:fillRef idx="0">
                <a:schemeClr val="accent1"/>
              </a:fillRef>
              <a:effectRef idx="0">
                <a:schemeClr val="accent1"/>
              </a:effectRef>
              <a:fontRef idx="minor">
                <a:schemeClr val="tx1"/>
              </a:fontRef>
            </p:style>
          </p:cxnSp>
        </p:grpSp>
        <p:grpSp>
          <p:nvGrpSpPr>
            <p:cNvPr id="1029" name="Gruppieren 1028"/>
            <p:cNvGrpSpPr/>
            <p:nvPr/>
          </p:nvGrpSpPr>
          <p:grpSpPr>
            <a:xfrm>
              <a:off x="6564454" y="4559332"/>
              <a:ext cx="2401571" cy="766570"/>
              <a:chOff x="1137209" y="1479750"/>
              <a:chExt cx="2481489" cy="901221"/>
            </a:xfrm>
          </p:grpSpPr>
          <p:sp>
            <p:nvSpPr>
              <p:cNvPr id="14" name="Rechteck 13"/>
              <p:cNvSpPr/>
              <p:nvPr/>
            </p:nvSpPr>
            <p:spPr>
              <a:xfrm>
                <a:off x="1137209" y="1479750"/>
                <a:ext cx="1654326" cy="90122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de-DE" sz="1600">
                  <a:latin typeface="NDSFrutiger 45 Light" panose="02000403040000020004" pitchFamily="2" charset="0"/>
                  <a:cs typeface="Arial" panose="020B0604020202020204" pitchFamily="34" charset="0"/>
                </a:endParaRPr>
              </a:p>
            </p:txBody>
          </p:sp>
          <p:sp>
            <p:nvSpPr>
              <p:cNvPr id="15" name="Rechteck 14"/>
              <p:cNvSpPr/>
              <p:nvPr/>
            </p:nvSpPr>
            <p:spPr>
              <a:xfrm>
                <a:off x="2826000" y="1479750"/>
                <a:ext cx="792698" cy="90122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de-DE" sz="1600">
                  <a:latin typeface="NDSFrutiger 45 Light" panose="02000403040000020004" pitchFamily="2" charset="0"/>
                  <a:cs typeface="Arial" panose="020B0604020202020204" pitchFamily="34" charset="0"/>
                </a:endParaRPr>
              </a:p>
            </p:txBody>
          </p:sp>
          <p:sp>
            <p:nvSpPr>
              <p:cNvPr id="16" name="Ellipse 15"/>
              <p:cNvSpPr/>
              <p:nvPr/>
            </p:nvSpPr>
            <p:spPr>
              <a:xfrm>
                <a:off x="3480838" y="1587897"/>
                <a:ext cx="68923" cy="72098"/>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de-DE" sz="1600">
                  <a:latin typeface="NDSFrutiger 45 Light" panose="02000403040000020004" pitchFamily="2" charset="0"/>
                  <a:cs typeface="Arial" panose="020B0604020202020204" pitchFamily="34" charset="0"/>
                </a:endParaRPr>
              </a:p>
            </p:txBody>
          </p:sp>
          <p:sp>
            <p:nvSpPr>
              <p:cNvPr id="17" name="Ellipse 16"/>
              <p:cNvSpPr/>
              <p:nvPr/>
            </p:nvSpPr>
            <p:spPr>
              <a:xfrm>
                <a:off x="3480838" y="2200727"/>
                <a:ext cx="68923" cy="72098"/>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de-DE" sz="1600">
                  <a:latin typeface="NDSFrutiger 45 Light" panose="02000403040000020004" pitchFamily="2" charset="0"/>
                  <a:cs typeface="Arial" panose="020B0604020202020204" pitchFamily="34" charset="0"/>
                </a:endParaRPr>
              </a:p>
            </p:txBody>
          </p:sp>
        </p:grpSp>
        <p:sp>
          <p:nvSpPr>
            <p:cNvPr id="19" name="Rechteck 18"/>
            <p:cNvSpPr/>
            <p:nvPr/>
          </p:nvSpPr>
          <p:spPr>
            <a:xfrm>
              <a:off x="412946" y="3301617"/>
              <a:ext cx="41267" cy="2143607"/>
            </a:xfrm>
            <a:prstGeom prst="rect">
              <a:avLst/>
            </a:prstGeom>
            <a:pattFill prst="lgCheck">
              <a:fgClr>
                <a:srgbClr val="FF0000"/>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a:latin typeface="NDSFrutiger 45 Light" panose="02000403040000020004" pitchFamily="2" charset="0"/>
                <a:cs typeface="Arial" panose="020B0604020202020204" pitchFamily="34" charset="0"/>
              </a:endParaRPr>
            </a:p>
          </p:txBody>
        </p:sp>
        <p:sp>
          <p:nvSpPr>
            <p:cNvPr id="20" name="Rechteck 19"/>
            <p:cNvSpPr/>
            <p:nvPr/>
          </p:nvSpPr>
          <p:spPr>
            <a:xfrm>
              <a:off x="4760000" y="3791782"/>
              <a:ext cx="1624715" cy="1531063"/>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tx1"/>
                  </a:solidFill>
                  <a:latin typeface="NDSFrutiger 45 Light" panose="02000403040000020004" pitchFamily="2" charset="0"/>
                  <a:cs typeface="Arial" panose="020B0604020202020204" pitchFamily="34" charset="0"/>
                </a:rPr>
                <a:t>Aufenthaltszelt</a:t>
              </a:r>
            </a:p>
            <a:p>
              <a:pPr algn="ctr"/>
              <a:r>
                <a:rPr lang="de-DE" sz="1200" dirty="0">
                  <a:solidFill>
                    <a:schemeClr val="tx1"/>
                  </a:solidFill>
                  <a:latin typeface="NDSFrutiger 45 Light" panose="02000403040000020004" pitchFamily="2" charset="0"/>
                  <a:cs typeface="Arial" panose="020B0604020202020204" pitchFamily="34" charset="0"/>
                </a:rPr>
                <a:t>(Ankleiden)</a:t>
              </a:r>
            </a:p>
            <a:p>
              <a:pPr algn="ctr"/>
              <a:r>
                <a:rPr lang="de-DE" sz="1200" dirty="0">
                  <a:solidFill>
                    <a:schemeClr val="tx1"/>
                  </a:solidFill>
                  <a:latin typeface="NDSFrutiger 45 Light" panose="02000403040000020004" pitchFamily="2" charset="0"/>
                  <a:cs typeface="Arial" panose="020B0604020202020204" pitchFamily="34" charset="0"/>
                </a:rPr>
                <a:t>5,0x5,0m</a:t>
              </a:r>
            </a:p>
          </p:txBody>
        </p:sp>
        <p:sp>
          <p:nvSpPr>
            <p:cNvPr id="22" name="Rechteck 21"/>
            <p:cNvSpPr/>
            <p:nvPr/>
          </p:nvSpPr>
          <p:spPr>
            <a:xfrm>
              <a:off x="3776728" y="3791782"/>
              <a:ext cx="974829" cy="1531063"/>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tx1"/>
                  </a:solidFill>
                  <a:latin typeface="NDSFrutiger 45 Light" panose="02000403040000020004" pitchFamily="2" charset="0"/>
                  <a:cs typeface="Arial" panose="020B0604020202020204" pitchFamily="34" charset="0"/>
                </a:rPr>
                <a:t>Duschzelt</a:t>
              </a:r>
            </a:p>
            <a:p>
              <a:pPr algn="ctr"/>
              <a:endParaRPr lang="de-DE" sz="1200" dirty="0">
                <a:solidFill>
                  <a:schemeClr val="tx1"/>
                </a:solidFill>
                <a:latin typeface="NDSFrutiger 45 Light" panose="02000403040000020004" pitchFamily="2" charset="0"/>
                <a:cs typeface="Arial" panose="020B0604020202020204" pitchFamily="34" charset="0"/>
              </a:endParaRPr>
            </a:p>
            <a:p>
              <a:pPr algn="ctr"/>
              <a:r>
                <a:rPr lang="de-DE" sz="1200" dirty="0">
                  <a:solidFill>
                    <a:schemeClr val="tx1"/>
                  </a:solidFill>
                  <a:latin typeface="NDSFrutiger 45 Light" panose="02000403040000020004" pitchFamily="2" charset="0"/>
                  <a:cs typeface="Arial" panose="020B0604020202020204" pitchFamily="34" charset="0"/>
                </a:rPr>
                <a:t>3,0x5,0m</a:t>
              </a:r>
            </a:p>
          </p:txBody>
        </p:sp>
        <p:grpSp>
          <p:nvGrpSpPr>
            <p:cNvPr id="25" name="Gruppieren 24"/>
            <p:cNvGrpSpPr/>
            <p:nvPr/>
          </p:nvGrpSpPr>
          <p:grpSpPr>
            <a:xfrm>
              <a:off x="421180" y="4258321"/>
              <a:ext cx="1169795" cy="612425"/>
              <a:chOff x="440662" y="3793974"/>
              <a:chExt cx="1296000" cy="720000"/>
            </a:xfrm>
          </p:grpSpPr>
          <p:sp>
            <p:nvSpPr>
              <p:cNvPr id="23" name="Rechteck 22"/>
              <p:cNvSpPr/>
              <p:nvPr/>
            </p:nvSpPr>
            <p:spPr>
              <a:xfrm>
                <a:off x="440662" y="3793974"/>
                <a:ext cx="1296000" cy="7200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tx1"/>
                    </a:solidFill>
                    <a:latin typeface="NDSFrutiger 45 Light" panose="02000403040000020004" pitchFamily="2" charset="0"/>
                    <a:cs typeface="Arial" panose="020B0604020202020204" pitchFamily="34" charset="0"/>
                  </a:rPr>
                  <a:t>EPDK</a:t>
                </a:r>
                <a:br>
                  <a:rPr lang="de-DE" sz="1200" dirty="0">
                    <a:solidFill>
                      <a:schemeClr val="tx1"/>
                    </a:solidFill>
                    <a:latin typeface="NDSFrutiger 45 Light" panose="02000403040000020004" pitchFamily="2" charset="0"/>
                    <a:cs typeface="Arial" panose="020B0604020202020204" pitchFamily="34" charset="0"/>
                  </a:rPr>
                </a:br>
                <a:r>
                  <a:rPr lang="de-DE" sz="1200" dirty="0">
                    <a:solidFill>
                      <a:schemeClr val="tx1"/>
                    </a:solidFill>
                    <a:latin typeface="NDSFrutiger 45 Light" panose="02000403040000020004" pitchFamily="2" charset="0"/>
                    <a:cs typeface="Arial" panose="020B0604020202020204" pitchFamily="34" charset="0"/>
                  </a:rPr>
                  <a:t>3,6x2x2,6m</a:t>
                </a:r>
              </a:p>
            </p:txBody>
          </p:sp>
          <p:cxnSp>
            <p:nvCxnSpPr>
              <p:cNvPr id="24" name="Gerade Verbindung 23"/>
              <p:cNvCxnSpPr>
                <a:stCxn id="23" idx="0"/>
                <a:endCxn id="23" idx="2"/>
              </p:cNvCxnSpPr>
              <p:nvPr/>
            </p:nvCxnSpPr>
            <p:spPr>
              <a:xfrm>
                <a:off x="1088662" y="3793974"/>
                <a:ext cx="0" cy="72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6" name="Ellipse 25"/>
            <p:cNvSpPr>
              <a:spLocks noChangeAspect="1"/>
            </p:cNvSpPr>
            <p:nvPr/>
          </p:nvSpPr>
          <p:spPr>
            <a:xfrm>
              <a:off x="1631618" y="4342505"/>
              <a:ext cx="471220" cy="444058"/>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de-DE" sz="700" dirty="0">
                  <a:solidFill>
                    <a:schemeClr val="tx1"/>
                  </a:solidFill>
                  <a:latin typeface="NDSFrutiger 45 Light" panose="02000403040000020004" pitchFamily="2" charset="0"/>
                  <a:cs typeface="Arial" panose="020B0604020202020204" pitchFamily="34" charset="0"/>
                </a:rPr>
                <a:t>CSA-</a:t>
              </a:r>
            </a:p>
            <a:p>
              <a:pPr algn="ctr"/>
              <a:r>
                <a:rPr lang="de-DE" sz="700" dirty="0">
                  <a:solidFill>
                    <a:schemeClr val="tx1"/>
                  </a:solidFill>
                  <a:latin typeface="NDSFrutiger 45 Light" panose="02000403040000020004" pitchFamily="2" charset="0"/>
                  <a:cs typeface="Arial" panose="020B0604020202020204" pitchFamily="34" charset="0"/>
                </a:rPr>
                <a:t>Ablage</a:t>
              </a:r>
            </a:p>
            <a:p>
              <a:pPr algn="ctr"/>
              <a:r>
                <a:rPr lang="de-DE" sz="700" dirty="0">
                  <a:solidFill>
                    <a:schemeClr val="tx1"/>
                  </a:solidFill>
                  <a:latin typeface="NDSFrutiger 45 Light" panose="02000403040000020004" pitchFamily="2" charset="0"/>
                  <a:cs typeface="Arial" panose="020B0604020202020204" pitchFamily="34" charset="0"/>
                </a:rPr>
                <a:t>ca. 2m</a:t>
              </a:r>
            </a:p>
          </p:txBody>
        </p:sp>
        <p:sp>
          <p:nvSpPr>
            <p:cNvPr id="27" name="Abgerundetes Rechteck 26"/>
            <p:cNvSpPr/>
            <p:nvPr/>
          </p:nvSpPr>
          <p:spPr>
            <a:xfrm>
              <a:off x="477942" y="3321522"/>
              <a:ext cx="1169795" cy="765531"/>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a:latin typeface="NDSFrutiger 45 Light" panose="02000403040000020004" pitchFamily="2" charset="0"/>
                  <a:cs typeface="Arial" panose="020B0604020202020204" pitchFamily="34" charset="0"/>
                </a:rPr>
                <a:t>5.000 Ltr.</a:t>
              </a:r>
            </a:p>
            <a:p>
              <a:pPr algn="ctr"/>
              <a:r>
                <a:rPr lang="de-DE" sz="1200" dirty="0">
                  <a:latin typeface="NDSFrutiger 45 Light" panose="02000403040000020004" pitchFamily="2" charset="0"/>
                  <a:cs typeface="Arial" panose="020B0604020202020204" pitchFamily="34" charset="0"/>
                </a:rPr>
                <a:t>Abwasser</a:t>
              </a:r>
            </a:p>
            <a:p>
              <a:pPr algn="ctr"/>
              <a:r>
                <a:rPr lang="de-DE" sz="1200" dirty="0">
                  <a:latin typeface="NDSFrutiger 45 Light" panose="02000403040000020004" pitchFamily="2" charset="0"/>
                  <a:cs typeface="Arial" panose="020B0604020202020204" pitchFamily="34" charset="0"/>
                </a:rPr>
                <a:t>3,6x2,5m</a:t>
              </a:r>
            </a:p>
          </p:txBody>
        </p:sp>
        <p:sp>
          <p:nvSpPr>
            <p:cNvPr id="29" name="Abgerundetes Rechteck 28"/>
            <p:cNvSpPr/>
            <p:nvPr/>
          </p:nvSpPr>
          <p:spPr>
            <a:xfrm>
              <a:off x="7087393" y="3328398"/>
              <a:ext cx="584897" cy="459319"/>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600" b="1" dirty="0">
                  <a:latin typeface="NDSFrutiger 45 Light" panose="02000403040000020004" pitchFamily="2" charset="0"/>
                  <a:cs typeface="Arial" panose="020B0604020202020204" pitchFamily="34" charset="0"/>
                </a:rPr>
                <a:t>1.000 Ltr.</a:t>
              </a:r>
            </a:p>
            <a:p>
              <a:pPr algn="ctr"/>
              <a:r>
                <a:rPr lang="de-DE" sz="600" b="1" dirty="0">
                  <a:latin typeface="NDSFrutiger 45 Light" panose="02000403040000020004" pitchFamily="2" charset="0"/>
                  <a:cs typeface="Arial" panose="020B0604020202020204" pitchFamily="34" charset="0"/>
                </a:rPr>
                <a:t>Trink-wasser</a:t>
              </a:r>
            </a:p>
            <a:p>
              <a:pPr algn="ctr"/>
              <a:r>
                <a:rPr lang="de-DE" sz="600" b="1" dirty="0">
                  <a:latin typeface="NDSFrutiger 45 Light" panose="02000403040000020004" pitchFamily="2" charset="0"/>
                  <a:cs typeface="Arial" panose="020B0604020202020204" pitchFamily="34" charset="0"/>
                </a:rPr>
                <a:t>1,8x1,5m</a:t>
              </a:r>
            </a:p>
          </p:txBody>
        </p:sp>
        <p:sp>
          <p:nvSpPr>
            <p:cNvPr id="30" name="Abgerundetes Rechteck 29"/>
            <p:cNvSpPr/>
            <p:nvPr/>
          </p:nvSpPr>
          <p:spPr>
            <a:xfrm>
              <a:off x="7087328" y="3933964"/>
              <a:ext cx="584897" cy="459319"/>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600" b="1" dirty="0">
                  <a:latin typeface="NDSFrutiger 45 Light" panose="02000403040000020004" pitchFamily="2" charset="0"/>
                  <a:cs typeface="Arial" panose="020B0604020202020204" pitchFamily="34" charset="0"/>
                </a:rPr>
                <a:t>1.000 Ltr.</a:t>
              </a:r>
            </a:p>
            <a:p>
              <a:pPr algn="ctr"/>
              <a:r>
                <a:rPr lang="de-DE" sz="600" b="1" dirty="0">
                  <a:latin typeface="NDSFrutiger 45 Light" panose="02000403040000020004" pitchFamily="2" charset="0"/>
                  <a:cs typeface="Arial" panose="020B0604020202020204" pitchFamily="34" charset="0"/>
                </a:rPr>
                <a:t>Trink-wasser</a:t>
              </a:r>
            </a:p>
            <a:p>
              <a:pPr algn="ctr"/>
              <a:r>
                <a:rPr lang="de-DE" sz="600" b="1" dirty="0">
                  <a:latin typeface="NDSFrutiger 45 Light" panose="02000403040000020004" pitchFamily="2" charset="0"/>
                  <a:cs typeface="Arial" panose="020B0604020202020204" pitchFamily="34" charset="0"/>
                </a:rPr>
                <a:t>1,8x1,5m</a:t>
              </a:r>
            </a:p>
          </p:txBody>
        </p:sp>
        <p:cxnSp>
          <p:nvCxnSpPr>
            <p:cNvPr id="31" name="Gerade Verbindung 30"/>
            <p:cNvCxnSpPr/>
            <p:nvPr/>
          </p:nvCxnSpPr>
          <p:spPr>
            <a:xfrm flipV="1">
              <a:off x="412946" y="5554822"/>
              <a:ext cx="8631252" cy="0"/>
            </a:xfrm>
            <a:prstGeom prst="line">
              <a:avLst/>
            </a:prstGeom>
            <a:ln w="1905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24" name="Textfeld 1023"/>
            <p:cNvSpPr txBox="1"/>
            <p:nvPr/>
          </p:nvSpPr>
          <p:spPr>
            <a:xfrm>
              <a:off x="4380127" y="5633421"/>
              <a:ext cx="399148" cy="246221"/>
            </a:xfrm>
            <a:prstGeom prst="rect">
              <a:avLst/>
            </a:prstGeom>
            <a:solidFill>
              <a:srgbClr val="FFFFCC"/>
            </a:solidFill>
          </p:spPr>
          <p:txBody>
            <a:bodyPr wrap="none" lIns="0" tIns="0" rIns="0" bIns="0" rtlCol="0">
              <a:spAutoFit/>
            </a:bodyPr>
            <a:lstStyle/>
            <a:p>
              <a:pPr algn="ctr"/>
              <a:r>
                <a:rPr lang="de-DE" sz="1600" dirty="0">
                  <a:solidFill>
                    <a:srgbClr val="FF0000"/>
                  </a:solidFill>
                  <a:latin typeface="NDSFrutiger 45 Light" panose="02000403040000020004" pitchFamily="2" charset="0"/>
                  <a:cs typeface="Arial" panose="020B0604020202020204" pitchFamily="34" charset="0"/>
                </a:rPr>
                <a:t>36m</a:t>
              </a:r>
            </a:p>
          </p:txBody>
        </p:sp>
        <p:cxnSp>
          <p:nvCxnSpPr>
            <p:cNvPr id="1028" name="Gerade Verbindung 1027"/>
            <p:cNvCxnSpPr/>
            <p:nvPr/>
          </p:nvCxnSpPr>
          <p:spPr>
            <a:xfrm>
              <a:off x="3727733" y="3301617"/>
              <a:ext cx="0" cy="490165"/>
            </a:xfrm>
            <a:prstGeom prst="line">
              <a:avLst/>
            </a:prstGeom>
            <a:ln>
              <a:solidFill>
                <a:schemeClr val="bg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9" name="Textfeld 38"/>
            <p:cNvSpPr txBox="1"/>
            <p:nvPr/>
          </p:nvSpPr>
          <p:spPr>
            <a:xfrm>
              <a:off x="3771909" y="3428893"/>
              <a:ext cx="456856" cy="246221"/>
            </a:xfrm>
            <a:prstGeom prst="rect">
              <a:avLst/>
            </a:prstGeom>
            <a:solidFill>
              <a:srgbClr val="FFFFCC"/>
            </a:solidFill>
          </p:spPr>
          <p:txBody>
            <a:bodyPr wrap="none" lIns="0" tIns="0" rIns="0" bIns="0" rtlCol="0">
              <a:spAutoFit/>
            </a:bodyPr>
            <a:lstStyle/>
            <a:p>
              <a:pPr algn="ctr"/>
              <a:r>
                <a:rPr lang="de-DE" sz="1600" dirty="0">
                  <a:solidFill>
                    <a:srgbClr val="FF0000"/>
                  </a:solidFill>
                  <a:latin typeface="NDSFrutiger 45 Light" panose="02000403040000020004" pitchFamily="2" charset="0"/>
                  <a:cs typeface="Arial" panose="020B0604020202020204" pitchFamily="34" charset="0"/>
                </a:rPr>
                <a:t>1,6m</a:t>
              </a:r>
            </a:p>
          </p:txBody>
        </p:sp>
        <p:cxnSp>
          <p:nvCxnSpPr>
            <p:cNvPr id="45" name="Gerade Verbindung 44"/>
            <p:cNvCxnSpPr/>
            <p:nvPr/>
          </p:nvCxnSpPr>
          <p:spPr>
            <a:xfrm>
              <a:off x="6580610" y="5858632"/>
              <a:ext cx="2391580" cy="0"/>
            </a:xfrm>
            <a:prstGeom prst="line">
              <a:avLst/>
            </a:prstGeom>
            <a:ln w="1905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6" name="Textfeld 45"/>
            <p:cNvSpPr txBox="1"/>
            <p:nvPr/>
          </p:nvSpPr>
          <p:spPr>
            <a:xfrm>
              <a:off x="7464805" y="5592395"/>
              <a:ext cx="456856" cy="246221"/>
            </a:xfrm>
            <a:prstGeom prst="rect">
              <a:avLst/>
            </a:prstGeom>
            <a:solidFill>
              <a:srgbClr val="FFFFCC"/>
            </a:solidFill>
          </p:spPr>
          <p:txBody>
            <a:bodyPr wrap="none" lIns="0" tIns="0" rIns="0" bIns="0" rtlCol="0">
              <a:spAutoFit/>
            </a:bodyPr>
            <a:lstStyle/>
            <a:p>
              <a:pPr algn="ctr"/>
              <a:r>
                <a:rPr lang="de-DE" sz="1600" dirty="0">
                  <a:solidFill>
                    <a:srgbClr val="FF0000"/>
                  </a:solidFill>
                  <a:latin typeface="NDSFrutiger 45 Light" panose="02000403040000020004" pitchFamily="2" charset="0"/>
                  <a:cs typeface="Arial" panose="020B0604020202020204" pitchFamily="34" charset="0"/>
                </a:rPr>
                <a:t>7,4m</a:t>
              </a:r>
            </a:p>
          </p:txBody>
        </p:sp>
        <p:sp>
          <p:nvSpPr>
            <p:cNvPr id="34" name="Rechteck 33"/>
            <p:cNvSpPr/>
            <p:nvPr/>
          </p:nvSpPr>
          <p:spPr>
            <a:xfrm>
              <a:off x="2135335" y="3791568"/>
              <a:ext cx="1624715" cy="1531063"/>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tx1"/>
                  </a:solidFill>
                  <a:latin typeface="NDSFrutiger 45 Light" panose="02000403040000020004" pitchFamily="2" charset="0"/>
                  <a:cs typeface="Arial" panose="020B0604020202020204" pitchFamily="34" charset="0"/>
                </a:rPr>
                <a:t>Aufenthaltszelt</a:t>
              </a:r>
            </a:p>
            <a:p>
              <a:pPr algn="ctr"/>
              <a:r>
                <a:rPr lang="de-DE" sz="1200" dirty="0">
                  <a:solidFill>
                    <a:schemeClr val="tx1"/>
                  </a:solidFill>
                  <a:latin typeface="NDSFrutiger 45 Light" panose="02000403040000020004" pitchFamily="2" charset="0"/>
                  <a:cs typeface="Arial" panose="020B0604020202020204" pitchFamily="34" charset="0"/>
                </a:rPr>
                <a:t>(Entkleiden)</a:t>
              </a:r>
            </a:p>
            <a:p>
              <a:pPr algn="ctr"/>
              <a:r>
                <a:rPr lang="de-DE" sz="1200" dirty="0">
                  <a:solidFill>
                    <a:schemeClr val="tx1"/>
                  </a:solidFill>
                  <a:latin typeface="NDSFrutiger 45 Light" panose="02000403040000020004" pitchFamily="2" charset="0"/>
                  <a:cs typeface="Arial" panose="020B0604020202020204" pitchFamily="34" charset="0"/>
                </a:rPr>
                <a:t>5,0x5,0m</a:t>
              </a:r>
            </a:p>
          </p:txBody>
        </p:sp>
      </p:grpSp>
      <p:grpSp>
        <p:nvGrpSpPr>
          <p:cNvPr id="2" name="Gruppieren 1">
            <a:extLst>
              <a:ext uri="{FF2B5EF4-FFF2-40B4-BE49-F238E27FC236}">
                <a16:creationId xmlns:a16="http://schemas.microsoft.com/office/drawing/2014/main" id="{8484D72F-8958-4C63-B0AF-1C740314886F}"/>
              </a:ext>
            </a:extLst>
          </p:cNvPr>
          <p:cNvGrpSpPr/>
          <p:nvPr/>
        </p:nvGrpSpPr>
        <p:grpSpPr>
          <a:xfrm>
            <a:off x="109290" y="957183"/>
            <a:ext cx="2518494" cy="1831808"/>
            <a:chOff x="109290" y="1484784"/>
            <a:chExt cx="2518494" cy="1831808"/>
          </a:xfrm>
        </p:grpSpPr>
        <p:pic>
          <p:nvPicPr>
            <p:cNvPr id="1026"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09290" y="1484784"/>
              <a:ext cx="2518494" cy="1476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5" name="Textfeld 34"/>
            <p:cNvSpPr txBox="1"/>
            <p:nvPr/>
          </p:nvSpPr>
          <p:spPr>
            <a:xfrm>
              <a:off x="1225868" y="2636912"/>
              <a:ext cx="285335" cy="246221"/>
            </a:xfrm>
            <a:prstGeom prst="rect">
              <a:avLst/>
            </a:prstGeom>
            <a:solidFill>
              <a:srgbClr val="FFFFCC"/>
            </a:solidFill>
          </p:spPr>
          <p:txBody>
            <a:bodyPr wrap="none" lIns="0" tIns="0" rIns="0" bIns="0" rtlCol="0">
              <a:spAutoFit/>
            </a:bodyPr>
            <a:lstStyle/>
            <a:p>
              <a:pPr algn="ctr"/>
              <a:r>
                <a:rPr lang="de-DE" sz="1600" dirty="0">
                  <a:solidFill>
                    <a:srgbClr val="FF0000"/>
                  </a:solidFill>
                  <a:latin typeface="NDSFrutiger 45 Light" panose="02000403040000020004" pitchFamily="2" charset="0"/>
                  <a:cs typeface="Arial" panose="020B0604020202020204" pitchFamily="34" charset="0"/>
                </a:rPr>
                <a:t>7m</a:t>
              </a:r>
            </a:p>
          </p:txBody>
        </p:sp>
        <p:sp>
          <p:nvSpPr>
            <p:cNvPr id="36" name="Textfeld 35"/>
            <p:cNvSpPr txBox="1"/>
            <p:nvPr/>
          </p:nvSpPr>
          <p:spPr>
            <a:xfrm>
              <a:off x="557630" y="2947260"/>
              <a:ext cx="1519647" cy="369332"/>
            </a:xfrm>
            <a:prstGeom prst="rect">
              <a:avLst/>
            </a:prstGeom>
            <a:noFill/>
          </p:spPr>
          <p:txBody>
            <a:bodyPr wrap="none" lIns="0" tIns="0" rIns="0" bIns="0" rtlCol="0">
              <a:spAutoFit/>
            </a:bodyPr>
            <a:lstStyle/>
            <a:p>
              <a:pPr algn="ctr"/>
              <a:r>
                <a:rPr lang="de-DE" sz="1200" dirty="0">
                  <a:latin typeface="NDSFrutiger 45 Light" panose="02000403040000020004" pitchFamily="2" charset="0"/>
                  <a:cs typeface="Arial" panose="020B0604020202020204" pitchFamily="34" charset="0"/>
                </a:rPr>
                <a:t>Querschnitt und Maße</a:t>
              </a:r>
            </a:p>
            <a:p>
              <a:pPr algn="ctr"/>
              <a:r>
                <a:rPr lang="de-DE" sz="1200" dirty="0">
                  <a:latin typeface="NDSFrutiger 45 Light" panose="02000403040000020004" pitchFamily="2" charset="0"/>
                  <a:cs typeface="Arial" panose="020B0604020202020204" pitchFamily="34" charset="0"/>
                </a:rPr>
                <a:t>einer Bundesstraße</a:t>
              </a:r>
              <a:endParaRPr lang="de-DE" sz="1200" baseline="30000" dirty="0">
                <a:latin typeface="NDSFrutiger 45 Light" panose="02000403040000020004" pitchFamily="2" charset="0"/>
                <a:cs typeface="Arial" panose="020B0604020202020204" pitchFamily="34" charset="0"/>
              </a:endParaRPr>
            </a:p>
          </p:txBody>
        </p:sp>
      </p:grpSp>
    </p:spTree>
    <p:extLst>
      <p:ext uri="{BB962C8B-B14F-4D97-AF65-F5344CB8AC3E}">
        <p14:creationId xmlns:p14="http://schemas.microsoft.com/office/powerpoint/2010/main" val="50167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fade">
                                      <p:cBhvr>
                                        <p:cTn id="1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966503A-A9A8-47D4-8D7C-007CFF5D8457}"/>
              </a:ext>
            </a:extLst>
          </p:cNvPr>
          <p:cNvSpPr>
            <a:spLocks noGrp="1"/>
          </p:cNvSpPr>
          <p:nvPr>
            <p:ph type="title"/>
          </p:nvPr>
        </p:nvSpPr>
        <p:spPr>
          <a:xfrm>
            <a:off x="457200" y="836712"/>
            <a:ext cx="4267200" cy="990600"/>
          </a:xfrm>
        </p:spPr>
        <p:txBody>
          <a:bodyPr/>
          <a:lstStyle/>
          <a:p>
            <a:r>
              <a:rPr lang="de-DE" dirty="0"/>
              <a:t>CBRN </a:t>
            </a:r>
            <a:r>
              <a:rPr lang="de-DE" dirty="0" err="1"/>
              <a:t>ErkW</a:t>
            </a:r>
            <a:r>
              <a:rPr lang="de-DE" dirty="0"/>
              <a:t> </a:t>
            </a:r>
            <a:br>
              <a:rPr lang="de-DE" dirty="0"/>
            </a:br>
            <a:r>
              <a:rPr lang="de-DE" dirty="0"/>
              <a:t>(CBRN Erkundungswagen)</a:t>
            </a:r>
          </a:p>
        </p:txBody>
      </p:sp>
      <p:pic>
        <p:nvPicPr>
          <p:cNvPr id="9" name="Inhaltsplatzhalter 10">
            <a:extLst>
              <a:ext uri="{FF2B5EF4-FFF2-40B4-BE49-F238E27FC236}">
                <a16:creationId xmlns:a16="http://schemas.microsoft.com/office/drawing/2014/main" id="{4C097BF5-ACCD-4E18-B57C-BE8DDB080BEC}"/>
              </a:ext>
            </a:extLst>
          </p:cNvPr>
          <p:cNvPicPr>
            <a:picLocks noChangeAspect="1"/>
          </p:cNvPicPr>
          <p:nvPr/>
        </p:nvPicPr>
        <p:blipFill>
          <a:blip r:embed="rId3"/>
          <a:stretch>
            <a:fillRect/>
          </a:stretch>
        </p:blipFill>
        <p:spPr>
          <a:xfrm>
            <a:off x="251520" y="2100858"/>
            <a:ext cx="3790950" cy="2724150"/>
          </a:xfrm>
          <a:prstGeom prst="rect">
            <a:avLst/>
          </a:prstGeom>
        </p:spPr>
      </p:pic>
      <p:sp>
        <p:nvSpPr>
          <p:cNvPr id="10" name="Inhaltsplatzhalter 3">
            <a:extLst>
              <a:ext uri="{FF2B5EF4-FFF2-40B4-BE49-F238E27FC236}">
                <a16:creationId xmlns:a16="http://schemas.microsoft.com/office/drawing/2014/main" id="{EF05AD24-0B00-4A74-8AB3-C3E340A8F3BA}"/>
              </a:ext>
            </a:extLst>
          </p:cNvPr>
          <p:cNvSpPr txBox="1">
            <a:spLocks/>
          </p:cNvSpPr>
          <p:nvPr/>
        </p:nvSpPr>
        <p:spPr>
          <a:xfrm>
            <a:off x="4505325" y="1010608"/>
            <a:ext cx="4010025" cy="4867929"/>
          </a:xfrm>
          <a:prstGeom prst="rect">
            <a:avLst/>
          </a:prstGeom>
        </p:spPr>
        <p:txBody>
          <a:bodyPr>
            <a:normAutofit fontScale="92500"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de-DE" sz="2400" b="1" dirty="0">
                <a:latin typeface="Frutiger CE 45 Light"/>
              </a:rPr>
              <a:t>Einsatzbereiche</a:t>
            </a:r>
          </a:p>
          <a:p>
            <a:pPr marL="0" indent="0">
              <a:buFont typeface="Arial"/>
              <a:buNone/>
            </a:pPr>
            <a:endParaRPr lang="de-DE" sz="2400" dirty="0">
              <a:latin typeface="Frutiger CE 45 Light"/>
            </a:endParaRPr>
          </a:p>
          <a:p>
            <a:pPr>
              <a:buFont typeface="Symbol" panose="05050102010706020507" pitchFamily="18" charset="2"/>
              <a:buChar char="-"/>
            </a:pPr>
            <a:r>
              <a:rPr lang="de-DE" sz="1900" dirty="0">
                <a:latin typeface="Frutiger CE 45 Light"/>
              </a:rPr>
              <a:t>Messen</a:t>
            </a:r>
          </a:p>
          <a:p>
            <a:pPr>
              <a:buFont typeface="Symbol" panose="05050102010706020507" pitchFamily="18" charset="2"/>
              <a:buChar char="-"/>
            </a:pPr>
            <a:r>
              <a:rPr lang="de-DE" sz="1900" dirty="0">
                <a:latin typeface="Frutiger CE 45 Light"/>
              </a:rPr>
              <a:t>Spüren</a:t>
            </a:r>
          </a:p>
          <a:p>
            <a:pPr>
              <a:buFont typeface="Symbol" panose="05050102010706020507" pitchFamily="18" charset="2"/>
              <a:buChar char="-"/>
            </a:pPr>
            <a:r>
              <a:rPr lang="de-DE" sz="1900" dirty="0">
                <a:latin typeface="Frutiger CE 45 Light"/>
              </a:rPr>
              <a:t>Melden</a:t>
            </a:r>
          </a:p>
          <a:p>
            <a:pPr lvl="1">
              <a:buFont typeface="Wingdings" panose="05000000000000000000" pitchFamily="2" charset="2"/>
              <a:buChar char="§"/>
            </a:pPr>
            <a:r>
              <a:rPr lang="de-DE" sz="1900" dirty="0">
                <a:latin typeface="Frutiger CE 45 Light"/>
              </a:rPr>
              <a:t>radioaktiver und chemischer Kontaminationen und Quellen </a:t>
            </a:r>
          </a:p>
          <a:p>
            <a:endParaRPr lang="de-DE" sz="1900" dirty="0">
              <a:latin typeface="Frutiger CE 45 Light"/>
            </a:endParaRPr>
          </a:p>
          <a:p>
            <a:pPr>
              <a:buFont typeface="Symbol" panose="05050102010706020507" pitchFamily="18" charset="2"/>
              <a:buChar char="-"/>
            </a:pPr>
            <a:r>
              <a:rPr lang="de-DE" sz="1900" dirty="0">
                <a:latin typeface="Frutiger CE 45 Light"/>
              </a:rPr>
              <a:t>kennzeichnen und überwachen kontaminierter Bereiche</a:t>
            </a:r>
          </a:p>
          <a:p>
            <a:pPr>
              <a:buFont typeface="Symbol" panose="05050102010706020507" pitchFamily="18" charset="2"/>
              <a:buChar char="-"/>
            </a:pPr>
            <a:endParaRPr lang="de-DE" sz="1900" dirty="0">
              <a:latin typeface="Frutiger CE 45 Light"/>
            </a:endParaRPr>
          </a:p>
          <a:p>
            <a:pPr>
              <a:buFont typeface="Symbol" panose="05050102010706020507" pitchFamily="18" charset="2"/>
              <a:buChar char="-"/>
            </a:pPr>
            <a:r>
              <a:rPr lang="de-DE" sz="1900" dirty="0">
                <a:latin typeface="Frutiger CE 45 Light"/>
              </a:rPr>
              <a:t>Sammeln biologischer Probenträger</a:t>
            </a:r>
          </a:p>
          <a:p>
            <a:pPr lvl="1">
              <a:buFont typeface="Wingdings" panose="05000000000000000000" pitchFamily="2" charset="2"/>
              <a:buChar char="§"/>
            </a:pPr>
            <a:r>
              <a:rPr lang="de-DE" sz="1900" dirty="0">
                <a:latin typeface="Frutiger CE 45 Light"/>
              </a:rPr>
              <a:t>Bodenproben</a:t>
            </a:r>
          </a:p>
          <a:p>
            <a:pPr lvl="1">
              <a:buFont typeface="Wingdings" panose="05000000000000000000" pitchFamily="2" charset="2"/>
              <a:buChar char="§"/>
            </a:pPr>
            <a:r>
              <a:rPr lang="de-DE" sz="1900" dirty="0">
                <a:latin typeface="Frutiger CE 45 Light"/>
              </a:rPr>
              <a:t>Pflanzenteile</a:t>
            </a:r>
          </a:p>
          <a:p>
            <a:pPr lvl="1">
              <a:buFont typeface="Wingdings" panose="05000000000000000000" pitchFamily="2" charset="2"/>
              <a:buChar char="§"/>
            </a:pPr>
            <a:r>
              <a:rPr lang="de-DE" sz="1900" dirty="0">
                <a:latin typeface="Frutiger CE 45 Light"/>
              </a:rPr>
              <a:t>Wasserproben</a:t>
            </a:r>
          </a:p>
        </p:txBody>
      </p:sp>
    </p:spTree>
    <p:extLst>
      <p:ext uri="{BB962C8B-B14F-4D97-AF65-F5344CB8AC3E}">
        <p14:creationId xmlns:p14="http://schemas.microsoft.com/office/powerpoint/2010/main" val="2722040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
                                            <p:txEl>
                                              <p:pRg st="7" end="7"/>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
                                            <p:txEl>
                                              <p:pRg st="9" end="9"/>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
                                            <p:txEl>
                                              <p:pRg st="10" end="1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
                                            <p:txEl>
                                              <p:pRg st="11" end="11"/>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Inhaltsplatzhalter 3">
            <a:extLst>
              <a:ext uri="{FF2B5EF4-FFF2-40B4-BE49-F238E27FC236}">
                <a16:creationId xmlns:a16="http://schemas.microsoft.com/office/drawing/2014/main" id="{EF05AD24-0B00-4A74-8AB3-C3E340A8F3BA}"/>
              </a:ext>
            </a:extLst>
          </p:cNvPr>
          <p:cNvSpPr txBox="1">
            <a:spLocks/>
          </p:cNvSpPr>
          <p:nvPr/>
        </p:nvSpPr>
        <p:spPr>
          <a:xfrm>
            <a:off x="4505325" y="1010608"/>
            <a:ext cx="4010025" cy="4867929"/>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de-DE" sz="2200" b="1" dirty="0">
                <a:latin typeface="Frutiger CE 45 Light"/>
              </a:rPr>
              <a:t>Beladung</a:t>
            </a:r>
          </a:p>
          <a:p>
            <a:pPr marL="0" indent="0">
              <a:buFont typeface="Arial"/>
              <a:buNone/>
            </a:pPr>
            <a:endParaRPr lang="de-DE" sz="2200" dirty="0">
              <a:latin typeface="Frutiger CE 45 Light"/>
            </a:endParaRPr>
          </a:p>
          <a:p>
            <a:pPr>
              <a:buSzPct val="85000"/>
              <a:buFont typeface="Symbol" panose="05050102010706020507" pitchFamily="18" charset="2"/>
              <a:buChar char="-"/>
            </a:pPr>
            <a:r>
              <a:rPr lang="de-DE" sz="1800" dirty="0">
                <a:latin typeface="Frutiger CE 45 Light"/>
              </a:rPr>
              <a:t>Atemanschlüsse</a:t>
            </a:r>
          </a:p>
          <a:p>
            <a:pPr>
              <a:buSzPct val="85000"/>
              <a:buFont typeface="Symbol" panose="05050102010706020507" pitchFamily="18" charset="2"/>
              <a:buChar char="-"/>
            </a:pPr>
            <a:r>
              <a:rPr lang="de-DE" sz="1800" dirty="0">
                <a:latin typeface="Frutiger CE 45 Light"/>
              </a:rPr>
              <a:t>Filter</a:t>
            </a:r>
          </a:p>
          <a:p>
            <a:pPr>
              <a:buSzPct val="85000"/>
              <a:buFont typeface="Symbol" panose="05050102010706020507" pitchFamily="18" charset="2"/>
              <a:buChar char="-"/>
            </a:pPr>
            <a:r>
              <a:rPr lang="de-DE" sz="1800" dirty="0">
                <a:latin typeface="Frutiger CE 45 Light"/>
              </a:rPr>
              <a:t>Pressluftatmer</a:t>
            </a:r>
          </a:p>
          <a:p>
            <a:pPr>
              <a:buSzPct val="85000"/>
              <a:buFont typeface="Symbol" panose="05050102010706020507" pitchFamily="18" charset="2"/>
              <a:buChar char="-"/>
            </a:pPr>
            <a:r>
              <a:rPr lang="de-DE" sz="1800" dirty="0">
                <a:latin typeface="Frutiger CE 45 Light"/>
              </a:rPr>
              <a:t>CSA</a:t>
            </a:r>
          </a:p>
          <a:p>
            <a:pPr>
              <a:buSzPct val="85000"/>
              <a:buFont typeface="Symbol" panose="05050102010706020507" pitchFamily="18" charset="2"/>
              <a:buChar char="-"/>
            </a:pPr>
            <a:r>
              <a:rPr lang="de-DE" sz="1800" dirty="0">
                <a:latin typeface="Frutiger CE 45 Light"/>
              </a:rPr>
              <a:t>Markierungsmaterial</a:t>
            </a:r>
          </a:p>
          <a:p>
            <a:pPr>
              <a:buSzPct val="85000"/>
              <a:buFont typeface="Symbol" panose="05050102010706020507" pitchFamily="18" charset="2"/>
              <a:buChar char="-"/>
            </a:pPr>
            <a:r>
              <a:rPr lang="de-DE" sz="1800" dirty="0">
                <a:latin typeface="Frutiger CE 45 Light"/>
              </a:rPr>
              <a:t>Probenahme-Ausstattung</a:t>
            </a:r>
          </a:p>
          <a:p>
            <a:pPr>
              <a:buSzPct val="85000"/>
              <a:buFont typeface="Symbol" panose="05050102010706020507" pitchFamily="18" charset="2"/>
              <a:buChar char="-"/>
            </a:pPr>
            <a:r>
              <a:rPr lang="de-DE" sz="1800" dirty="0">
                <a:latin typeface="Frutiger CE 45 Light"/>
              </a:rPr>
              <a:t>Messcontainer</a:t>
            </a:r>
          </a:p>
          <a:p>
            <a:pPr>
              <a:buSzPct val="85000"/>
              <a:buFont typeface="Symbol" panose="05050102010706020507" pitchFamily="18" charset="2"/>
              <a:buChar char="-"/>
            </a:pPr>
            <a:r>
              <a:rPr lang="de-DE" sz="1800" dirty="0">
                <a:latin typeface="Frutiger CE 45 Light"/>
              </a:rPr>
              <a:t>Erfassung lokaler Wetterdaten</a:t>
            </a:r>
          </a:p>
          <a:p>
            <a:pPr>
              <a:buSzPct val="85000"/>
              <a:buFont typeface="Symbol" panose="05050102010706020507" pitchFamily="18" charset="2"/>
              <a:buChar char="-"/>
            </a:pPr>
            <a:r>
              <a:rPr lang="de-DE" sz="1800" dirty="0">
                <a:latin typeface="Frutiger CE 45 Light"/>
              </a:rPr>
              <a:t>Möglichkeit zur Datenfernübertragung (vorgesehen)</a:t>
            </a:r>
          </a:p>
          <a:p>
            <a:pPr>
              <a:buSzPct val="85000"/>
              <a:buFont typeface="Symbol" panose="05050102010706020507" pitchFamily="18" charset="2"/>
              <a:buChar char="-"/>
            </a:pPr>
            <a:r>
              <a:rPr lang="de-DE" sz="1800" dirty="0">
                <a:latin typeface="Frutiger CE 45 Light"/>
              </a:rPr>
              <a:t>…</a:t>
            </a:r>
          </a:p>
          <a:p>
            <a:pPr lvl="1">
              <a:buFont typeface="Wingdings" panose="05000000000000000000" pitchFamily="2" charset="2"/>
              <a:buChar char="§"/>
            </a:pPr>
            <a:endParaRPr lang="de-DE" sz="1900" dirty="0">
              <a:latin typeface="Frutiger CE 45 Light"/>
            </a:endParaRPr>
          </a:p>
        </p:txBody>
      </p:sp>
      <p:pic>
        <p:nvPicPr>
          <p:cNvPr id="8" name="Grafik 7">
            <a:extLst>
              <a:ext uri="{FF2B5EF4-FFF2-40B4-BE49-F238E27FC236}">
                <a16:creationId xmlns:a16="http://schemas.microsoft.com/office/drawing/2014/main" id="{2F920910-7BAB-4B7B-B1E6-C8A6C7F3296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959988" y="925103"/>
            <a:ext cx="2880319" cy="2855424"/>
          </a:xfrm>
          <a:prstGeom prst="rect">
            <a:avLst/>
          </a:prstGeom>
        </p:spPr>
      </p:pic>
      <p:pic>
        <p:nvPicPr>
          <p:cNvPr id="11" name="Grafik 10">
            <a:extLst>
              <a:ext uri="{FF2B5EF4-FFF2-40B4-BE49-F238E27FC236}">
                <a16:creationId xmlns:a16="http://schemas.microsoft.com/office/drawing/2014/main" id="{1C9324B0-1898-4DF3-8001-6DCE6188581C}"/>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959988" y="3939463"/>
            <a:ext cx="2903763" cy="2060764"/>
          </a:xfrm>
          <a:prstGeom prst="rect">
            <a:avLst/>
          </a:prstGeom>
        </p:spPr>
      </p:pic>
    </p:spTree>
    <p:extLst>
      <p:ext uri="{BB962C8B-B14F-4D97-AF65-F5344CB8AC3E}">
        <p14:creationId xmlns:p14="http://schemas.microsoft.com/office/powerpoint/2010/main" val="17806574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C00425C-D1A7-4F95-BB7A-5DA21FF40B59}"/>
              </a:ext>
            </a:extLst>
          </p:cNvPr>
          <p:cNvSpPr>
            <a:spLocks noGrp="1"/>
          </p:cNvSpPr>
          <p:nvPr>
            <p:ph type="title"/>
          </p:nvPr>
        </p:nvSpPr>
        <p:spPr>
          <a:xfrm>
            <a:off x="457200" y="1052736"/>
            <a:ext cx="4267200" cy="990600"/>
          </a:xfrm>
        </p:spPr>
        <p:txBody>
          <a:bodyPr/>
          <a:lstStyle/>
          <a:p>
            <a:r>
              <a:rPr lang="de-DE" dirty="0"/>
              <a:t>CBRN MLK</a:t>
            </a:r>
            <a:br>
              <a:rPr lang="de-DE" dirty="0"/>
            </a:br>
            <a:r>
              <a:rPr lang="de-DE" dirty="0"/>
              <a:t>(CBRN Messleitkomponente)</a:t>
            </a:r>
          </a:p>
        </p:txBody>
      </p:sp>
      <p:sp>
        <p:nvSpPr>
          <p:cNvPr id="3" name="Inhaltsplatzhalter 2">
            <a:extLst>
              <a:ext uri="{FF2B5EF4-FFF2-40B4-BE49-F238E27FC236}">
                <a16:creationId xmlns:a16="http://schemas.microsoft.com/office/drawing/2014/main" id="{46A425E9-79BF-41F8-BFC2-B1D1BD0FC67F}"/>
              </a:ext>
            </a:extLst>
          </p:cNvPr>
          <p:cNvSpPr>
            <a:spLocks noGrp="1"/>
          </p:cNvSpPr>
          <p:nvPr>
            <p:ph idx="1"/>
          </p:nvPr>
        </p:nvSpPr>
        <p:spPr/>
        <p:txBody>
          <a:bodyPr>
            <a:normAutofit fontScale="92500" lnSpcReduction="10000"/>
          </a:bodyPr>
          <a:lstStyle/>
          <a:p>
            <a:r>
              <a:rPr lang="de-DE" dirty="0"/>
              <a:t> 	Führungs- und Auswerteeinheit in der 	CBRN-Erkundung</a:t>
            </a:r>
          </a:p>
          <a:p>
            <a:r>
              <a:rPr lang="de-DE" dirty="0"/>
              <a:t> 	Führen mehrerer CBRN </a:t>
            </a:r>
            <a:r>
              <a:rPr lang="de-DE" dirty="0" err="1"/>
              <a:t>ErkW</a:t>
            </a:r>
            <a:endParaRPr lang="de-DE" dirty="0"/>
          </a:p>
          <a:p>
            <a:r>
              <a:rPr lang="de-DE" dirty="0"/>
              <a:t> 	Erteilung von Mess- und Spüraufträgen</a:t>
            </a:r>
          </a:p>
          <a:p>
            <a:r>
              <a:rPr lang="de-DE" dirty="0"/>
              <a:t> 	Wetterdatenaufnahme</a:t>
            </a:r>
          </a:p>
          <a:p>
            <a:r>
              <a:rPr lang="de-DE" dirty="0"/>
              <a:t> 	Aufbereitung und vorläufige Bewertung 	von Mess- und Spürdaten der CBRN </a:t>
            </a:r>
            <a:r>
              <a:rPr lang="de-DE" dirty="0" err="1"/>
              <a:t>ErkW</a:t>
            </a:r>
            <a:endParaRPr lang="de-DE" dirty="0"/>
          </a:p>
          <a:p>
            <a:r>
              <a:rPr lang="de-DE" dirty="0"/>
              <a:t> 	Foto zeigt Prototyp</a:t>
            </a:r>
          </a:p>
        </p:txBody>
      </p:sp>
      <p:grpSp>
        <p:nvGrpSpPr>
          <p:cNvPr id="5" name="Gruppieren 4">
            <a:extLst>
              <a:ext uri="{FF2B5EF4-FFF2-40B4-BE49-F238E27FC236}">
                <a16:creationId xmlns:a16="http://schemas.microsoft.com/office/drawing/2014/main" id="{C0A7401B-9AD9-471C-9941-D1EB6AA92562}"/>
              </a:ext>
            </a:extLst>
          </p:cNvPr>
          <p:cNvGrpSpPr/>
          <p:nvPr/>
        </p:nvGrpSpPr>
        <p:grpSpPr>
          <a:xfrm>
            <a:off x="4644008" y="1195268"/>
            <a:ext cx="4176464" cy="3124200"/>
            <a:chOff x="611560" y="1412776"/>
            <a:chExt cx="3644916" cy="2555998"/>
          </a:xfrm>
        </p:grpSpPr>
        <p:pic>
          <p:nvPicPr>
            <p:cNvPr id="6" name="Grafik 5">
              <a:extLst>
                <a:ext uri="{FF2B5EF4-FFF2-40B4-BE49-F238E27FC236}">
                  <a16:creationId xmlns:a16="http://schemas.microsoft.com/office/drawing/2014/main" id="{3C147DED-D841-4EE7-94E6-6BD00C8EC9BB}"/>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11560" y="1412776"/>
              <a:ext cx="3644916" cy="2555998"/>
            </a:xfrm>
            <a:prstGeom prst="rect">
              <a:avLst/>
            </a:prstGeom>
            <a:effectLst/>
          </p:spPr>
        </p:pic>
        <p:sp>
          <p:nvSpPr>
            <p:cNvPr id="7" name="Textfeld 6">
              <a:extLst>
                <a:ext uri="{FF2B5EF4-FFF2-40B4-BE49-F238E27FC236}">
                  <a16:creationId xmlns:a16="http://schemas.microsoft.com/office/drawing/2014/main" id="{91181858-7B31-4FC2-AC2C-75A3D7C66842}"/>
                </a:ext>
              </a:extLst>
            </p:cNvPr>
            <p:cNvSpPr txBox="1"/>
            <p:nvPr/>
          </p:nvSpPr>
          <p:spPr>
            <a:xfrm>
              <a:off x="611560" y="3717032"/>
              <a:ext cx="559877" cy="230832"/>
            </a:xfrm>
            <a:prstGeom prst="rect">
              <a:avLst/>
            </a:prstGeom>
            <a:noFill/>
          </p:spPr>
          <p:txBody>
            <a:bodyPr wrap="square" rtlCol="0">
              <a:spAutoFit/>
            </a:bodyPr>
            <a:lstStyle/>
            <a:p>
              <a:r>
                <a:rPr lang="de-DE" sz="900" dirty="0">
                  <a:solidFill>
                    <a:schemeClr val="bg1"/>
                  </a:solidFill>
                </a:rPr>
                <a:t>BBK</a:t>
              </a:r>
            </a:p>
          </p:txBody>
        </p:sp>
      </p:grpSp>
    </p:spTree>
    <p:extLst>
      <p:ext uri="{BB962C8B-B14F-4D97-AF65-F5344CB8AC3E}">
        <p14:creationId xmlns:p14="http://schemas.microsoft.com/office/powerpoint/2010/main" val="22386787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01770FF5-52E7-4775-A54B-DDCEEF005C1D}"/>
              </a:ext>
            </a:extLst>
          </p:cNvPr>
          <p:cNvSpPr>
            <a:spLocks noGrp="1"/>
          </p:cNvSpPr>
          <p:nvPr>
            <p:ph type="title"/>
          </p:nvPr>
        </p:nvSpPr>
        <p:spPr>
          <a:xfrm>
            <a:off x="457200" y="1030523"/>
            <a:ext cx="6553200" cy="609600"/>
          </a:xfrm>
        </p:spPr>
        <p:txBody>
          <a:bodyPr/>
          <a:lstStyle/>
          <a:p>
            <a:r>
              <a:rPr lang="de-DE" dirty="0"/>
              <a:t>LF 20 </a:t>
            </a:r>
            <a:r>
              <a:rPr lang="de-DE" dirty="0" err="1"/>
              <a:t>KatS</a:t>
            </a:r>
            <a:r>
              <a:rPr lang="de-DE" dirty="0"/>
              <a:t> </a:t>
            </a:r>
          </a:p>
        </p:txBody>
      </p:sp>
      <p:sp>
        <p:nvSpPr>
          <p:cNvPr id="4" name="Inhaltsplatzhalter 3">
            <a:extLst>
              <a:ext uri="{FF2B5EF4-FFF2-40B4-BE49-F238E27FC236}">
                <a16:creationId xmlns:a16="http://schemas.microsoft.com/office/drawing/2014/main" id="{1FCF0AF4-222B-4187-A47B-D035AE3BE5A3}"/>
              </a:ext>
            </a:extLst>
          </p:cNvPr>
          <p:cNvSpPr txBox="1">
            <a:spLocks/>
          </p:cNvSpPr>
          <p:nvPr/>
        </p:nvSpPr>
        <p:spPr>
          <a:xfrm>
            <a:off x="4860032" y="1484784"/>
            <a:ext cx="4010025" cy="4867929"/>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de-DE" sz="2200" b="1" dirty="0">
                <a:latin typeface="Frutiger CE 45 Light"/>
              </a:rPr>
              <a:t>Einsatzbereiche</a:t>
            </a:r>
          </a:p>
          <a:p>
            <a:pPr marL="0" indent="0">
              <a:buFont typeface="Arial"/>
              <a:buNone/>
            </a:pPr>
            <a:endParaRPr lang="de-DE" sz="2200" dirty="0">
              <a:latin typeface="Frutiger CE 45 Light"/>
            </a:endParaRPr>
          </a:p>
          <a:p>
            <a:pPr>
              <a:buSzPct val="85000"/>
              <a:buFont typeface="Symbol" panose="05050102010706020507" pitchFamily="18" charset="2"/>
              <a:buChar char="-"/>
            </a:pPr>
            <a:r>
              <a:rPr lang="de-DE" sz="1800" dirty="0">
                <a:latin typeface="Frutiger CE 45 Light"/>
              </a:rPr>
              <a:t>Brandbekämpfung</a:t>
            </a:r>
          </a:p>
          <a:p>
            <a:pPr>
              <a:buSzPct val="85000"/>
              <a:buFont typeface="Symbol" panose="05050102010706020507" pitchFamily="18" charset="2"/>
              <a:buChar char="-"/>
            </a:pPr>
            <a:r>
              <a:rPr lang="de-DE" sz="1800" dirty="0">
                <a:latin typeface="Frutiger CE 45 Light"/>
              </a:rPr>
              <a:t>Einfache technische Hilfeleistung</a:t>
            </a:r>
          </a:p>
          <a:p>
            <a:pPr>
              <a:buSzPct val="85000"/>
              <a:buFont typeface="Symbol" panose="05050102010706020507" pitchFamily="18" charset="2"/>
              <a:buChar char="-"/>
            </a:pPr>
            <a:r>
              <a:rPr lang="de-DE" sz="1800" dirty="0">
                <a:latin typeface="Frutiger CE 45 Light"/>
              </a:rPr>
              <a:t>Fördern von Wasser über lange Wegstrecken</a:t>
            </a:r>
          </a:p>
          <a:p>
            <a:pPr>
              <a:buSzPct val="85000"/>
              <a:buFont typeface="Symbol" panose="05050102010706020507" pitchFamily="18" charset="2"/>
              <a:buChar char="-"/>
            </a:pPr>
            <a:endParaRPr lang="de-DE" sz="1800" dirty="0">
              <a:latin typeface="Frutiger CE 45 Light"/>
            </a:endParaRPr>
          </a:p>
          <a:p>
            <a:pPr>
              <a:buSzPct val="85000"/>
              <a:buFont typeface="Symbol" panose="05050102010706020507" pitchFamily="18" charset="2"/>
              <a:buChar char="-"/>
            </a:pPr>
            <a:r>
              <a:rPr lang="de-DE" sz="1800" dirty="0">
                <a:latin typeface="Frutiger CE 45 Light"/>
              </a:rPr>
              <a:t>Allradantrieb (geländefähig)</a:t>
            </a:r>
          </a:p>
          <a:p>
            <a:pPr>
              <a:buSzPct val="85000"/>
              <a:buFont typeface="Symbol" panose="05050102010706020507" pitchFamily="18" charset="2"/>
              <a:buChar char="-"/>
            </a:pPr>
            <a:r>
              <a:rPr lang="de-DE" sz="1800" dirty="0">
                <a:latin typeface="Frutiger CE 45 Light"/>
              </a:rPr>
              <a:t>Watfähigkeit min. 600mm</a:t>
            </a:r>
          </a:p>
          <a:p>
            <a:pPr lvl="1">
              <a:buFont typeface="Wingdings" panose="05000000000000000000" pitchFamily="2" charset="2"/>
              <a:buChar char="§"/>
            </a:pPr>
            <a:endParaRPr lang="de-DE" sz="1900" dirty="0">
              <a:latin typeface="Frutiger CE 45 Light"/>
            </a:endParaRPr>
          </a:p>
        </p:txBody>
      </p:sp>
      <p:grpSp>
        <p:nvGrpSpPr>
          <p:cNvPr id="5" name="Gruppieren 4">
            <a:extLst>
              <a:ext uri="{FF2B5EF4-FFF2-40B4-BE49-F238E27FC236}">
                <a16:creationId xmlns:a16="http://schemas.microsoft.com/office/drawing/2014/main" id="{5763518D-7760-4436-BC8E-A96D3E97D364}"/>
              </a:ext>
            </a:extLst>
          </p:cNvPr>
          <p:cNvGrpSpPr/>
          <p:nvPr/>
        </p:nvGrpSpPr>
        <p:grpSpPr>
          <a:xfrm>
            <a:off x="628650" y="2420888"/>
            <a:ext cx="3799334" cy="3129969"/>
            <a:chOff x="472279" y="1415847"/>
            <a:chExt cx="3566892" cy="2697145"/>
          </a:xfrm>
        </p:grpSpPr>
        <p:pic>
          <p:nvPicPr>
            <p:cNvPr id="6" name="Grafik 5">
              <a:extLst>
                <a:ext uri="{FF2B5EF4-FFF2-40B4-BE49-F238E27FC236}">
                  <a16:creationId xmlns:a16="http://schemas.microsoft.com/office/drawing/2014/main" id="{4DC47795-93D9-441B-BC3E-9EEAD4985E9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75355" y="1415847"/>
              <a:ext cx="3563816" cy="2672862"/>
            </a:xfrm>
            <a:prstGeom prst="rect">
              <a:avLst/>
            </a:prstGeom>
          </p:spPr>
        </p:pic>
        <p:sp>
          <p:nvSpPr>
            <p:cNvPr id="7" name="Textfeld 6">
              <a:extLst>
                <a:ext uri="{FF2B5EF4-FFF2-40B4-BE49-F238E27FC236}">
                  <a16:creationId xmlns:a16="http://schemas.microsoft.com/office/drawing/2014/main" id="{993E5913-86AE-4E67-A199-E94034E5B0C2}"/>
                </a:ext>
              </a:extLst>
            </p:cNvPr>
            <p:cNvSpPr txBox="1"/>
            <p:nvPr/>
          </p:nvSpPr>
          <p:spPr>
            <a:xfrm>
              <a:off x="472279" y="3882160"/>
              <a:ext cx="1395338" cy="230832"/>
            </a:xfrm>
            <a:prstGeom prst="rect">
              <a:avLst/>
            </a:prstGeom>
            <a:noFill/>
          </p:spPr>
          <p:txBody>
            <a:bodyPr wrap="square" rtlCol="0">
              <a:spAutoFit/>
            </a:bodyPr>
            <a:lstStyle/>
            <a:p>
              <a:r>
                <a:rPr lang="de-DE" sz="900" dirty="0">
                  <a:solidFill>
                    <a:schemeClr val="bg1"/>
                  </a:solidFill>
                </a:rPr>
                <a:t>BBK</a:t>
              </a:r>
            </a:p>
          </p:txBody>
        </p:sp>
      </p:grpSp>
    </p:spTree>
    <p:extLst>
      <p:ext uri="{BB962C8B-B14F-4D97-AF65-F5344CB8AC3E}">
        <p14:creationId xmlns:p14="http://schemas.microsoft.com/office/powerpoint/2010/main" val="35113274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pieren 3">
            <a:extLst>
              <a:ext uri="{FF2B5EF4-FFF2-40B4-BE49-F238E27FC236}">
                <a16:creationId xmlns:a16="http://schemas.microsoft.com/office/drawing/2014/main" id="{E5C74C69-9ED3-4F39-9428-8D365BB19446}"/>
              </a:ext>
            </a:extLst>
          </p:cNvPr>
          <p:cNvGrpSpPr/>
          <p:nvPr/>
        </p:nvGrpSpPr>
        <p:grpSpPr>
          <a:xfrm>
            <a:off x="149514" y="1124744"/>
            <a:ext cx="8946861" cy="4806440"/>
            <a:chOff x="149514" y="1124744"/>
            <a:chExt cx="8946861" cy="4806440"/>
          </a:xfrm>
        </p:grpSpPr>
        <p:grpSp>
          <p:nvGrpSpPr>
            <p:cNvPr id="5" name="Gruppieren 4">
              <a:extLst>
                <a:ext uri="{FF2B5EF4-FFF2-40B4-BE49-F238E27FC236}">
                  <a16:creationId xmlns:a16="http://schemas.microsoft.com/office/drawing/2014/main" id="{BC810A57-D634-464A-A674-E613F67E2380}"/>
                </a:ext>
              </a:extLst>
            </p:cNvPr>
            <p:cNvGrpSpPr/>
            <p:nvPr/>
          </p:nvGrpSpPr>
          <p:grpSpPr>
            <a:xfrm>
              <a:off x="149514" y="1124744"/>
              <a:ext cx="8946861" cy="4806440"/>
              <a:chOff x="149514" y="1124744"/>
              <a:chExt cx="8946861" cy="4806440"/>
            </a:xfrm>
          </p:grpSpPr>
          <p:pic>
            <p:nvPicPr>
              <p:cNvPr id="7" name="Grafik 4">
                <a:extLst>
                  <a:ext uri="{FF2B5EF4-FFF2-40B4-BE49-F238E27FC236}">
                    <a16:creationId xmlns:a16="http://schemas.microsoft.com/office/drawing/2014/main" id="{2E73D722-DBF8-45A1-88A7-A55A17F5B94D}"/>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469736" y="1510507"/>
                <a:ext cx="6337300" cy="3633787"/>
              </a:xfrm>
              <a:prstGeom prst="rect">
                <a:avLst/>
              </a:prstGeom>
              <a:noFill/>
              <a:ln>
                <a:noFill/>
              </a:ln>
              <a:effectLst>
                <a:softEdge rad="3175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feld 2">
                <a:extLst>
                  <a:ext uri="{FF2B5EF4-FFF2-40B4-BE49-F238E27FC236}">
                    <a16:creationId xmlns:a16="http://schemas.microsoft.com/office/drawing/2014/main" id="{1F8AC2FA-1111-41D9-B846-6F6784EB3303}"/>
                  </a:ext>
                </a:extLst>
              </p:cNvPr>
              <p:cNvSpPr txBox="1">
                <a:spLocks noChangeArrowheads="1"/>
              </p:cNvSpPr>
              <p:nvPr/>
            </p:nvSpPr>
            <p:spPr bwMode="auto">
              <a:xfrm>
                <a:off x="215900" y="1173957"/>
                <a:ext cx="2303463" cy="461962"/>
              </a:xfrm>
              <a:prstGeom prst="rect">
                <a:avLst/>
              </a:prstGeom>
              <a:solidFill>
                <a:srgbClr val="DDDDDD"/>
              </a:solidFill>
              <a:ln>
                <a:noFill/>
              </a:ln>
            </p:spPr>
            <p:txBody>
              <a:bodyPr>
                <a:spAutoFit/>
              </a:bodyPr>
              <a:lstStyle>
                <a:lvl1pPr>
                  <a:spcBef>
                    <a:spcPct val="20000"/>
                  </a:spcBef>
                  <a:buClr>
                    <a:srgbClr val="E6243A"/>
                  </a:buClr>
                  <a:buSzPct val="80000"/>
                  <a:buFont typeface="Wingdings" panose="05000000000000000000" pitchFamily="2" charset="2"/>
                  <a:buChar char="n"/>
                  <a:defRPr sz="2400">
                    <a:solidFill>
                      <a:schemeClr val="tx1"/>
                    </a:solidFill>
                    <a:latin typeface="Arial" panose="020B0604020202020204" pitchFamily="34" charset="0"/>
                  </a:defRPr>
                </a:lvl1pPr>
                <a:lvl2pPr marL="742950" indent="-285750">
                  <a:spcBef>
                    <a:spcPct val="20000"/>
                  </a:spcBef>
                  <a:buClr>
                    <a:srgbClr val="E6243A"/>
                  </a:buClr>
                  <a:buSzPct val="80000"/>
                  <a:buFont typeface="Wingdings" panose="05000000000000000000" pitchFamily="2" charset="2"/>
                  <a:buChar char="o"/>
                  <a:defRPr sz="2000">
                    <a:solidFill>
                      <a:schemeClr val="tx1"/>
                    </a:solidFill>
                    <a:latin typeface="Arial" panose="020B0604020202020204" pitchFamily="34" charset="0"/>
                  </a:defRPr>
                </a:lvl2pPr>
                <a:lvl3pPr marL="1143000" indent="-228600">
                  <a:spcBef>
                    <a:spcPct val="20000"/>
                  </a:spcBef>
                  <a:buClr>
                    <a:srgbClr val="E6243A"/>
                  </a:buClr>
                  <a:buSzPct val="80000"/>
                  <a:buFont typeface="Wingdings" panose="05000000000000000000" pitchFamily="2" charset="2"/>
                  <a:buChar char="u"/>
                  <a:defRPr>
                    <a:solidFill>
                      <a:schemeClr val="tx1"/>
                    </a:solidFill>
                    <a:latin typeface="Arial" panose="020B0604020202020204" pitchFamily="34" charset="0"/>
                  </a:defRPr>
                </a:lvl3pPr>
                <a:lvl4pPr marL="1600200" indent="-228600">
                  <a:spcBef>
                    <a:spcPct val="20000"/>
                  </a:spcBef>
                  <a:buClr>
                    <a:srgbClr val="E6243A"/>
                  </a:buClr>
                  <a:buSzPct val="80000"/>
                  <a:buFont typeface="Wingdings" panose="05000000000000000000" pitchFamily="2" charset="2"/>
                  <a:buChar char="v"/>
                  <a:defRPr sz="1600">
                    <a:solidFill>
                      <a:schemeClr val="tx1"/>
                    </a:solidFill>
                    <a:latin typeface="Arial" panose="020B0604020202020204" pitchFamily="34" charset="0"/>
                  </a:defRPr>
                </a:lvl4pPr>
                <a:lvl5pPr marL="2057400" indent="-228600">
                  <a:spcBef>
                    <a:spcPct val="20000"/>
                  </a:spcBef>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9pPr>
              </a:lstStyle>
              <a:p>
                <a:pPr algn="ctr">
                  <a:spcBef>
                    <a:spcPct val="0"/>
                  </a:spcBef>
                  <a:buClrTx/>
                  <a:buSzTx/>
                  <a:buFontTx/>
                  <a:buNone/>
                </a:pPr>
                <a:r>
                  <a:rPr lang="de-DE" altLang="de-DE" sz="1400" dirty="0">
                    <a:cs typeface="Arial" panose="020B0604020202020204" pitchFamily="34" charset="0"/>
                  </a:rPr>
                  <a:t>30 B–Schläuche (600 m)</a:t>
                </a:r>
              </a:p>
              <a:p>
                <a:pPr algn="ctr">
                  <a:spcBef>
                    <a:spcPct val="0"/>
                  </a:spcBef>
                  <a:buClrTx/>
                  <a:buSzTx/>
                  <a:buFontTx/>
                  <a:buNone/>
                </a:pPr>
                <a:endParaRPr lang="de-DE" altLang="de-DE" sz="1000" i="1" dirty="0">
                  <a:cs typeface="Arial" panose="020B0604020202020204" pitchFamily="34" charset="0"/>
                </a:endParaRPr>
              </a:p>
            </p:txBody>
          </p:sp>
          <p:sp>
            <p:nvSpPr>
              <p:cNvPr id="9" name="Textfeld 8">
                <a:extLst>
                  <a:ext uri="{FF2B5EF4-FFF2-40B4-BE49-F238E27FC236}">
                    <a16:creationId xmlns:a16="http://schemas.microsoft.com/office/drawing/2014/main" id="{FE3EE7D0-6500-4887-88D1-356F77F70AD4}"/>
                  </a:ext>
                </a:extLst>
              </p:cNvPr>
              <p:cNvSpPr txBox="1"/>
              <p:nvPr/>
            </p:nvSpPr>
            <p:spPr>
              <a:xfrm>
                <a:off x="7848600" y="4375944"/>
                <a:ext cx="1247775" cy="307777"/>
              </a:xfrm>
              <a:prstGeom prst="rect">
                <a:avLst/>
              </a:prstGeom>
              <a:solidFill>
                <a:srgbClr val="DDDDDD"/>
              </a:solidFill>
              <a:ln>
                <a:noFill/>
              </a:ln>
            </p:spPr>
            <p:txBody>
              <a:bodyPr>
                <a:spAutoFit/>
              </a:bodyPr>
              <a:lstStyle/>
              <a:p>
                <a:pPr>
                  <a:defRPr/>
                </a:pPr>
                <a:r>
                  <a:rPr lang="de-DE" sz="1400" dirty="0">
                    <a:cs typeface="Arial" panose="020B0604020202020204" pitchFamily="34" charset="0"/>
                  </a:rPr>
                  <a:t>Watfähigkeit</a:t>
                </a:r>
              </a:p>
            </p:txBody>
          </p:sp>
          <p:sp>
            <p:nvSpPr>
              <p:cNvPr id="10" name="Textfeld 9">
                <a:extLst>
                  <a:ext uri="{FF2B5EF4-FFF2-40B4-BE49-F238E27FC236}">
                    <a16:creationId xmlns:a16="http://schemas.microsoft.com/office/drawing/2014/main" id="{F32CD690-2770-415A-A3D3-6CC99C1ADC0A}"/>
                  </a:ext>
                </a:extLst>
              </p:cNvPr>
              <p:cNvSpPr txBox="1"/>
              <p:nvPr/>
            </p:nvSpPr>
            <p:spPr>
              <a:xfrm>
                <a:off x="6156325" y="1124744"/>
                <a:ext cx="2111375" cy="306388"/>
              </a:xfrm>
              <a:prstGeom prst="rect">
                <a:avLst/>
              </a:prstGeom>
              <a:solidFill>
                <a:srgbClr val="DDDDDD"/>
              </a:solidFill>
              <a:ln>
                <a:noFill/>
              </a:ln>
            </p:spPr>
            <p:txBody>
              <a:bodyPr wrap="none">
                <a:spAutoFit/>
              </a:bodyPr>
              <a:lstStyle/>
              <a:p>
                <a:pPr>
                  <a:defRPr/>
                </a:pPr>
                <a:r>
                  <a:rPr lang="de-DE" sz="1400" dirty="0">
                    <a:cs typeface="Arial" panose="020B0604020202020204" pitchFamily="34" charset="0"/>
                  </a:rPr>
                  <a:t>PA im Mannschaftsraum</a:t>
                </a:r>
              </a:p>
            </p:txBody>
          </p:sp>
          <p:sp>
            <p:nvSpPr>
              <p:cNvPr id="11" name="Textfeld 10">
                <a:extLst>
                  <a:ext uri="{FF2B5EF4-FFF2-40B4-BE49-F238E27FC236}">
                    <a16:creationId xmlns:a16="http://schemas.microsoft.com/office/drawing/2014/main" id="{70EBA065-C2A5-4CCC-96B7-2F7845E3AD35}"/>
                  </a:ext>
                </a:extLst>
              </p:cNvPr>
              <p:cNvSpPr txBox="1"/>
              <p:nvPr/>
            </p:nvSpPr>
            <p:spPr>
              <a:xfrm>
                <a:off x="3419872" y="5184703"/>
                <a:ext cx="1665287" cy="307975"/>
              </a:xfrm>
              <a:prstGeom prst="rect">
                <a:avLst/>
              </a:prstGeom>
              <a:solidFill>
                <a:srgbClr val="DDDDDD"/>
              </a:solidFill>
              <a:ln>
                <a:noFill/>
              </a:ln>
            </p:spPr>
            <p:txBody>
              <a:bodyPr wrap="none">
                <a:spAutoFit/>
              </a:bodyPr>
              <a:lstStyle/>
              <a:p>
                <a:pPr>
                  <a:defRPr/>
                </a:pPr>
                <a:r>
                  <a:rPr lang="de-DE" sz="1400" dirty="0">
                    <a:cs typeface="Arial" panose="020B0604020202020204" pitchFamily="34" charset="0"/>
                  </a:rPr>
                  <a:t>Faltbehälter 5000 l</a:t>
                </a:r>
              </a:p>
            </p:txBody>
          </p:sp>
          <p:sp>
            <p:nvSpPr>
              <p:cNvPr id="12" name="Textfeld 11">
                <a:extLst>
                  <a:ext uri="{FF2B5EF4-FFF2-40B4-BE49-F238E27FC236}">
                    <a16:creationId xmlns:a16="http://schemas.microsoft.com/office/drawing/2014/main" id="{5A8DA831-F1C4-4F2D-900E-C3D22805F7C8}"/>
                  </a:ext>
                </a:extLst>
              </p:cNvPr>
              <p:cNvSpPr txBox="1"/>
              <p:nvPr/>
            </p:nvSpPr>
            <p:spPr>
              <a:xfrm>
                <a:off x="149514" y="3806032"/>
                <a:ext cx="1260475" cy="522287"/>
              </a:xfrm>
              <a:prstGeom prst="rect">
                <a:avLst/>
              </a:prstGeom>
              <a:solidFill>
                <a:srgbClr val="DDDDDD"/>
              </a:solidFill>
              <a:ln>
                <a:noFill/>
              </a:ln>
            </p:spPr>
            <p:txBody>
              <a:bodyPr wrap="none">
                <a:spAutoFit/>
              </a:bodyPr>
              <a:lstStyle/>
              <a:p>
                <a:pPr algn="ctr">
                  <a:defRPr/>
                </a:pPr>
                <a:r>
                  <a:rPr lang="de-DE" sz="1400" dirty="0">
                    <a:cs typeface="Arial" panose="020B0604020202020204" pitchFamily="34" charset="0"/>
                  </a:rPr>
                  <a:t>Sammelstück</a:t>
                </a:r>
              </a:p>
              <a:p>
                <a:pPr algn="ctr">
                  <a:defRPr/>
                </a:pPr>
                <a:r>
                  <a:rPr lang="de-DE" sz="1400" dirty="0">
                    <a:cs typeface="Arial" panose="020B0604020202020204" pitchFamily="34" charset="0"/>
                  </a:rPr>
                  <a:t>A-3B</a:t>
                </a:r>
              </a:p>
            </p:txBody>
          </p:sp>
          <p:sp>
            <p:nvSpPr>
              <p:cNvPr id="13" name="Textfeld 12">
                <a:extLst>
                  <a:ext uri="{FF2B5EF4-FFF2-40B4-BE49-F238E27FC236}">
                    <a16:creationId xmlns:a16="http://schemas.microsoft.com/office/drawing/2014/main" id="{2F8AD037-34CC-4379-9D08-55319959035B}"/>
                  </a:ext>
                </a:extLst>
              </p:cNvPr>
              <p:cNvSpPr txBox="1"/>
              <p:nvPr/>
            </p:nvSpPr>
            <p:spPr>
              <a:xfrm>
                <a:off x="182563" y="2864644"/>
                <a:ext cx="1249362" cy="307975"/>
              </a:xfrm>
              <a:prstGeom prst="rect">
                <a:avLst/>
              </a:prstGeom>
              <a:solidFill>
                <a:srgbClr val="DDDDDD"/>
              </a:solidFill>
              <a:ln>
                <a:noFill/>
              </a:ln>
            </p:spPr>
            <p:txBody>
              <a:bodyPr wrap="none">
                <a:spAutoFit/>
              </a:bodyPr>
              <a:lstStyle/>
              <a:p>
                <a:pPr>
                  <a:defRPr/>
                </a:pPr>
                <a:r>
                  <a:rPr lang="de-DE" sz="1400" dirty="0">
                    <a:cs typeface="Arial" panose="020B0604020202020204" pitchFamily="34" charset="0"/>
                  </a:rPr>
                  <a:t>FPN 10-2000</a:t>
                </a:r>
              </a:p>
            </p:txBody>
          </p:sp>
          <p:sp>
            <p:nvSpPr>
              <p:cNvPr id="14" name="Textfeld 13">
                <a:extLst>
                  <a:ext uri="{FF2B5EF4-FFF2-40B4-BE49-F238E27FC236}">
                    <a16:creationId xmlns:a16="http://schemas.microsoft.com/office/drawing/2014/main" id="{4F504450-BA19-4F02-A5FA-6B937EB303C4}"/>
                  </a:ext>
                </a:extLst>
              </p:cNvPr>
              <p:cNvSpPr txBox="1"/>
              <p:nvPr/>
            </p:nvSpPr>
            <p:spPr>
              <a:xfrm>
                <a:off x="3635375" y="1124744"/>
                <a:ext cx="2198688" cy="306388"/>
              </a:xfrm>
              <a:prstGeom prst="rect">
                <a:avLst/>
              </a:prstGeom>
              <a:solidFill>
                <a:srgbClr val="DDDDDD"/>
              </a:solidFill>
              <a:ln>
                <a:noFill/>
              </a:ln>
            </p:spPr>
            <p:txBody>
              <a:bodyPr wrap="none">
                <a:spAutoFit/>
              </a:bodyPr>
              <a:lstStyle/>
              <a:p>
                <a:pPr>
                  <a:defRPr/>
                </a:pPr>
                <a:r>
                  <a:rPr lang="de-DE" sz="1400" dirty="0">
                    <a:cs typeface="Arial" panose="020B0604020202020204" pitchFamily="34" charset="0"/>
                  </a:rPr>
                  <a:t>Wassertank: mind. 1000 l</a:t>
                </a:r>
              </a:p>
            </p:txBody>
          </p:sp>
          <p:sp>
            <p:nvSpPr>
              <p:cNvPr id="15" name="Textfeld 14">
                <a:extLst>
                  <a:ext uri="{FF2B5EF4-FFF2-40B4-BE49-F238E27FC236}">
                    <a16:creationId xmlns:a16="http://schemas.microsoft.com/office/drawing/2014/main" id="{8099C3C8-221D-45A1-AE92-D410C79F1FB3}"/>
                  </a:ext>
                </a:extLst>
              </p:cNvPr>
              <p:cNvSpPr txBox="1"/>
              <p:nvPr/>
            </p:nvSpPr>
            <p:spPr>
              <a:xfrm>
                <a:off x="7848600" y="1750715"/>
                <a:ext cx="1247775" cy="954107"/>
              </a:xfrm>
              <a:prstGeom prst="rect">
                <a:avLst/>
              </a:prstGeom>
              <a:solidFill>
                <a:srgbClr val="DDDDDD"/>
              </a:solidFill>
              <a:ln>
                <a:noFill/>
              </a:ln>
            </p:spPr>
            <p:txBody>
              <a:bodyPr wrap="square">
                <a:spAutoFit/>
              </a:bodyPr>
              <a:lstStyle/>
              <a:p>
                <a:pPr>
                  <a:defRPr/>
                </a:pPr>
                <a:r>
                  <a:rPr lang="de-DE" sz="1400" dirty="0">
                    <a:cs typeface="Arial" panose="020B0604020202020204" pitchFamily="34" charset="0"/>
                  </a:rPr>
                  <a:t>Sondersignal-anlage mit Durchsage-möglichkeit</a:t>
                </a:r>
              </a:p>
            </p:txBody>
          </p:sp>
          <p:sp>
            <p:nvSpPr>
              <p:cNvPr id="16" name="Textfeld 15">
                <a:extLst>
                  <a:ext uri="{FF2B5EF4-FFF2-40B4-BE49-F238E27FC236}">
                    <a16:creationId xmlns:a16="http://schemas.microsoft.com/office/drawing/2014/main" id="{A9C53386-0E4E-4F8A-B2B2-2C7520E096D2}"/>
                  </a:ext>
                </a:extLst>
              </p:cNvPr>
              <p:cNvSpPr txBox="1"/>
              <p:nvPr/>
            </p:nvSpPr>
            <p:spPr>
              <a:xfrm>
                <a:off x="1511300" y="5184703"/>
                <a:ext cx="1856598" cy="307777"/>
              </a:xfrm>
              <a:prstGeom prst="rect">
                <a:avLst/>
              </a:prstGeom>
              <a:solidFill>
                <a:srgbClr val="DDDDDD"/>
              </a:solidFill>
              <a:ln>
                <a:noFill/>
              </a:ln>
            </p:spPr>
            <p:txBody>
              <a:bodyPr wrap="none">
                <a:spAutoFit/>
              </a:bodyPr>
              <a:lstStyle/>
              <a:p>
                <a:pPr>
                  <a:defRPr/>
                </a:pPr>
                <a:r>
                  <a:rPr lang="de-DE" sz="1400" dirty="0">
                    <a:cs typeface="Arial" panose="020B0604020202020204" pitchFamily="34" charset="0"/>
                  </a:rPr>
                  <a:t>mind. PFPN 10-1500</a:t>
                </a:r>
              </a:p>
            </p:txBody>
          </p:sp>
          <p:sp>
            <p:nvSpPr>
              <p:cNvPr id="17" name="Textfeld 16">
                <a:extLst>
                  <a:ext uri="{FF2B5EF4-FFF2-40B4-BE49-F238E27FC236}">
                    <a16:creationId xmlns:a16="http://schemas.microsoft.com/office/drawing/2014/main" id="{4DF61436-1648-44CB-B6E0-7C92E6E39E60}"/>
                  </a:ext>
                </a:extLst>
              </p:cNvPr>
              <p:cNvSpPr txBox="1"/>
              <p:nvPr/>
            </p:nvSpPr>
            <p:spPr>
              <a:xfrm>
                <a:off x="5546725" y="5184703"/>
                <a:ext cx="1000595" cy="307777"/>
              </a:xfrm>
              <a:prstGeom prst="rect">
                <a:avLst/>
              </a:prstGeom>
              <a:solidFill>
                <a:srgbClr val="DDDDDD"/>
              </a:solidFill>
              <a:ln>
                <a:noFill/>
              </a:ln>
            </p:spPr>
            <p:txBody>
              <a:bodyPr wrap="none">
                <a:spAutoFit/>
              </a:bodyPr>
              <a:lstStyle/>
              <a:p>
                <a:pPr>
                  <a:defRPr/>
                </a:pPr>
                <a:r>
                  <a:rPr lang="de-DE" sz="1400" dirty="0">
                    <a:cs typeface="Arial" panose="020B0604020202020204" pitchFamily="34" charset="0"/>
                  </a:rPr>
                  <a:t>Stärke 1/8</a:t>
                </a:r>
              </a:p>
            </p:txBody>
          </p:sp>
          <p:sp>
            <p:nvSpPr>
              <p:cNvPr id="18" name="Textfeld 17">
                <a:extLst>
                  <a:ext uri="{FF2B5EF4-FFF2-40B4-BE49-F238E27FC236}">
                    <a16:creationId xmlns:a16="http://schemas.microsoft.com/office/drawing/2014/main" id="{52949AAF-8430-4155-8A6C-657DCB55016B}"/>
                  </a:ext>
                </a:extLst>
              </p:cNvPr>
              <p:cNvSpPr txBox="1"/>
              <p:nvPr/>
            </p:nvSpPr>
            <p:spPr>
              <a:xfrm>
                <a:off x="2683255" y="5623407"/>
                <a:ext cx="1369286" cy="307777"/>
              </a:xfrm>
              <a:prstGeom prst="rect">
                <a:avLst/>
              </a:prstGeom>
              <a:solidFill>
                <a:srgbClr val="DDDDDD"/>
              </a:solidFill>
              <a:ln>
                <a:noFill/>
              </a:ln>
            </p:spPr>
            <p:txBody>
              <a:bodyPr wrap="none">
                <a:spAutoFit/>
              </a:bodyPr>
              <a:lstStyle/>
              <a:p>
                <a:pPr>
                  <a:defRPr/>
                </a:pPr>
                <a:r>
                  <a:rPr lang="de-DE" sz="1400" dirty="0">
                    <a:cs typeface="Arial" panose="020B0604020202020204" pitchFamily="34" charset="0"/>
                  </a:rPr>
                  <a:t>2x Sandbleche</a:t>
                </a:r>
              </a:p>
            </p:txBody>
          </p:sp>
        </p:grpSp>
        <p:sp>
          <p:nvSpPr>
            <p:cNvPr id="6" name="Textfeld 5">
              <a:extLst>
                <a:ext uri="{FF2B5EF4-FFF2-40B4-BE49-F238E27FC236}">
                  <a16:creationId xmlns:a16="http://schemas.microsoft.com/office/drawing/2014/main" id="{A14CDF4A-607A-4AE8-BE0C-C4FDFD8EB964}"/>
                </a:ext>
              </a:extLst>
            </p:cNvPr>
            <p:cNvSpPr txBox="1"/>
            <p:nvPr/>
          </p:nvSpPr>
          <p:spPr>
            <a:xfrm>
              <a:off x="1428862" y="4924895"/>
              <a:ext cx="1395338" cy="230832"/>
            </a:xfrm>
            <a:prstGeom prst="rect">
              <a:avLst/>
            </a:prstGeom>
            <a:noFill/>
          </p:spPr>
          <p:txBody>
            <a:bodyPr wrap="square" rtlCol="0">
              <a:spAutoFit/>
            </a:bodyPr>
            <a:lstStyle/>
            <a:p>
              <a:r>
                <a:rPr lang="de-DE" sz="900" dirty="0">
                  <a:solidFill>
                    <a:schemeClr val="bg1"/>
                  </a:solidFill>
                </a:rPr>
                <a:t>BBK</a:t>
              </a:r>
            </a:p>
          </p:txBody>
        </p:sp>
      </p:grpSp>
    </p:spTree>
    <p:extLst>
      <p:ext uri="{BB962C8B-B14F-4D97-AF65-F5344CB8AC3E}">
        <p14:creationId xmlns:p14="http://schemas.microsoft.com/office/powerpoint/2010/main" val="31052063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01770FF5-52E7-4775-A54B-DDCEEF005C1D}"/>
              </a:ext>
            </a:extLst>
          </p:cNvPr>
          <p:cNvSpPr>
            <a:spLocks noGrp="1"/>
          </p:cNvSpPr>
          <p:nvPr>
            <p:ph type="title"/>
          </p:nvPr>
        </p:nvSpPr>
        <p:spPr>
          <a:xfrm>
            <a:off x="457200" y="1030523"/>
            <a:ext cx="6553200" cy="609600"/>
          </a:xfrm>
        </p:spPr>
        <p:txBody>
          <a:bodyPr/>
          <a:lstStyle/>
          <a:p>
            <a:r>
              <a:rPr lang="de-DE" dirty="0"/>
              <a:t>SW 2000 </a:t>
            </a:r>
            <a:r>
              <a:rPr lang="de-DE" dirty="0" err="1"/>
              <a:t>KatS</a:t>
            </a:r>
            <a:r>
              <a:rPr lang="de-DE" dirty="0"/>
              <a:t> </a:t>
            </a:r>
          </a:p>
        </p:txBody>
      </p:sp>
      <p:sp>
        <p:nvSpPr>
          <p:cNvPr id="4" name="Inhaltsplatzhalter 3">
            <a:extLst>
              <a:ext uri="{FF2B5EF4-FFF2-40B4-BE49-F238E27FC236}">
                <a16:creationId xmlns:a16="http://schemas.microsoft.com/office/drawing/2014/main" id="{1FCF0AF4-222B-4187-A47B-D035AE3BE5A3}"/>
              </a:ext>
            </a:extLst>
          </p:cNvPr>
          <p:cNvSpPr txBox="1">
            <a:spLocks/>
          </p:cNvSpPr>
          <p:nvPr/>
        </p:nvSpPr>
        <p:spPr>
          <a:xfrm>
            <a:off x="4860032" y="1484784"/>
            <a:ext cx="4010025" cy="4867929"/>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de-DE" sz="2200" b="1" dirty="0">
                <a:latin typeface="Frutiger CE 45 Light"/>
              </a:rPr>
              <a:t>Einsatzbereiche</a:t>
            </a:r>
          </a:p>
          <a:p>
            <a:pPr marL="0" indent="0">
              <a:buFont typeface="Arial"/>
              <a:buNone/>
            </a:pPr>
            <a:endParaRPr lang="de-DE" sz="2200" dirty="0">
              <a:latin typeface="Frutiger CE 45 Light"/>
            </a:endParaRPr>
          </a:p>
          <a:p>
            <a:pPr>
              <a:buSzPct val="85000"/>
              <a:buFont typeface="Symbol" panose="05050102010706020507" pitchFamily="18" charset="2"/>
              <a:buChar char="-"/>
            </a:pPr>
            <a:r>
              <a:rPr lang="de-DE" sz="1800" dirty="0">
                <a:latin typeface="Frutiger CE 45 Light"/>
              </a:rPr>
              <a:t>Wasserförderung über lange Wegstrecke</a:t>
            </a:r>
          </a:p>
          <a:p>
            <a:pPr>
              <a:buSzPct val="85000"/>
              <a:buFont typeface="Symbol" panose="05050102010706020507" pitchFamily="18" charset="2"/>
              <a:buChar char="-"/>
            </a:pPr>
            <a:r>
              <a:rPr lang="de-DE" sz="1800" dirty="0">
                <a:latin typeface="Frutiger CE 45 Light"/>
              </a:rPr>
              <a:t>Durchführen von Logistikaufgaben</a:t>
            </a:r>
          </a:p>
          <a:p>
            <a:pPr>
              <a:buSzPct val="85000"/>
              <a:buFont typeface="Symbol" panose="05050102010706020507" pitchFamily="18" charset="2"/>
              <a:buChar char="-"/>
            </a:pPr>
            <a:endParaRPr lang="de-DE" sz="1800" dirty="0">
              <a:latin typeface="Frutiger CE 45 Light"/>
            </a:endParaRPr>
          </a:p>
          <a:p>
            <a:pPr>
              <a:buSzPct val="85000"/>
              <a:buFont typeface="Symbol" panose="05050102010706020507" pitchFamily="18" charset="2"/>
              <a:buChar char="-"/>
            </a:pPr>
            <a:r>
              <a:rPr lang="de-DE" sz="1800" dirty="0">
                <a:latin typeface="Frutiger CE 45 Light"/>
              </a:rPr>
              <a:t>Allradantrieb (geländefähig)</a:t>
            </a:r>
          </a:p>
          <a:p>
            <a:pPr>
              <a:buSzPct val="85000"/>
              <a:buFont typeface="Symbol" panose="05050102010706020507" pitchFamily="18" charset="2"/>
              <a:buChar char="-"/>
            </a:pPr>
            <a:r>
              <a:rPr lang="de-DE" sz="1800" dirty="0">
                <a:latin typeface="Frutiger CE 45 Light"/>
              </a:rPr>
              <a:t>Watfähigkeit min. 600mm</a:t>
            </a:r>
          </a:p>
          <a:p>
            <a:pPr lvl="1">
              <a:buFont typeface="Wingdings" panose="05000000000000000000" pitchFamily="2" charset="2"/>
              <a:buChar char="§"/>
            </a:pPr>
            <a:endParaRPr lang="de-DE" sz="1900" dirty="0">
              <a:latin typeface="Frutiger CE 45 Light"/>
            </a:endParaRPr>
          </a:p>
        </p:txBody>
      </p:sp>
      <p:grpSp>
        <p:nvGrpSpPr>
          <p:cNvPr id="8" name="Gruppieren 7">
            <a:extLst>
              <a:ext uri="{FF2B5EF4-FFF2-40B4-BE49-F238E27FC236}">
                <a16:creationId xmlns:a16="http://schemas.microsoft.com/office/drawing/2014/main" id="{811900EE-DC22-4EFC-AEE2-359ABBE36764}"/>
              </a:ext>
            </a:extLst>
          </p:cNvPr>
          <p:cNvGrpSpPr/>
          <p:nvPr/>
        </p:nvGrpSpPr>
        <p:grpSpPr>
          <a:xfrm>
            <a:off x="337412" y="2060848"/>
            <a:ext cx="4249903" cy="3096344"/>
            <a:chOff x="258870" y="1271506"/>
            <a:chExt cx="4249903" cy="3096344"/>
          </a:xfrm>
        </p:grpSpPr>
        <p:pic>
          <p:nvPicPr>
            <p:cNvPr id="9" name="Grafik 8">
              <a:extLst>
                <a:ext uri="{FF2B5EF4-FFF2-40B4-BE49-F238E27FC236}">
                  <a16:creationId xmlns:a16="http://schemas.microsoft.com/office/drawing/2014/main" id="{52F6827B-5FEA-45C5-B331-C6D73E8A61E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88245" y="1271506"/>
              <a:ext cx="4220528" cy="3096344"/>
            </a:xfrm>
            <a:prstGeom prst="rect">
              <a:avLst/>
            </a:prstGeom>
            <a:effectLst/>
          </p:spPr>
        </p:pic>
        <p:sp>
          <p:nvSpPr>
            <p:cNvPr id="10" name="Textfeld 9">
              <a:extLst>
                <a:ext uri="{FF2B5EF4-FFF2-40B4-BE49-F238E27FC236}">
                  <a16:creationId xmlns:a16="http://schemas.microsoft.com/office/drawing/2014/main" id="{445E28C6-E48E-4855-8425-6D664E9136EB}"/>
                </a:ext>
              </a:extLst>
            </p:cNvPr>
            <p:cNvSpPr txBox="1"/>
            <p:nvPr/>
          </p:nvSpPr>
          <p:spPr>
            <a:xfrm>
              <a:off x="258870" y="4137018"/>
              <a:ext cx="3600400" cy="230832"/>
            </a:xfrm>
            <a:prstGeom prst="rect">
              <a:avLst/>
            </a:prstGeom>
            <a:noFill/>
          </p:spPr>
          <p:txBody>
            <a:bodyPr wrap="square" rtlCol="0">
              <a:spAutoFit/>
            </a:bodyPr>
            <a:lstStyle/>
            <a:p>
              <a:r>
                <a:rPr lang="de-DE" sz="900" dirty="0">
                  <a:solidFill>
                    <a:schemeClr val="bg1"/>
                  </a:solidFill>
                </a:rPr>
                <a:t>BBK</a:t>
              </a:r>
            </a:p>
          </p:txBody>
        </p:sp>
      </p:grpSp>
    </p:spTree>
    <p:extLst>
      <p:ext uri="{BB962C8B-B14F-4D97-AF65-F5344CB8AC3E}">
        <p14:creationId xmlns:p14="http://schemas.microsoft.com/office/powerpoint/2010/main" val="39934024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pieren 3">
            <a:extLst>
              <a:ext uri="{FF2B5EF4-FFF2-40B4-BE49-F238E27FC236}">
                <a16:creationId xmlns:a16="http://schemas.microsoft.com/office/drawing/2014/main" id="{FED7EB83-DE4D-4231-9C97-110E6662C765}"/>
              </a:ext>
            </a:extLst>
          </p:cNvPr>
          <p:cNvGrpSpPr/>
          <p:nvPr/>
        </p:nvGrpSpPr>
        <p:grpSpPr>
          <a:xfrm>
            <a:off x="124469" y="894711"/>
            <a:ext cx="8895061" cy="5252326"/>
            <a:chOff x="80092" y="908720"/>
            <a:chExt cx="8895061" cy="5252326"/>
          </a:xfrm>
        </p:grpSpPr>
        <p:pic>
          <p:nvPicPr>
            <p:cNvPr id="5" name="Grafik 4">
              <a:extLst>
                <a:ext uri="{FF2B5EF4-FFF2-40B4-BE49-F238E27FC236}">
                  <a16:creationId xmlns:a16="http://schemas.microsoft.com/office/drawing/2014/main" id="{77389C68-C7F3-4D29-A3A3-BBBCD2899B8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455234" y="1477251"/>
              <a:ext cx="6062082" cy="3576629"/>
            </a:xfrm>
            <a:prstGeom prst="rect">
              <a:avLst/>
            </a:prstGeom>
            <a:effectLst>
              <a:softEdge rad="31750"/>
            </a:effectLst>
          </p:spPr>
        </p:pic>
        <p:grpSp>
          <p:nvGrpSpPr>
            <p:cNvPr id="6" name="Gruppieren 5">
              <a:extLst>
                <a:ext uri="{FF2B5EF4-FFF2-40B4-BE49-F238E27FC236}">
                  <a16:creationId xmlns:a16="http://schemas.microsoft.com/office/drawing/2014/main" id="{2F390B5E-4CEA-43DB-AAE0-EBDAF499D7DE}"/>
                </a:ext>
              </a:extLst>
            </p:cNvPr>
            <p:cNvGrpSpPr/>
            <p:nvPr/>
          </p:nvGrpSpPr>
          <p:grpSpPr>
            <a:xfrm>
              <a:off x="80092" y="908720"/>
              <a:ext cx="8895061" cy="5252326"/>
              <a:chOff x="179512" y="860704"/>
              <a:chExt cx="8895061" cy="5252326"/>
            </a:xfrm>
          </p:grpSpPr>
          <p:sp>
            <p:nvSpPr>
              <p:cNvPr id="7" name="Textfeld 6">
                <a:extLst>
                  <a:ext uri="{FF2B5EF4-FFF2-40B4-BE49-F238E27FC236}">
                    <a16:creationId xmlns:a16="http://schemas.microsoft.com/office/drawing/2014/main" id="{19FC1DB2-A959-4211-A226-A430030A2953}"/>
                  </a:ext>
                </a:extLst>
              </p:cNvPr>
              <p:cNvSpPr txBox="1"/>
              <p:nvPr/>
            </p:nvSpPr>
            <p:spPr>
              <a:xfrm>
                <a:off x="7664003" y="2246417"/>
                <a:ext cx="1111874" cy="738664"/>
              </a:xfrm>
              <a:prstGeom prst="rect">
                <a:avLst/>
              </a:prstGeom>
              <a:solidFill>
                <a:srgbClr val="DDDDDD"/>
              </a:solidFill>
              <a:ln>
                <a:noFill/>
              </a:ln>
            </p:spPr>
            <p:txBody>
              <a:bodyPr wrap="square">
                <a:spAutoFit/>
              </a:bodyPr>
              <a:lstStyle/>
              <a:p>
                <a:pPr>
                  <a:defRPr/>
                </a:pPr>
                <a:r>
                  <a:rPr lang="de-DE" sz="1400" dirty="0">
                    <a:cs typeface="Arial" panose="020B0604020202020204" pitchFamily="34" charset="0"/>
                  </a:rPr>
                  <a:t>100 B-Schläuche</a:t>
                </a:r>
                <a:br>
                  <a:rPr lang="de-DE" sz="1400" dirty="0">
                    <a:cs typeface="Arial" panose="020B0604020202020204" pitchFamily="34" charset="0"/>
                  </a:rPr>
                </a:br>
                <a:r>
                  <a:rPr lang="de-DE" sz="1400" dirty="0">
                    <a:cs typeface="Arial" panose="020B0604020202020204" pitchFamily="34" charset="0"/>
                  </a:rPr>
                  <a:t> (2000m)</a:t>
                </a:r>
              </a:p>
            </p:txBody>
          </p:sp>
          <p:sp>
            <p:nvSpPr>
              <p:cNvPr id="8" name="Textfeld 7">
                <a:extLst>
                  <a:ext uri="{FF2B5EF4-FFF2-40B4-BE49-F238E27FC236}">
                    <a16:creationId xmlns:a16="http://schemas.microsoft.com/office/drawing/2014/main" id="{224C9D2F-AD03-4756-A034-E9FA01A5E4CF}"/>
                  </a:ext>
                </a:extLst>
              </p:cNvPr>
              <p:cNvSpPr txBox="1"/>
              <p:nvPr/>
            </p:nvSpPr>
            <p:spPr>
              <a:xfrm>
                <a:off x="5518791" y="5366321"/>
                <a:ext cx="3555782" cy="523220"/>
              </a:xfrm>
              <a:prstGeom prst="rect">
                <a:avLst/>
              </a:prstGeom>
              <a:solidFill>
                <a:srgbClr val="DDDDDD"/>
              </a:solidFill>
              <a:ln>
                <a:noFill/>
              </a:ln>
            </p:spPr>
            <p:txBody>
              <a:bodyPr wrap="none">
                <a:spAutoFit/>
              </a:bodyPr>
              <a:lstStyle/>
              <a:p>
                <a:pPr>
                  <a:defRPr/>
                </a:pPr>
                <a:r>
                  <a:rPr lang="de-DE" sz="1400" dirty="0">
                    <a:cs typeface="Arial" panose="020B0604020202020204" pitchFamily="34" charset="0"/>
                  </a:rPr>
                  <a:t>Ladefläche für 8x Europaletten/ </a:t>
                </a:r>
              </a:p>
              <a:p>
                <a:pPr>
                  <a:defRPr/>
                </a:pPr>
                <a:r>
                  <a:rPr lang="de-DE" sz="1400" dirty="0">
                    <a:cs typeface="Arial" panose="020B0604020202020204" pitchFamily="34" charset="0"/>
                  </a:rPr>
                  <a:t>Gitterboxen, Rollcontainer (1200x 800mm)</a:t>
                </a:r>
              </a:p>
            </p:txBody>
          </p:sp>
          <p:sp>
            <p:nvSpPr>
              <p:cNvPr id="9" name="Textfeld 8">
                <a:extLst>
                  <a:ext uri="{FF2B5EF4-FFF2-40B4-BE49-F238E27FC236}">
                    <a16:creationId xmlns:a16="http://schemas.microsoft.com/office/drawing/2014/main" id="{4EB9B88C-7B95-41A1-B236-9E13B1ABE1A1}"/>
                  </a:ext>
                </a:extLst>
              </p:cNvPr>
              <p:cNvSpPr txBox="1"/>
              <p:nvPr/>
            </p:nvSpPr>
            <p:spPr>
              <a:xfrm>
                <a:off x="179512" y="1885160"/>
                <a:ext cx="1247775" cy="954107"/>
              </a:xfrm>
              <a:prstGeom prst="rect">
                <a:avLst/>
              </a:prstGeom>
              <a:solidFill>
                <a:srgbClr val="DDDDDD"/>
              </a:solidFill>
              <a:ln>
                <a:noFill/>
              </a:ln>
            </p:spPr>
            <p:txBody>
              <a:bodyPr wrap="square">
                <a:spAutoFit/>
              </a:bodyPr>
              <a:lstStyle/>
              <a:p>
                <a:pPr>
                  <a:defRPr/>
                </a:pPr>
                <a:r>
                  <a:rPr lang="de-DE" sz="1400" dirty="0">
                    <a:cs typeface="Arial" panose="020B0604020202020204" pitchFamily="34" charset="0"/>
                  </a:rPr>
                  <a:t>Sondersignal-anlage mit Durchsage-möglichkeit</a:t>
                </a:r>
              </a:p>
            </p:txBody>
          </p:sp>
          <p:sp>
            <p:nvSpPr>
              <p:cNvPr id="10" name="Textfeld 9">
                <a:extLst>
                  <a:ext uri="{FF2B5EF4-FFF2-40B4-BE49-F238E27FC236}">
                    <a16:creationId xmlns:a16="http://schemas.microsoft.com/office/drawing/2014/main" id="{903E384D-6F03-4F56-91D3-A2CA562F5AD2}"/>
                  </a:ext>
                </a:extLst>
              </p:cNvPr>
              <p:cNvSpPr txBox="1"/>
              <p:nvPr/>
            </p:nvSpPr>
            <p:spPr>
              <a:xfrm>
                <a:off x="3291466" y="5373216"/>
                <a:ext cx="1856598" cy="307777"/>
              </a:xfrm>
              <a:prstGeom prst="rect">
                <a:avLst/>
              </a:prstGeom>
              <a:solidFill>
                <a:srgbClr val="DDDDDD"/>
              </a:solidFill>
              <a:ln>
                <a:noFill/>
              </a:ln>
            </p:spPr>
            <p:txBody>
              <a:bodyPr wrap="none">
                <a:spAutoFit/>
              </a:bodyPr>
              <a:lstStyle/>
              <a:p>
                <a:pPr>
                  <a:defRPr/>
                </a:pPr>
                <a:r>
                  <a:rPr lang="de-DE" sz="1400" dirty="0">
                    <a:cs typeface="Arial" panose="020B0604020202020204" pitchFamily="34" charset="0"/>
                  </a:rPr>
                  <a:t>mind. PFPN 10-1500</a:t>
                </a:r>
              </a:p>
            </p:txBody>
          </p:sp>
          <p:sp>
            <p:nvSpPr>
              <p:cNvPr id="11" name="Textfeld 10">
                <a:extLst>
                  <a:ext uri="{FF2B5EF4-FFF2-40B4-BE49-F238E27FC236}">
                    <a16:creationId xmlns:a16="http://schemas.microsoft.com/office/drawing/2014/main" id="{384CA15D-B558-437E-81D9-9D6F8ED31974}"/>
                  </a:ext>
                </a:extLst>
              </p:cNvPr>
              <p:cNvSpPr txBox="1"/>
              <p:nvPr/>
            </p:nvSpPr>
            <p:spPr>
              <a:xfrm>
                <a:off x="3291466" y="5796700"/>
                <a:ext cx="1856598" cy="316330"/>
              </a:xfrm>
              <a:prstGeom prst="rect">
                <a:avLst/>
              </a:prstGeom>
              <a:solidFill>
                <a:srgbClr val="DDDDDD"/>
              </a:solidFill>
              <a:ln>
                <a:noFill/>
              </a:ln>
            </p:spPr>
            <p:txBody>
              <a:bodyPr wrap="square">
                <a:spAutoFit/>
              </a:bodyPr>
              <a:lstStyle/>
              <a:p>
                <a:pPr>
                  <a:defRPr/>
                </a:pPr>
                <a:r>
                  <a:rPr lang="de-DE" sz="1400" dirty="0">
                    <a:cs typeface="Arial" panose="020B0604020202020204" pitchFamily="34" charset="0"/>
                  </a:rPr>
                  <a:t>12 Schlauchbrücken</a:t>
                </a:r>
              </a:p>
            </p:txBody>
          </p:sp>
          <p:sp>
            <p:nvSpPr>
              <p:cNvPr id="12" name="Textfeld 11">
                <a:extLst>
                  <a:ext uri="{FF2B5EF4-FFF2-40B4-BE49-F238E27FC236}">
                    <a16:creationId xmlns:a16="http://schemas.microsoft.com/office/drawing/2014/main" id="{3505B0F6-88A8-4891-9B58-DADFA43C804C}"/>
                  </a:ext>
                </a:extLst>
              </p:cNvPr>
              <p:cNvSpPr txBox="1"/>
              <p:nvPr/>
            </p:nvSpPr>
            <p:spPr>
              <a:xfrm>
                <a:off x="3387121" y="880440"/>
                <a:ext cx="1665287" cy="307975"/>
              </a:xfrm>
              <a:prstGeom prst="rect">
                <a:avLst/>
              </a:prstGeom>
              <a:solidFill>
                <a:srgbClr val="DDDDDD"/>
              </a:solidFill>
              <a:ln>
                <a:noFill/>
              </a:ln>
            </p:spPr>
            <p:txBody>
              <a:bodyPr wrap="none">
                <a:spAutoFit/>
              </a:bodyPr>
              <a:lstStyle/>
              <a:p>
                <a:pPr>
                  <a:defRPr/>
                </a:pPr>
                <a:r>
                  <a:rPr lang="de-DE" sz="1400" dirty="0">
                    <a:cs typeface="Arial" panose="020B0604020202020204" pitchFamily="34" charset="0"/>
                  </a:rPr>
                  <a:t>Faltbehälter 5000 l</a:t>
                </a:r>
              </a:p>
            </p:txBody>
          </p:sp>
          <p:sp>
            <p:nvSpPr>
              <p:cNvPr id="13" name="Textfeld 12">
                <a:extLst>
                  <a:ext uri="{FF2B5EF4-FFF2-40B4-BE49-F238E27FC236}">
                    <a16:creationId xmlns:a16="http://schemas.microsoft.com/office/drawing/2014/main" id="{B4E717BF-1CEF-49CD-A1C1-06E7BB04D381}"/>
                  </a:ext>
                </a:extLst>
              </p:cNvPr>
              <p:cNvSpPr txBox="1"/>
              <p:nvPr/>
            </p:nvSpPr>
            <p:spPr>
              <a:xfrm>
                <a:off x="1547664" y="5373216"/>
                <a:ext cx="1369286" cy="307777"/>
              </a:xfrm>
              <a:prstGeom prst="rect">
                <a:avLst/>
              </a:prstGeom>
              <a:solidFill>
                <a:srgbClr val="DDDDDD"/>
              </a:solidFill>
              <a:ln>
                <a:noFill/>
              </a:ln>
            </p:spPr>
            <p:txBody>
              <a:bodyPr wrap="none">
                <a:spAutoFit/>
              </a:bodyPr>
              <a:lstStyle/>
              <a:p>
                <a:pPr>
                  <a:defRPr/>
                </a:pPr>
                <a:r>
                  <a:rPr lang="de-DE" sz="1400" dirty="0">
                    <a:cs typeface="Arial" panose="020B0604020202020204" pitchFamily="34" charset="0"/>
                  </a:rPr>
                  <a:t>2x Sandbleche</a:t>
                </a:r>
              </a:p>
            </p:txBody>
          </p:sp>
          <p:sp>
            <p:nvSpPr>
              <p:cNvPr id="14" name="Textfeld 13">
                <a:extLst>
                  <a:ext uri="{FF2B5EF4-FFF2-40B4-BE49-F238E27FC236}">
                    <a16:creationId xmlns:a16="http://schemas.microsoft.com/office/drawing/2014/main" id="{529D114A-1483-4774-8533-DB51BD98E49D}"/>
                  </a:ext>
                </a:extLst>
              </p:cNvPr>
              <p:cNvSpPr txBox="1"/>
              <p:nvPr/>
            </p:nvSpPr>
            <p:spPr>
              <a:xfrm>
                <a:off x="1973984" y="860704"/>
                <a:ext cx="1029449" cy="307777"/>
              </a:xfrm>
              <a:prstGeom prst="rect">
                <a:avLst/>
              </a:prstGeom>
              <a:solidFill>
                <a:srgbClr val="DDDDDD"/>
              </a:solidFill>
              <a:ln>
                <a:noFill/>
              </a:ln>
            </p:spPr>
            <p:txBody>
              <a:bodyPr wrap="none">
                <a:spAutoFit/>
              </a:bodyPr>
              <a:lstStyle/>
              <a:p>
                <a:pPr>
                  <a:defRPr/>
                </a:pPr>
                <a:r>
                  <a:rPr lang="de-DE" sz="1400" dirty="0">
                    <a:cs typeface="Arial" panose="020B0604020202020204" pitchFamily="34" charset="0"/>
                  </a:rPr>
                  <a:t>Motorsäge</a:t>
                </a:r>
              </a:p>
            </p:txBody>
          </p:sp>
          <p:sp>
            <p:nvSpPr>
              <p:cNvPr id="15" name="Textfeld 14">
                <a:extLst>
                  <a:ext uri="{FF2B5EF4-FFF2-40B4-BE49-F238E27FC236}">
                    <a16:creationId xmlns:a16="http://schemas.microsoft.com/office/drawing/2014/main" id="{B1EF3EA0-7DA9-46F0-80B1-BDB3D93020AF}"/>
                  </a:ext>
                </a:extLst>
              </p:cNvPr>
              <p:cNvSpPr txBox="1"/>
              <p:nvPr/>
            </p:nvSpPr>
            <p:spPr>
              <a:xfrm>
                <a:off x="5452248" y="865677"/>
                <a:ext cx="1667444" cy="307777"/>
              </a:xfrm>
              <a:prstGeom prst="rect">
                <a:avLst/>
              </a:prstGeom>
              <a:solidFill>
                <a:srgbClr val="DDDDDD"/>
              </a:solidFill>
              <a:ln>
                <a:noFill/>
              </a:ln>
            </p:spPr>
            <p:txBody>
              <a:bodyPr wrap="none">
                <a:spAutoFit/>
              </a:bodyPr>
              <a:lstStyle/>
              <a:p>
                <a:pPr>
                  <a:defRPr/>
                </a:pPr>
                <a:r>
                  <a:rPr lang="de-DE" sz="1400" dirty="0">
                    <a:cs typeface="Arial" panose="020B0604020202020204" pitchFamily="34" charset="0"/>
                  </a:rPr>
                  <a:t>Multifunktionsleiter</a:t>
                </a:r>
              </a:p>
            </p:txBody>
          </p:sp>
          <p:sp>
            <p:nvSpPr>
              <p:cNvPr id="16" name="Textfeld 15">
                <a:extLst>
                  <a:ext uri="{FF2B5EF4-FFF2-40B4-BE49-F238E27FC236}">
                    <a16:creationId xmlns:a16="http://schemas.microsoft.com/office/drawing/2014/main" id="{BB70B7EB-9FD2-40B1-868F-AFDCDDB6D412}"/>
                  </a:ext>
                </a:extLst>
              </p:cNvPr>
              <p:cNvSpPr txBox="1"/>
              <p:nvPr/>
            </p:nvSpPr>
            <p:spPr>
              <a:xfrm>
                <a:off x="426692" y="3665156"/>
                <a:ext cx="1000595" cy="307777"/>
              </a:xfrm>
              <a:prstGeom prst="rect">
                <a:avLst/>
              </a:prstGeom>
              <a:solidFill>
                <a:srgbClr val="DDDDDD"/>
              </a:solidFill>
              <a:ln>
                <a:noFill/>
              </a:ln>
            </p:spPr>
            <p:txBody>
              <a:bodyPr wrap="none">
                <a:spAutoFit/>
              </a:bodyPr>
              <a:lstStyle/>
              <a:p>
                <a:pPr>
                  <a:defRPr/>
                </a:pPr>
                <a:r>
                  <a:rPr lang="de-DE" sz="1400" dirty="0">
                    <a:cs typeface="Arial" panose="020B0604020202020204" pitchFamily="34" charset="0"/>
                  </a:rPr>
                  <a:t>Stärke 1/2</a:t>
                </a:r>
              </a:p>
            </p:txBody>
          </p:sp>
          <p:sp>
            <p:nvSpPr>
              <p:cNvPr id="17" name="Textfeld 16">
                <a:extLst>
                  <a:ext uri="{FF2B5EF4-FFF2-40B4-BE49-F238E27FC236}">
                    <a16:creationId xmlns:a16="http://schemas.microsoft.com/office/drawing/2014/main" id="{7553434F-6E35-48AB-968A-B6FE15183509}"/>
                  </a:ext>
                </a:extLst>
              </p:cNvPr>
              <p:cNvSpPr txBox="1"/>
              <p:nvPr/>
            </p:nvSpPr>
            <p:spPr>
              <a:xfrm>
                <a:off x="1491266" y="4782442"/>
                <a:ext cx="3600400" cy="230832"/>
              </a:xfrm>
              <a:prstGeom prst="rect">
                <a:avLst/>
              </a:prstGeom>
              <a:noFill/>
            </p:spPr>
            <p:txBody>
              <a:bodyPr wrap="square" rtlCol="0">
                <a:spAutoFit/>
              </a:bodyPr>
              <a:lstStyle/>
              <a:p>
                <a:r>
                  <a:rPr lang="de-DE" sz="900" dirty="0">
                    <a:solidFill>
                      <a:schemeClr val="bg1"/>
                    </a:solidFill>
                  </a:rPr>
                  <a:t>Freytag Karosseriebau</a:t>
                </a:r>
              </a:p>
            </p:txBody>
          </p:sp>
        </p:grpSp>
      </p:grpSp>
    </p:spTree>
    <p:extLst>
      <p:ext uri="{BB962C8B-B14F-4D97-AF65-F5344CB8AC3E}">
        <p14:creationId xmlns:p14="http://schemas.microsoft.com/office/powerpoint/2010/main" val="26248692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hteck 34">
            <a:extLst>
              <a:ext uri="{FF2B5EF4-FFF2-40B4-BE49-F238E27FC236}">
                <a16:creationId xmlns:a16="http://schemas.microsoft.com/office/drawing/2014/main" id="{702DF507-DE7E-43D2-AB1F-733773F5EFC7}"/>
              </a:ext>
            </a:extLst>
          </p:cNvPr>
          <p:cNvSpPr/>
          <p:nvPr/>
        </p:nvSpPr>
        <p:spPr bwMode="auto">
          <a:xfrm>
            <a:off x="251520" y="908720"/>
            <a:ext cx="8568952" cy="5112568"/>
          </a:xfrm>
          <a:prstGeom prst="rect">
            <a:avLst/>
          </a:prstGeom>
          <a:solidFill>
            <a:schemeClr val="bg1">
              <a:lumMod val="50000"/>
            </a:schemeClr>
          </a:solidFill>
          <a:ln w="9525" cap="flat" cmpd="sng" algn="ctr">
            <a:noFill/>
            <a:prstDash val="solid"/>
            <a:miter lim="800000"/>
            <a:headEnd type="none" w="med" len="med"/>
            <a:tailEnd type="none" w="med" len="med"/>
          </a:ln>
          <a:effectLst>
            <a:softEdge rad="12700"/>
          </a:effectLst>
          <a:scene3d>
            <a:camera prst="orthographicFront"/>
            <a:lightRig rig="threePt" dir="t"/>
          </a:scene3d>
          <a:sp3d prstMaterial="softEdge"/>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chemeClr val="tx1"/>
              </a:solidFill>
              <a:effectLst/>
              <a:latin typeface="Arial" panose="020B0604020202020204" pitchFamily="34" charset="0"/>
            </a:endParaRPr>
          </a:p>
        </p:txBody>
      </p:sp>
      <p:sp>
        <p:nvSpPr>
          <p:cNvPr id="3" name="Titel 2">
            <a:extLst>
              <a:ext uri="{FF2B5EF4-FFF2-40B4-BE49-F238E27FC236}">
                <a16:creationId xmlns:a16="http://schemas.microsoft.com/office/drawing/2014/main" id="{01770FF5-52E7-4775-A54B-DDCEEF005C1D}"/>
              </a:ext>
            </a:extLst>
          </p:cNvPr>
          <p:cNvSpPr>
            <a:spLocks noGrp="1"/>
          </p:cNvSpPr>
          <p:nvPr>
            <p:ph type="title"/>
          </p:nvPr>
        </p:nvSpPr>
        <p:spPr>
          <a:xfrm>
            <a:off x="457200" y="919294"/>
            <a:ext cx="6553200" cy="609600"/>
          </a:xfrm>
        </p:spPr>
        <p:txBody>
          <a:bodyPr/>
          <a:lstStyle/>
          <a:p>
            <a:r>
              <a:rPr lang="de-DE" dirty="0">
                <a:solidFill>
                  <a:schemeClr val="bg1"/>
                </a:solidFill>
              </a:rPr>
              <a:t>Gliederung</a:t>
            </a:r>
          </a:p>
        </p:txBody>
      </p:sp>
      <p:sp>
        <p:nvSpPr>
          <p:cNvPr id="5" name="Abgerundetes Rechteck 2">
            <a:extLst>
              <a:ext uri="{FF2B5EF4-FFF2-40B4-BE49-F238E27FC236}">
                <a16:creationId xmlns:a16="http://schemas.microsoft.com/office/drawing/2014/main" id="{EA23065F-CB36-46BB-9C58-EF9372E2773F}"/>
              </a:ext>
            </a:extLst>
          </p:cNvPr>
          <p:cNvSpPr/>
          <p:nvPr/>
        </p:nvSpPr>
        <p:spPr bwMode="auto">
          <a:xfrm>
            <a:off x="971600" y="1554639"/>
            <a:ext cx="1584176" cy="1512168"/>
          </a:xfrm>
          <a:prstGeom prst="roundRect">
            <a:avLst/>
          </a:prstGeom>
          <a:solidFill>
            <a:schemeClr val="bg1"/>
          </a:solidFill>
          <a:ln w="9525" cap="flat" cmpd="sng" algn="ctr">
            <a:solidFill>
              <a:schemeClr val="bg1"/>
            </a:solidFill>
            <a:prstDash val="solid"/>
            <a:miter lim="800000"/>
            <a:headEnd type="none" w="med" len="med"/>
            <a:tailEnd type="none" w="med" len="med"/>
          </a:ln>
          <a:effectLst>
            <a:glow rad="101600">
              <a:schemeClr val="bg1">
                <a:lumMod val="95000"/>
                <a:alpha val="40000"/>
              </a:schemeClr>
            </a:glow>
            <a:reflection blurRad="6350" stA="52000" endA="300" endPos="35000" dir="5400000" sy="-100000" algn="bl" rotWithShape="0"/>
            <a:softEdge rad="38100"/>
          </a:effectLst>
          <a:scene3d>
            <a:camera prst="orthographicFront"/>
            <a:lightRig rig="threePt" dir="t"/>
          </a:scene3d>
          <a:sp3d contourW="12700" prstMaterial="dkEdge">
            <a:bevelT/>
            <a:contourClr>
              <a:schemeClr val="bg1"/>
            </a:contourClr>
          </a:sp3d>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chemeClr val="tx1"/>
              </a:solidFill>
              <a:effectLst/>
              <a:latin typeface="Arial" panose="020B0604020202020204" pitchFamily="34" charset="0"/>
            </a:endParaRPr>
          </a:p>
        </p:txBody>
      </p:sp>
      <p:sp>
        <p:nvSpPr>
          <p:cNvPr id="6" name="Abgerundetes Rechteck 8">
            <a:extLst>
              <a:ext uri="{FF2B5EF4-FFF2-40B4-BE49-F238E27FC236}">
                <a16:creationId xmlns:a16="http://schemas.microsoft.com/office/drawing/2014/main" id="{B38BE195-BE95-45D8-853D-731F1989CF22}"/>
              </a:ext>
            </a:extLst>
          </p:cNvPr>
          <p:cNvSpPr/>
          <p:nvPr/>
        </p:nvSpPr>
        <p:spPr bwMode="auto">
          <a:xfrm>
            <a:off x="3635896" y="1556792"/>
            <a:ext cx="1584176" cy="1512168"/>
          </a:xfrm>
          <a:prstGeom prst="roundRect">
            <a:avLst/>
          </a:prstGeom>
          <a:solidFill>
            <a:schemeClr val="bg1"/>
          </a:solidFill>
          <a:ln w="9525" cap="flat" cmpd="sng" algn="ctr">
            <a:solidFill>
              <a:schemeClr val="bg1"/>
            </a:solidFill>
            <a:prstDash val="solid"/>
            <a:miter lim="800000"/>
            <a:headEnd type="none" w="med" len="med"/>
            <a:tailEnd type="none" w="med" len="med"/>
          </a:ln>
          <a:effectLst>
            <a:glow rad="101600">
              <a:schemeClr val="bg1">
                <a:lumMod val="95000"/>
                <a:alpha val="40000"/>
              </a:schemeClr>
            </a:glow>
            <a:reflection blurRad="6350" stA="52000" endA="300" endPos="35000" dir="5400000" sy="-100000" algn="bl" rotWithShape="0"/>
            <a:softEdge rad="38100"/>
          </a:effectLst>
          <a:scene3d>
            <a:camera prst="orthographicFront"/>
            <a:lightRig rig="threePt" dir="t"/>
          </a:scene3d>
          <a:sp3d contourW="12700" prstMaterial="dkEdge">
            <a:bevelT/>
            <a:contourClr>
              <a:schemeClr val="bg1"/>
            </a:contourClr>
          </a:sp3d>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chemeClr val="tx1"/>
              </a:solidFill>
              <a:effectLst/>
              <a:latin typeface="Arial" panose="020B0604020202020204" pitchFamily="34" charset="0"/>
            </a:endParaRPr>
          </a:p>
        </p:txBody>
      </p:sp>
      <p:sp>
        <p:nvSpPr>
          <p:cNvPr id="7" name="Abgerundetes Rechteck 12">
            <a:extLst>
              <a:ext uri="{FF2B5EF4-FFF2-40B4-BE49-F238E27FC236}">
                <a16:creationId xmlns:a16="http://schemas.microsoft.com/office/drawing/2014/main" id="{CB801449-260A-4819-9FA5-FB6130E8F6A9}"/>
              </a:ext>
            </a:extLst>
          </p:cNvPr>
          <p:cNvSpPr/>
          <p:nvPr/>
        </p:nvSpPr>
        <p:spPr bwMode="auto">
          <a:xfrm>
            <a:off x="3635896" y="4005064"/>
            <a:ext cx="1584176" cy="1512168"/>
          </a:xfrm>
          <a:prstGeom prst="roundRect">
            <a:avLst/>
          </a:prstGeom>
          <a:solidFill>
            <a:schemeClr val="bg1"/>
          </a:solidFill>
          <a:ln w="9525" cap="flat" cmpd="sng" algn="ctr">
            <a:solidFill>
              <a:schemeClr val="bg1"/>
            </a:solidFill>
            <a:prstDash val="solid"/>
            <a:miter lim="800000"/>
            <a:headEnd type="none" w="med" len="med"/>
            <a:tailEnd type="none" w="med" len="med"/>
          </a:ln>
          <a:effectLst>
            <a:glow rad="101600">
              <a:schemeClr val="bg1">
                <a:lumMod val="95000"/>
                <a:alpha val="40000"/>
              </a:schemeClr>
            </a:glow>
            <a:reflection blurRad="6350" stA="52000" endA="300" endPos="35000" dir="5400000" sy="-100000" algn="bl" rotWithShape="0"/>
            <a:softEdge rad="38100"/>
          </a:effectLst>
          <a:scene3d>
            <a:camera prst="orthographicFront"/>
            <a:lightRig rig="threePt" dir="t"/>
          </a:scene3d>
          <a:sp3d contourW="12700" prstMaterial="dkEdge">
            <a:bevelT/>
            <a:contourClr>
              <a:schemeClr val="bg1"/>
            </a:contourClr>
          </a:sp3d>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chemeClr val="tx1"/>
              </a:solidFill>
              <a:effectLst/>
              <a:latin typeface="Arial" panose="020B0604020202020204" pitchFamily="34" charset="0"/>
            </a:endParaRPr>
          </a:p>
        </p:txBody>
      </p:sp>
      <p:sp>
        <p:nvSpPr>
          <p:cNvPr id="8" name="Abgerundetes Rechteck 14">
            <a:extLst>
              <a:ext uri="{FF2B5EF4-FFF2-40B4-BE49-F238E27FC236}">
                <a16:creationId xmlns:a16="http://schemas.microsoft.com/office/drawing/2014/main" id="{40AF617E-051B-4C38-A0A3-09AB0B88EE79}"/>
              </a:ext>
            </a:extLst>
          </p:cNvPr>
          <p:cNvSpPr/>
          <p:nvPr/>
        </p:nvSpPr>
        <p:spPr bwMode="auto">
          <a:xfrm>
            <a:off x="6444208" y="4005064"/>
            <a:ext cx="1584176" cy="1512168"/>
          </a:xfrm>
          <a:prstGeom prst="roundRect">
            <a:avLst/>
          </a:prstGeom>
          <a:solidFill>
            <a:schemeClr val="bg1"/>
          </a:solidFill>
          <a:ln w="9525" cap="flat" cmpd="sng" algn="ctr">
            <a:solidFill>
              <a:schemeClr val="bg1"/>
            </a:solidFill>
            <a:prstDash val="solid"/>
            <a:miter lim="800000"/>
            <a:headEnd type="none" w="med" len="med"/>
            <a:tailEnd type="none" w="med" len="med"/>
          </a:ln>
          <a:effectLst>
            <a:glow rad="101600">
              <a:schemeClr val="bg1">
                <a:lumMod val="95000"/>
                <a:alpha val="40000"/>
              </a:schemeClr>
            </a:glow>
            <a:reflection blurRad="6350" stA="52000" endA="300" endPos="35000" dir="5400000" sy="-100000" algn="bl" rotWithShape="0"/>
            <a:softEdge rad="38100"/>
          </a:effectLst>
          <a:scene3d>
            <a:camera prst="orthographicFront"/>
            <a:lightRig rig="threePt" dir="t"/>
          </a:scene3d>
          <a:sp3d contourW="12700" prstMaterial="dkEdge">
            <a:bevelT/>
            <a:contourClr>
              <a:schemeClr val="bg1"/>
            </a:contourClr>
          </a:sp3d>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chemeClr val="tx1"/>
              </a:solidFill>
              <a:effectLst/>
              <a:latin typeface="Arial" panose="020B0604020202020204" pitchFamily="34" charset="0"/>
            </a:endParaRPr>
          </a:p>
        </p:txBody>
      </p:sp>
      <p:sp>
        <p:nvSpPr>
          <p:cNvPr id="9" name="Abgerundetes Rechteck 25">
            <a:extLst>
              <a:ext uri="{FF2B5EF4-FFF2-40B4-BE49-F238E27FC236}">
                <a16:creationId xmlns:a16="http://schemas.microsoft.com/office/drawing/2014/main" id="{A7239E28-228E-4AA5-8D4E-BF6FF6FB0E6C}"/>
              </a:ext>
            </a:extLst>
          </p:cNvPr>
          <p:cNvSpPr/>
          <p:nvPr/>
        </p:nvSpPr>
        <p:spPr bwMode="auto">
          <a:xfrm>
            <a:off x="988654" y="4005064"/>
            <a:ext cx="1584176" cy="1512168"/>
          </a:xfrm>
          <a:prstGeom prst="roundRect">
            <a:avLst/>
          </a:prstGeom>
          <a:solidFill>
            <a:schemeClr val="bg1"/>
          </a:solidFill>
          <a:ln w="9525" cap="flat" cmpd="sng" algn="ctr">
            <a:solidFill>
              <a:schemeClr val="bg1"/>
            </a:solidFill>
            <a:prstDash val="solid"/>
            <a:miter lim="800000"/>
            <a:headEnd type="none" w="med" len="med"/>
            <a:tailEnd type="none" w="med" len="med"/>
          </a:ln>
          <a:effectLst>
            <a:glow rad="101600">
              <a:schemeClr val="bg1">
                <a:lumMod val="95000"/>
                <a:alpha val="40000"/>
              </a:schemeClr>
            </a:glow>
            <a:reflection blurRad="6350" stA="52000" endA="300" endPos="35000" dir="5400000" sy="-100000" algn="bl" rotWithShape="0"/>
            <a:softEdge rad="38100"/>
          </a:effectLst>
          <a:scene3d>
            <a:camera prst="orthographicFront"/>
            <a:lightRig rig="threePt" dir="t"/>
          </a:scene3d>
          <a:sp3d contourW="12700" prstMaterial="dkEdge">
            <a:bevelT/>
            <a:contourClr>
              <a:schemeClr val="bg1"/>
            </a:contourClr>
          </a:sp3d>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chemeClr val="tx1"/>
              </a:solidFill>
              <a:effectLst/>
              <a:latin typeface="Arial" panose="020B0604020202020204" pitchFamily="34" charset="0"/>
            </a:endParaRPr>
          </a:p>
        </p:txBody>
      </p:sp>
      <p:sp>
        <p:nvSpPr>
          <p:cNvPr id="10" name="Textfeld 9">
            <a:extLst>
              <a:ext uri="{FF2B5EF4-FFF2-40B4-BE49-F238E27FC236}">
                <a16:creationId xmlns:a16="http://schemas.microsoft.com/office/drawing/2014/main" id="{61F76E18-76F6-4D7E-A96B-EFD7902ECA79}"/>
              </a:ext>
            </a:extLst>
          </p:cNvPr>
          <p:cNvSpPr txBox="1"/>
          <p:nvPr/>
        </p:nvSpPr>
        <p:spPr>
          <a:xfrm>
            <a:off x="1191585" y="2655303"/>
            <a:ext cx="1178313" cy="415498"/>
          </a:xfrm>
          <a:prstGeom prst="rect">
            <a:avLst/>
          </a:prstGeom>
          <a:noFill/>
        </p:spPr>
        <p:txBody>
          <a:bodyPr wrap="square" rtlCol="0">
            <a:spAutoFit/>
          </a:bodyPr>
          <a:lstStyle/>
          <a:p>
            <a:pPr algn="ctr"/>
            <a:r>
              <a:rPr lang="de-DE" sz="1050" dirty="0">
                <a:latin typeface="NDSFrutiger 45 Light" panose="02000403040000020004" pitchFamily="2" charset="0"/>
              </a:rPr>
              <a:t>Rechtliche Grundlagen</a:t>
            </a:r>
          </a:p>
        </p:txBody>
      </p:sp>
      <p:sp>
        <p:nvSpPr>
          <p:cNvPr id="11" name="Textfeld 10">
            <a:extLst>
              <a:ext uri="{FF2B5EF4-FFF2-40B4-BE49-F238E27FC236}">
                <a16:creationId xmlns:a16="http://schemas.microsoft.com/office/drawing/2014/main" id="{42BC8727-B278-4FD6-A9D9-B9DB782F32F5}"/>
              </a:ext>
            </a:extLst>
          </p:cNvPr>
          <p:cNvSpPr txBox="1"/>
          <p:nvPr/>
        </p:nvSpPr>
        <p:spPr>
          <a:xfrm>
            <a:off x="4002636" y="2735879"/>
            <a:ext cx="2448272" cy="253916"/>
          </a:xfrm>
          <a:prstGeom prst="rect">
            <a:avLst/>
          </a:prstGeom>
          <a:noFill/>
        </p:spPr>
        <p:txBody>
          <a:bodyPr wrap="square" rtlCol="0">
            <a:spAutoFit/>
          </a:bodyPr>
          <a:lstStyle/>
          <a:p>
            <a:r>
              <a:rPr lang="de-DE" sz="1050" dirty="0">
                <a:latin typeface="NDSFrutiger 45 Light" panose="02000403040000020004" pitchFamily="2" charset="0"/>
              </a:rPr>
              <a:t>GW </a:t>
            </a:r>
            <a:r>
              <a:rPr lang="de-DE" sz="1050" dirty="0" err="1">
                <a:latin typeface="NDSFrutiger 45 Light" panose="02000403040000020004" pitchFamily="2" charset="0"/>
              </a:rPr>
              <a:t>Dekon</a:t>
            </a:r>
            <a:r>
              <a:rPr lang="de-DE" sz="1050" dirty="0">
                <a:latin typeface="NDSFrutiger 45 Light" panose="02000403040000020004" pitchFamily="2" charset="0"/>
              </a:rPr>
              <a:t> P</a:t>
            </a:r>
          </a:p>
        </p:txBody>
      </p:sp>
      <p:sp>
        <p:nvSpPr>
          <p:cNvPr id="13" name="Textfeld 12">
            <a:extLst>
              <a:ext uri="{FF2B5EF4-FFF2-40B4-BE49-F238E27FC236}">
                <a16:creationId xmlns:a16="http://schemas.microsoft.com/office/drawing/2014/main" id="{FA641B94-5F19-4F7D-B40E-ADE0BA5DF0E0}"/>
              </a:ext>
            </a:extLst>
          </p:cNvPr>
          <p:cNvSpPr txBox="1"/>
          <p:nvPr/>
        </p:nvSpPr>
        <p:spPr>
          <a:xfrm>
            <a:off x="1348694" y="5121835"/>
            <a:ext cx="2448272" cy="261610"/>
          </a:xfrm>
          <a:prstGeom prst="rect">
            <a:avLst/>
          </a:prstGeom>
          <a:noFill/>
        </p:spPr>
        <p:txBody>
          <a:bodyPr wrap="square" rtlCol="0">
            <a:spAutoFit/>
          </a:bodyPr>
          <a:lstStyle/>
          <a:p>
            <a:r>
              <a:rPr lang="de-DE" sz="1050" dirty="0">
                <a:latin typeface="NDSFrutiger 45 Light" panose="02000403040000020004" pitchFamily="2" charset="0"/>
              </a:rPr>
              <a:t>CBRN MLK</a:t>
            </a:r>
          </a:p>
        </p:txBody>
      </p:sp>
      <p:sp>
        <p:nvSpPr>
          <p:cNvPr id="14" name="Textfeld 13">
            <a:extLst>
              <a:ext uri="{FF2B5EF4-FFF2-40B4-BE49-F238E27FC236}">
                <a16:creationId xmlns:a16="http://schemas.microsoft.com/office/drawing/2014/main" id="{2F91BB4D-B3D9-488A-8049-3AF515505287}"/>
              </a:ext>
            </a:extLst>
          </p:cNvPr>
          <p:cNvSpPr txBox="1"/>
          <p:nvPr/>
        </p:nvSpPr>
        <p:spPr>
          <a:xfrm>
            <a:off x="3166896" y="5125682"/>
            <a:ext cx="2448272" cy="253916"/>
          </a:xfrm>
          <a:prstGeom prst="rect">
            <a:avLst/>
          </a:prstGeom>
          <a:noFill/>
        </p:spPr>
        <p:txBody>
          <a:bodyPr wrap="square" rtlCol="0">
            <a:spAutoFit/>
          </a:bodyPr>
          <a:lstStyle/>
          <a:p>
            <a:pPr algn="ctr"/>
            <a:r>
              <a:rPr lang="de-DE" sz="1050" dirty="0">
                <a:latin typeface="NDSFrutiger 45 Light" panose="02000403040000020004" pitchFamily="2" charset="0"/>
              </a:rPr>
              <a:t>LF- </a:t>
            </a:r>
            <a:r>
              <a:rPr lang="de-DE" sz="1050" dirty="0" err="1">
                <a:latin typeface="NDSFrutiger 45 Light" panose="02000403040000020004" pitchFamily="2" charset="0"/>
              </a:rPr>
              <a:t>KatS</a:t>
            </a:r>
            <a:endParaRPr lang="de-DE" sz="1050" dirty="0">
              <a:latin typeface="NDSFrutiger 45 Light" panose="02000403040000020004" pitchFamily="2" charset="0"/>
            </a:endParaRPr>
          </a:p>
        </p:txBody>
      </p:sp>
      <p:sp>
        <p:nvSpPr>
          <p:cNvPr id="15" name="Textfeld 14">
            <a:extLst>
              <a:ext uri="{FF2B5EF4-FFF2-40B4-BE49-F238E27FC236}">
                <a16:creationId xmlns:a16="http://schemas.microsoft.com/office/drawing/2014/main" id="{11743914-2D1E-4215-83C8-26CF508FA75E}"/>
              </a:ext>
            </a:extLst>
          </p:cNvPr>
          <p:cNvSpPr txBox="1"/>
          <p:nvPr/>
        </p:nvSpPr>
        <p:spPr>
          <a:xfrm>
            <a:off x="6019800" y="5113356"/>
            <a:ext cx="2448272" cy="253916"/>
          </a:xfrm>
          <a:prstGeom prst="rect">
            <a:avLst/>
          </a:prstGeom>
          <a:noFill/>
        </p:spPr>
        <p:txBody>
          <a:bodyPr wrap="square" rtlCol="0">
            <a:spAutoFit/>
          </a:bodyPr>
          <a:lstStyle/>
          <a:p>
            <a:pPr algn="ctr"/>
            <a:r>
              <a:rPr lang="de-DE" sz="1050" dirty="0">
                <a:latin typeface="NDSFrutiger 45 Light" panose="02000403040000020004" pitchFamily="2" charset="0"/>
              </a:rPr>
              <a:t>SW- </a:t>
            </a:r>
            <a:r>
              <a:rPr lang="de-DE" sz="1050" dirty="0" err="1">
                <a:latin typeface="NDSFrutiger 45 Light" panose="02000403040000020004" pitchFamily="2" charset="0"/>
              </a:rPr>
              <a:t>KatS</a:t>
            </a:r>
            <a:endParaRPr lang="de-DE" sz="1050" dirty="0">
              <a:latin typeface="NDSFrutiger 45 Light" panose="02000403040000020004" pitchFamily="2" charset="0"/>
            </a:endParaRPr>
          </a:p>
        </p:txBody>
      </p:sp>
      <p:sp>
        <p:nvSpPr>
          <p:cNvPr id="28" name="Abgerundetes Rechteck 10">
            <a:extLst>
              <a:ext uri="{FF2B5EF4-FFF2-40B4-BE49-F238E27FC236}">
                <a16:creationId xmlns:a16="http://schemas.microsoft.com/office/drawing/2014/main" id="{A2BC9FA1-D26B-4D26-B328-C0621A3196F6}"/>
              </a:ext>
            </a:extLst>
          </p:cNvPr>
          <p:cNvSpPr/>
          <p:nvPr/>
        </p:nvSpPr>
        <p:spPr bwMode="auto">
          <a:xfrm>
            <a:off x="6444208" y="1554639"/>
            <a:ext cx="1584176" cy="1512168"/>
          </a:xfrm>
          <a:prstGeom prst="roundRect">
            <a:avLst/>
          </a:prstGeom>
          <a:solidFill>
            <a:schemeClr val="bg1"/>
          </a:solidFill>
          <a:ln w="9525" cap="flat" cmpd="sng" algn="ctr">
            <a:solidFill>
              <a:schemeClr val="bg1"/>
            </a:solidFill>
            <a:prstDash val="solid"/>
            <a:miter lim="800000"/>
            <a:headEnd type="none" w="med" len="med"/>
            <a:tailEnd type="none" w="med" len="med"/>
          </a:ln>
          <a:effectLst>
            <a:glow rad="101600">
              <a:schemeClr val="bg1">
                <a:lumMod val="95000"/>
                <a:alpha val="40000"/>
              </a:schemeClr>
            </a:glow>
            <a:reflection blurRad="6350" stA="52000" endA="300" endPos="35000" dir="5400000" sy="-100000" algn="bl" rotWithShape="0"/>
            <a:softEdge rad="38100"/>
          </a:effectLst>
          <a:scene3d>
            <a:camera prst="orthographicFront"/>
            <a:lightRig rig="threePt" dir="t"/>
          </a:scene3d>
          <a:sp3d contourW="12700" prstMaterial="dkEdge">
            <a:bevelT/>
            <a:contourClr>
              <a:schemeClr val="bg1"/>
            </a:contourClr>
          </a:sp3d>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chemeClr val="tx1"/>
              </a:solidFill>
              <a:effectLst/>
              <a:latin typeface="Arial" panose="020B0604020202020204" pitchFamily="34" charset="0"/>
            </a:endParaRPr>
          </a:p>
        </p:txBody>
      </p:sp>
      <p:sp>
        <p:nvSpPr>
          <p:cNvPr id="12" name="Textfeld 11">
            <a:extLst>
              <a:ext uri="{FF2B5EF4-FFF2-40B4-BE49-F238E27FC236}">
                <a16:creationId xmlns:a16="http://schemas.microsoft.com/office/drawing/2014/main" id="{B11C5681-6DFC-4CE5-8739-1964134E9D52}"/>
              </a:ext>
            </a:extLst>
          </p:cNvPr>
          <p:cNvSpPr txBox="1"/>
          <p:nvPr/>
        </p:nvSpPr>
        <p:spPr>
          <a:xfrm>
            <a:off x="5973391" y="2731185"/>
            <a:ext cx="2448272" cy="253916"/>
          </a:xfrm>
          <a:prstGeom prst="rect">
            <a:avLst/>
          </a:prstGeom>
          <a:noFill/>
        </p:spPr>
        <p:txBody>
          <a:bodyPr wrap="square" rtlCol="0">
            <a:spAutoFit/>
          </a:bodyPr>
          <a:lstStyle/>
          <a:p>
            <a:pPr algn="ctr"/>
            <a:r>
              <a:rPr lang="de-DE" sz="1050" dirty="0">
                <a:latin typeface="NDSFrutiger 45 Light" panose="02000403040000020004" pitchFamily="2" charset="0"/>
              </a:rPr>
              <a:t>CBRN </a:t>
            </a:r>
            <a:r>
              <a:rPr lang="de-DE" sz="1050" dirty="0" err="1">
                <a:latin typeface="NDSFrutiger 45 Light" panose="02000403040000020004" pitchFamily="2" charset="0"/>
              </a:rPr>
              <a:t>ErkW</a:t>
            </a:r>
            <a:endParaRPr lang="de-DE" sz="1050" dirty="0">
              <a:latin typeface="NDSFrutiger 45 Light" panose="02000403040000020004" pitchFamily="2" charset="0"/>
            </a:endParaRPr>
          </a:p>
        </p:txBody>
      </p:sp>
      <p:pic>
        <p:nvPicPr>
          <p:cNvPr id="29" name="Grafik 28">
            <a:hlinkClick r:id="rId2" action="ppaction://hlinksldjump"/>
            <a:extLst>
              <a:ext uri="{FF2B5EF4-FFF2-40B4-BE49-F238E27FC236}">
                <a16:creationId xmlns:a16="http://schemas.microsoft.com/office/drawing/2014/main" id="{BC65418D-32BA-4CD9-B11D-7D0FDF77C0E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398728" y="1678752"/>
            <a:ext cx="764028" cy="1025980"/>
          </a:xfrm>
          <a:prstGeom prst="rect">
            <a:avLst/>
          </a:prstGeom>
        </p:spPr>
      </p:pic>
      <p:pic>
        <p:nvPicPr>
          <p:cNvPr id="30" name="Grafik 29">
            <a:hlinkClick r:id="rId4" action="ppaction://hlinksldjump"/>
            <a:extLst>
              <a:ext uri="{FF2B5EF4-FFF2-40B4-BE49-F238E27FC236}">
                <a16:creationId xmlns:a16="http://schemas.microsoft.com/office/drawing/2014/main" id="{6351E73A-3E4B-4882-AD09-402C2691768A}"/>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3678692" y="1710159"/>
            <a:ext cx="1486185" cy="888086"/>
          </a:xfrm>
          <a:prstGeom prst="rect">
            <a:avLst/>
          </a:prstGeom>
          <a:effectLst>
            <a:softEdge rad="63500"/>
          </a:effectLst>
        </p:spPr>
      </p:pic>
      <p:pic>
        <p:nvPicPr>
          <p:cNvPr id="31" name="Grafik 30">
            <a:extLst>
              <a:ext uri="{FF2B5EF4-FFF2-40B4-BE49-F238E27FC236}">
                <a16:creationId xmlns:a16="http://schemas.microsoft.com/office/drawing/2014/main" id="{CD4EFE7C-08D4-41CB-A9D9-5A3F22D48F15}"/>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548488" y="1711339"/>
            <a:ext cx="1350872" cy="970727"/>
          </a:xfrm>
          <a:prstGeom prst="rect">
            <a:avLst/>
          </a:prstGeom>
        </p:spPr>
      </p:pic>
      <p:pic>
        <p:nvPicPr>
          <p:cNvPr id="32" name="Grafik 31">
            <a:hlinkClick r:id="rId7" action="ppaction://hlinksldjump"/>
            <a:extLst>
              <a:ext uri="{FF2B5EF4-FFF2-40B4-BE49-F238E27FC236}">
                <a16:creationId xmlns:a16="http://schemas.microsoft.com/office/drawing/2014/main" id="{1BE669BD-64C9-472B-A43A-21DE1E60143C}"/>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103347" y="4148894"/>
            <a:ext cx="1283422" cy="900000"/>
          </a:xfrm>
          <a:prstGeom prst="rect">
            <a:avLst/>
          </a:prstGeom>
          <a:effectLst>
            <a:softEdge rad="63500"/>
          </a:effectLst>
        </p:spPr>
      </p:pic>
      <p:pic>
        <p:nvPicPr>
          <p:cNvPr id="33" name="Grafik 32">
            <a:hlinkClick r:id="rId9" action="ppaction://hlinksldjump"/>
            <a:extLst>
              <a:ext uri="{FF2B5EF4-FFF2-40B4-BE49-F238E27FC236}">
                <a16:creationId xmlns:a16="http://schemas.microsoft.com/office/drawing/2014/main" id="{32948BA8-5366-40F7-9984-3E2765E6FD2D}"/>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3823711" y="4169962"/>
            <a:ext cx="1199999" cy="900000"/>
          </a:xfrm>
          <a:prstGeom prst="rect">
            <a:avLst/>
          </a:prstGeom>
          <a:effectLst>
            <a:softEdge rad="31750"/>
          </a:effectLst>
        </p:spPr>
      </p:pic>
      <p:pic>
        <p:nvPicPr>
          <p:cNvPr id="34" name="Grafik 33">
            <a:hlinkClick r:id="rId11" action="ppaction://hlinksldjump"/>
            <a:extLst>
              <a:ext uri="{FF2B5EF4-FFF2-40B4-BE49-F238E27FC236}">
                <a16:creationId xmlns:a16="http://schemas.microsoft.com/office/drawing/2014/main" id="{0E73C8CC-571D-4137-A2DF-01A1FDB117B2}"/>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6564312" y="4149080"/>
            <a:ext cx="1343967" cy="900000"/>
          </a:xfrm>
          <a:prstGeom prst="rect">
            <a:avLst/>
          </a:prstGeom>
          <a:effectLst>
            <a:softEdge rad="63500"/>
          </a:effectLst>
        </p:spPr>
      </p:pic>
    </p:spTree>
    <p:extLst>
      <p:ext uri="{BB962C8B-B14F-4D97-AF65-F5344CB8AC3E}">
        <p14:creationId xmlns:p14="http://schemas.microsoft.com/office/powerpoint/2010/main" val="37688141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01770FF5-52E7-4775-A54B-DDCEEF005C1D}"/>
              </a:ext>
            </a:extLst>
          </p:cNvPr>
          <p:cNvSpPr>
            <a:spLocks noGrp="1"/>
          </p:cNvSpPr>
          <p:nvPr>
            <p:ph type="title"/>
          </p:nvPr>
        </p:nvSpPr>
        <p:spPr>
          <a:xfrm>
            <a:off x="457200" y="919294"/>
            <a:ext cx="6553200" cy="609600"/>
          </a:xfrm>
        </p:spPr>
        <p:txBody>
          <a:bodyPr/>
          <a:lstStyle/>
          <a:p>
            <a:r>
              <a:rPr lang="de-DE" dirty="0"/>
              <a:t>Weiterhin am Einsatzort zu beachten:</a:t>
            </a:r>
          </a:p>
        </p:txBody>
      </p:sp>
      <p:sp>
        <p:nvSpPr>
          <p:cNvPr id="4" name="Textfeld 3">
            <a:extLst>
              <a:ext uri="{FF2B5EF4-FFF2-40B4-BE49-F238E27FC236}">
                <a16:creationId xmlns:a16="http://schemas.microsoft.com/office/drawing/2014/main" id="{5E2793C5-DC0A-4949-80BB-B37FBF2D9CBE}"/>
              </a:ext>
            </a:extLst>
          </p:cNvPr>
          <p:cNvSpPr txBox="1"/>
          <p:nvPr/>
        </p:nvSpPr>
        <p:spPr>
          <a:xfrm>
            <a:off x="1110444" y="1726683"/>
            <a:ext cx="6923112" cy="4247317"/>
          </a:xfrm>
          <a:prstGeom prst="rect">
            <a:avLst/>
          </a:prstGeom>
          <a:noFill/>
        </p:spPr>
        <p:txBody>
          <a:bodyPr wrap="square" rtlCol="0">
            <a:spAutoFit/>
          </a:bodyPr>
          <a:lstStyle/>
          <a:p>
            <a:pPr marL="285750" indent="-285750">
              <a:buFont typeface="Symbol" panose="05050102010706020507" pitchFamily="18" charset="2"/>
              <a:buChar char="-"/>
            </a:pPr>
            <a:r>
              <a:rPr lang="de-DE" dirty="0">
                <a:latin typeface="Frutiger CE 45 Light"/>
              </a:rPr>
              <a:t>Kennzeichnungen</a:t>
            </a:r>
          </a:p>
          <a:p>
            <a:pPr marL="285750" indent="-285750">
              <a:buFont typeface="Symbol" panose="05050102010706020507" pitchFamily="18" charset="2"/>
              <a:buChar char="-"/>
            </a:pPr>
            <a:endParaRPr lang="de-DE" dirty="0">
              <a:latin typeface="Frutiger CE 45 Light"/>
            </a:endParaRPr>
          </a:p>
          <a:p>
            <a:pPr marL="285750" indent="-285750">
              <a:buFont typeface="Symbol" panose="05050102010706020507" pitchFamily="18" charset="2"/>
              <a:buChar char="-"/>
            </a:pPr>
            <a:endParaRPr lang="de-DE" dirty="0">
              <a:latin typeface="Frutiger CE 45 Light"/>
            </a:endParaRPr>
          </a:p>
          <a:p>
            <a:pPr marL="285750" indent="-285750">
              <a:buFont typeface="Symbol" panose="05050102010706020507" pitchFamily="18" charset="2"/>
              <a:buChar char="-"/>
            </a:pPr>
            <a:r>
              <a:rPr lang="de-DE" dirty="0">
                <a:latin typeface="Frutiger CE 45 Light"/>
              </a:rPr>
              <a:t>Struktur</a:t>
            </a:r>
          </a:p>
          <a:p>
            <a:pPr marL="285750" indent="-285750">
              <a:buFont typeface="Symbol" panose="05050102010706020507" pitchFamily="18" charset="2"/>
              <a:buChar char="-"/>
            </a:pPr>
            <a:endParaRPr lang="de-DE" dirty="0">
              <a:latin typeface="Frutiger CE 45 Light"/>
            </a:endParaRPr>
          </a:p>
          <a:p>
            <a:pPr marL="285750" indent="-285750">
              <a:buFont typeface="Symbol" panose="05050102010706020507" pitchFamily="18" charset="2"/>
              <a:buChar char="-"/>
            </a:pPr>
            <a:endParaRPr lang="de-DE" dirty="0">
              <a:latin typeface="Frutiger CE 45 Light"/>
            </a:endParaRPr>
          </a:p>
          <a:p>
            <a:pPr marL="285750" indent="-285750">
              <a:buFont typeface="Symbol" panose="05050102010706020507" pitchFamily="18" charset="2"/>
              <a:buChar char="-"/>
            </a:pPr>
            <a:r>
              <a:rPr lang="de-DE" dirty="0">
                <a:latin typeface="Frutiger CE 45 Light"/>
              </a:rPr>
              <a:t>Aufgabenverteilung</a:t>
            </a:r>
          </a:p>
          <a:p>
            <a:pPr marL="285750" indent="-285750">
              <a:buFont typeface="Symbol" panose="05050102010706020507" pitchFamily="18" charset="2"/>
              <a:buChar char="-"/>
            </a:pPr>
            <a:endParaRPr lang="de-DE" dirty="0">
              <a:latin typeface="Frutiger CE 45 Light"/>
            </a:endParaRPr>
          </a:p>
          <a:p>
            <a:pPr marL="285750" indent="-285750">
              <a:buFont typeface="Symbol" panose="05050102010706020507" pitchFamily="18" charset="2"/>
              <a:buChar char="-"/>
            </a:pPr>
            <a:endParaRPr lang="de-DE" dirty="0">
              <a:latin typeface="Frutiger CE 45 Light"/>
            </a:endParaRPr>
          </a:p>
          <a:p>
            <a:pPr marL="285750" indent="-285750">
              <a:buFont typeface="Symbol" panose="05050102010706020507" pitchFamily="18" charset="2"/>
              <a:buChar char="-"/>
            </a:pPr>
            <a:r>
              <a:rPr lang="de-DE" dirty="0">
                <a:latin typeface="Frutiger CE 45 Light"/>
              </a:rPr>
              <a:t>Länge der Einsatzzeiten</a:t>
            </a:r>
          </a:p>
          <a:p>
            <a:pPr marL="285750" indent="-285750">
              <a:buFont typeface="Symbol" panose="05050102010706020507" pitchFamily="18" charset="2"/>
              <a:buChar char="-"/>
            </a:pPr>
            <a:endParaRPr lang="de-DE" dirty="0">
              <a:latin typeface="Frutiger CE 45 Light"/>
            </a:endParaRPr>
          </a:p>
          <a:p>
            <a:pPr marL="285750" indent="-285750">
              <a:buFont typeface="Symbol" panose="05050102010706020507" pitchFamily="18" charset="2"/>
              <a:buChar char="-"/>
            </a:pPr>
            <a:endParaRPr lang="de-DE" dirty="0">
              <a:latin typeface="Frutiger CE 45 Light"/>
            </a:endParaRPr>
          </a:p>
          <a:p>
            <a:pPr marL="285750" indent="-285750">
              <a:buFont typeface="Symbol" panose="05050102010706020507" pitchFamily="18" charset="2"/>
              <a:buChar char="-"/>
            </a:pPr>
            <a:r>
              <a:rPr lang="de-DE" dirty="0">
                <a:latin typeface="Frutiger CE 45 Light"/>
              </a:rPr>
              <a:t>Größe der Einsatzlage</a:t>
            </a:r>
          </a:p>
          <a:p>
            <a:pPr marL="285750" indent="-285750">
              <a:buFont typeface="Symbol" panose="05050102010706020507" pitchFamily="18" charset="2"/>
              <a:buChar char="-"/>
            </a:pPr>
            <a:endParaRPr lang="de-DE" dirty="0">
              <a:latin typeface="Frutiger CE 45 Light"/>
            </a:endParaRPr>
          </a:p>
          <a:p>
            <a:pPr marL="285750" indent="-285750">
              <a:buFont typeface="Symbol" panose="05050102010706020507" pitchFamily="18" charset="2"/>
              <a:buChar char="-"/>
            </a:pPr>
            <a:endParaRPr lang="de-DE" dirty="0">
              <a:latin typeface="Frutiger CE 45 Light"/>
            </a:endParaRPr>
          </a:p>
        </p:txBody>
      </p:sp>
    </p:spTree>
    <p:extLst>
      <p:ext uri="{BB962C8B-B14F-4D97-AF65-F5344CB8AC3E}">
        <p14:creationId xmlns:p14="http://schemas.microsoft.com/office/powerpoint/2010/main" val="40043563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pieren 3">
            <a:extLst>
              <a:ext uri="{FF2B5EF4-FFF2-40B4-BE49-F238E27FC236}">
                <a16:creationId xmlns:a16="http://schemas.microsoft.com/office/drawing/2014/main" id="{50AEE714-79CF-4889-B879-B11FEE8FCA23}"/>
              </a:ext>
            </a:extLst>
          </p:cNvPr>
          <p:cNvGrpSpPr/>
          <p:nvPr/>
        </p:nvGrpSpPr>
        <p:grpSpPr>
          <a:xfrm>
            <a:off x="628557" y="908720"/>
            <a:ext cx="7757562" cy="5148572"/>
            <a:chOff x="628557" y="908720"/>
            <a:chExt cx="7757562" cy="5148572"/>
          </a:xfrm>
        </p:grpSpPr>
        <p:pic>
          <p:nvPicPr>
            <p:cNvPr id="5" name="Grafik 4">
              <a:extLst>
                <a:ext uri="{FF2B5EF4-FFF2-40B4-BE49-F238E27FC236}">
                  <a16:creationId xmlns:a16="http://schemas.microsoft.com/office/drawing/2014/main" id="{7EB53FA2-CEB4-48C5-8A73-5FC4C4FB099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83568" y="908720"/>
              <a:ext cx="7702551" cy="5112568"/>
            </a:xfrm>
            <a:prstGeom prst="rect">
              <a:avLst/>
            </a:prstGeom>
          </p:spPr>
        </p:pic>
        <p:sp>
          <p:nvSpPr>
            <p:cNvPr id="6" name="Textfeld 5">
              <a:extLst>
                <a:ext uri="{FF2B5EF4-FFF2-40B4-BE49-F238E27FC236}">
                  <a16:creationId xmlns:a16="http://schemas.microsoft.com/office/drawing/2014/main" id="{9677E6F8-3F29-48E4-AA5D-6450D34DE04C}"/>
                </a:ext>
              </a:extLst>
            </p:cNvPr>
            <p:cNvSpPr txBox="1"/>
            <p:nvPr/>
          </p:nvSpPr>
          <p:spPr>
            <a:xfrm>
              <a:off x="628557" y="5826460"/>
              <a:ext cx="1395338" cy="230832"/>
            </a:xfrm>
            <a:prstGeom prst="rect">
              <a:avLst/>
            </a:prstGeom>
            <a:noFill/>
          </p:spPr>
          <p:txBody>
            <a:bodyPr wrap="square" rtlCol="0">
              <a:spAutoFit/>
            </a:bodyPr>
            <a:lstStyle/>
            <a:p>
              <a:r>
                <a:rPr lang="de-DE" sz="900" dirty="0"/>
                <a:t>BBK</a:t>
              </a:r>
            </a:p>
          </p:txBody>
        </p:sp>
      </p:grpSp>
      <p:sp>
        <p:nvSpPr>
          <p:cNvPr id="7" name="Textfeld 6">
            <a:extLst>
              <a:ext uri="{FF2B5EF4-FFF2-40B4-BE49-F238E27FC236}">
                <a16:creationId xmlns:a16="http://schemas.microsoft.com/office/drawing/2014/main" id="{C1454CA9-6A42-407D-BE87-F601ACA8CF46}"/>
              </a:ext>
            </a:extLst>
          </p:cNvPr>
          <p:cNvSpPr txBox="1"/>
          <p:nvPr/>
        </p:nvSpPr>
        <p:spPr>
          <a:xfrm>
            <a:off x="2016869" y="5235708"/>
            <a:ext cx="4752528" cy="707886"/>
          </a:xfrm>
          <a:prstGeom prst="rect">
            <a:avLst/>
          </a:prstGeom>
          <a:solidFill>
            <a:srgbClr val="FFC000"/>
          </a:solidFill>
          <a:ln w="57150">
            <a:solidFill>
              <a:srgbClr val="0070C0"/>
            </a:solidFill>
          </a:ln>
        </p:spPr>
        <p:txBody>
          <a:bodyPr wrap="square" rtlCol="0">
            <a:spAutoFit/>
          </a:bodyPr>
          <a:lstStyle/>
          <a:p>
            <a:pPr algn="ctr"/>
            <a:r>
              <a:rPr lang="de-DE" sz="2000" dirty="0"/>
              <a:t>Weitere Informationen: </a:t>
            </a:r>
          </a:p>
          <a:p>
            <a:pPr algn="ctr"/>
            <a:r>
              <a:rPr lang="de-DE" sz="2000" dirty="0"/>
              <a:t>www.bbk.bund.de</a:t>
            </a:r>
          </a:p>
        </p:txBody>
      </p:sp>
    </p:spTree>
    <p:extLst>
      <p:ext uri="{BB962C8B-B14F-4D97-AF65-F5344CB8AC3E}">
        <p14:creationId xmlns:p14="http://schemas.microsoft.com/office/powerpoint/2010/main" val="42084217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a:xfrm>
            <a:off x="457200" y="1052736"/>
            <a:ext cx="6553200" cy="609600"/>
          </a:xfrm>
        </p:spPr>
        <p:txBody>
          <a:bodyPr/>
          <a:lstStyle/>
          <a:p>
            <a:r>
              <a:rPr lang="de-DE" b="1" dirty="0">
                <a:solidFill>
                  <a:schemeClr val="tx1">
                    <a:lumMod val="65000"/>
                    <a:lumOff val="35000"/>
                  </a:schemeClr>
                </a:solidFill>
              </a:rPr>
              <a:t>Welche Fragen habt ihr?</a:t>
            </a:r>
          </a:p>
        </p:txBody>
      </p:sp>
      <p:pic>
        <p:nvPicPr>
          <p:cNvPr id="6" name="Grafik 5">
            <a:extLst>
              <a:ext uri="{FF2B5EF4-FFF2-40B4-BE49-F238E27FC236}">
                <a16:creationId xmlns:a16="http://schemas.microsoft.com/office/drawing/2014/main" id="{FF7291A0-26D2-4646-9357-A0BB50E80C0F}"/>
              </a:ext>
            </a:extLst>
          </p:cNvPr>
          <p:cNvPicPr>
            <a:picLocks noChangeAspect="1"/>
          </p:cNvPicPr>
          <p:nvPr/>
        </p:nvPicPr>
        <p:blipFill>
          <a:blip r:embed="rId2"/>
          <a:stretch>
            <a:fillRect/>
          </a:stretch>
        </p:blipFill>
        <p:spPr>
          <a:xfrm>
            <a:off x="457200" y="1689922"/>
            <a:ext cx="8096250" cy="4000500"/>
          </a:xfrm>
          <a:prstGeom prst="rect">
            <a:avLst/>
          </a:prstGeom>
        </p:spPr>
      </p:pic>
    </p:spTree>
    <p:extLst>
      <p:ext uri="{BB962C8B-B14F-4D97-AF65-F5344CB8AC3E}">
        <p14:creationId xmlns:p14="http://schemas.microsoft.com/office/powerpoint/2010/main" val="13119142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nhaltsplatzhalter 2">
            <a:extLst>
              <a:ext uri="{FF2B5EF4-FFF2-40B4-BE49-F238E27FC236}">
                <a16:creationId xmlns:a16="http://schemas.microsoft.com/office/drawing/2014/main" id="{D6C04FD0-4B3D-44D3-89DB-138B6242D31F}"/>
              </a:ext>
            </a:extLst>
          </p:cNvPr>
          <p:cNvSpPr txBox="1">
            <a:spLocks/>
          </p:cNvSpPr>
          <p:nvPr/>
        </p:nvSpPr>
        <p:spPr>
          <a:xfrm>
            <a:off x="457200" y="908720"/>
            <a:ext cx="8058150" cy="5040561"/>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de-DE" sz="2200" b="1" dirty="0">
                <a:latin typeface="Frutiger CE 55 Roman"/>
              </a:rPr>
              <a:t>Wieso liefert der Bund Fahrzeug und Geräte an die Länder?</a:t>
            </a:r>
          </a:p>
          <a:p>
            <a:pPr marL="0" indent="0">
              <a:buFont typeface="Arial"/>
              <a:buNone/>
            </a:pPr>
            <a:endParaRPr lang="de-DE" sz="1600" dirty="0">
              <a:latin typeface="NDSFrutiger 45 Light" panose="02000403040000020004" pitchFamily="2" charset="0"/>
            </a:endParaRPr>
          </a:p>
          <a:p>
            <a:pPr marL="0" indent="0">
              <a:buFont typeface="Arial"/>
              <a:buNone/>
            </a:pPr>
            <a:r>
              <a:rPr lang="de-DE" sz="2000" dirty="0">
                <a:latin typeface="Frutiger CE 45 Light"/>
              </a:rPr>
              <a:t>§12 ZSKG (Zivilschutz- und Katastrophenhilfegesetz)</a:t>
            </a:r>
          </a:p>
          <a:p>
            <a:pPr marL="0" indent="0">
              <a:buFont typeface="Arial"/>
              <a:buNone/>
            </a:pPr>
            <a:endParaRPr lang="de-DE" sz="2000" dirty="0">
              <a:latin typeface="Frutiger CE 45 Light"/>
            </a:endParaRPr>
          </a:p>
          <a:p>
            <a:pPr marL="0" indent="0">
              <a:buFont typeface="Arial"/>
              <a:buNone/>
            </a:pPr>
            <a:r>
              <a:rPr lang="de-DE" sz="1600" dirty="0">
                <a:latin typeface="Frutiger CE 45 Light"/>
              </a:rPr>
              <a:t>Die Vorhaltungen und Einrichtungen des Bundes für den Zivilschutz stehen den Ländern auch für ihre Aufgaben im Bereich des Katastrophenschutzes zur Verfügung.</a:t>
            </a:r>
          </a:p>
          <a:p>
            <a:pPr marL="0" indent="0">
              <a:buFont typeface="Arial"/>
              <a:buNone/>
            </a:pPr>
            <a:endParaRPr lang="de-DE" sz="1800" dirty="0">
              <a:latin typeface="Frutiger CE 45 Light"/>
            </a:endParaRPr>
          </a:p>
          <a:p>
            <a:pPr marL="0" indent="0">
              <a:buFont typeface="Arial"/>
              <a:buNone/>
            </a:pPr>
            <a:r>
              <a:rPr lang="de-DE" sz="2000" dirty="0">
                <a:latin typeface="Frutiger CE 45 Light"/>
              </a:rPr>
              <a:t>§13 ZSKG</a:t>
            </a:r>
          </a:p>
          <a:p>
            <a:pPr marL="0" indent="0">
              <a:buFont typeface="Arial"/>
              <a:buNone/>
            </a:pPr>
            <a:endParaRPr lang="de-DE" sz="2000" dirty="0">
              <a:latin typeface="Frutiger CE 45 Light"/>
            </a:endParaRPr>
          </a:p>
          <a:p>
            <a:pPr>
              <a:buFont typeface="Arial"/>
              <a:buAutoNum type="arabicParenBoth"/>
            </a:pPr>
            <a:r>
              <a:rPr lang="de-DE" sz="1600" dirty="0">
                <a:latin typeface="Frutiger CE 45 Light"/>
              </a:rPr>
              <a:t>Der Bund ergänzt die Ausstattung des Katastrophenschutzes in den Aufgabenbereichen Brandschutz, ABC- Schutz, Sanitätswesen und Betreuung. </a:t>
            </a:r>
          </a:p>
          <a:p>
            <a:pPr>
              <a:buFont typeface="Arial"/>
              <a:buAutoNum type="arabicParenBoth"/>
            </a:pPr>
            <a:r>
              <a:rPr lang="de-DE" sz="1600" dirty="0">
                <a:latin typeface="Frutiger CE 45 Light"/>
              </a:rPr>
              <a:t>… Die Länder teilen die Ausstattung auf die für den Katastrophenschutz zuständigen Behörden auf. Diese können die Ausstattung an die Träger der Einheiten und Einrichtungen weitergeben. </a:t>
            </a:r>
          </a:p>
          <a:p>
            <a:pPr marL="0" indent="0">
              <a:buFont typeface="Arial"/>
              <a:buNone/>
            </a:pPr>
            <a:endParaRPr lang="de-DE" dirty="0">
              <a:latin typeface="NDSFrutiger 45 Light" panose="02000403040000020004" pitchFamily="2" charset="0"/>
            </a:endParaRPr>
          </a:p>
          <a:p>
            <a:pPr marL="0" indent="0">
              <a:buFont typeface="Arial"/>
              <a:buNone/>
            </a:pPr>
            <a:endParaRPr lang="de-DE" dirty="0">
              <a:latin typeface="NDSFrutiger 45 Light" panose="02000403040000020004" pitchFamily="2" charset="0"/>
            </a:endParaRPr>
          </a:p>
        </p:txBody>
      </p:sp>
    </p:spTree>
    <p:extLst>
      <p:ext uri="{BB962C8B-B14F-4D97-AF65-F5344CB8AC3E}">
        <p14:creationId xmlns:p14="http://schemas.microsoft.com/office/powerpoint/2010/main" val="4157114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barn(inVertical)">
                                      <p:cBhvr>
                                        <p:cTn id="7" dur="500"/>
                                        <p:tgtEl>
                                          <p:spTgt spid="4">
                                            <p:txEl>
                                              <p:pRg st="2" end="2"/>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4">
                                            <p:txEl>
                                              <p:pRg st="4" end="4"/>
                                            </p:txEl>
                                          </p:spTgt>
                                        </p:tgtEl>
                                        <p:attrNameLst>
                                          <p:attrName>style.visibility</p:attrName>
                                        </p:attrNameLst>
                                      </p:cBhvr>
                                      <p:to>
                                        <p:strVal val="visible"/>
                                      </p:to>
                                    </p:set>
                                    <p:animEffect transition="in" filter="barn(inVertical)">
                                      <p:cBhvr>
                                        <p:cTn id="10" dur="500"/>
                                        <p:tgtEl>
                                          <p:spTgt spid="4">
                                            <p:txEl>
                                              <p:pRg st="4" end="4"/>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4">
                                            <p:txEl>
                                              <p:pRg st="6" end="6"/>
                                            </p:txEl>
                                          </p:spTgt>
                                        </p:tgtEl>
                                        <p:attrNameLst>
                                          <p:attrName>style.visibility</p:attrName>
                                        </p:attrNameLst>
                                      </p:cBhvr>
                                      <p:to>
                                        <p:strVal val="visible"/>
                                      </p:to>
                                    </p:set>
                                    <p:animEffect transition="in" filter="barn(inVertical)">
                                      <p:cBhvr>
                                        <p:cTn id="15" dur="500"/>
                                        <p:tgtEl>
                                          <p:spTgt spid="4">
                                            <p:txEl>
                                              <p:pRg st="6" end="6"/>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4">
                                            <p:txEl>
                                              <p:pRg st="8" end="8"/>
                                            </p:txEl>
                                          </p:spTgt>
                                        </p:tgtEl>
                                        <p:attrNameLst>
                                          <p:attrName>style.visibility</p:attrName>
                                        </p:attrNameLst>
                                      </p:cBhvr>
                                      <p:to>
                                        <p:strVal val="visible"/>
                                      </p:to>
                                    </p:set>
                                    <p:animEffect transition="in" filter="barn(inVertical)">
                                      <p:cBhvr>
                                        <p:cTn id="18" dur="500"/>
                                        <p:tgtEl>
                                          <p:spTgt spid="4">
                                            <p:txEl>
                                              <p:pRg st="8" end="8"/>
                                            </p:txEl>
                                          </p:spTgt>
                                        </p:tgtEl>
                                      </p:cBhvr>
                                    </p:animEffect>
                                  </p:childTnLst>
                                </p:cTn>
                              </p:par>
                              <p:par>
                                <p:cTn id="19" presetID="16" presetClass="entr" presetSubtype="21" fill="hold" nodeType="withEffect">
                                  <p:stCondLst>
                                    <p:cond delay="0"/>
                                  </p:stCondLst>
                                  <p:childTnLst>
                                    <p:set>
                                      <p:cBhvr>
                                        <p:cTn id="20" dur="1" fill="hold">
                                          <p:stCondLst>
                                            <p:cond delay="0"/>
                                          </p:stCondLst>
                                        </p:cTn>
                                        <p:tgtEl>
                                          <p:spTgt spid="4">
                                            <p:txEl>
                                              <p:pRg st="9" end="9"/>
                                            </p:txEl>
                                          </p:spTgt>
                                        </p:tgtEl>
                                        <p:attrNameLst>
                                          <p:attrName>style.visibility</p:attrName>
                                        </p:attrNameLst>
                                      </p:cBhvr>
                                      <p:to>
                                        <p:strVal val="visible"/>
                                      </p:to>
                                    </p:set>
                                    <p:animEffect transition="in" filter="barn(inVertical)">
                                      <p:cBhvr>
                                        <p:cTn id="21" dur="500"/>
                                        <p:tgtEl>
                                          <p:spTgt spid="4">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246B5B09-D9DC-4455-9F27-59459402796F}"/>
              </a:ext>
            </a:extLst>
          </p:cNvPr>
          <p:cNvSpPr txBox="1"/>
          <p:nvPr/>
        </p:nvSpPr>
        <p:spPr>
          <a:xfrm>
            <a:off x="917570" y="908720"/>
            <a:ext cx="7308860" cy="430887"/>
          </a:xfrm>
          <a:prstGeom prst="rect">
            <a:avLst/>
          </a:prstGeom>
          <a:noFill/>
        </p:spPr>
        <p:txBody>
          <a:bodyPr wrap="none" rtlCol="0">
            <a:spAutoFit/>
          </a:bodyPr>
          <a:lstStyle/>
          <a:p>
            <a:pPr algn="ctr"/>
            <a:r>
              <a:rPr lang="de-DE" sz="2200" b="1" dirty="0">
                <a:latin typeface="Frutiger CE 55 Roman"/>
              </a:rPr>
              <a:t>Zusammenwirkung in der nichtpolizeilichen Gefahrenabwehr</a:t>
            </a:r>
          </a:p>
        </p:txBody>
      </p:sp>
      <p:graphicFrame>
        <p:nvGraphicFramePr>
          <p:cNvPr id="5" name="Diagramm 4">
            <a:extLst>
              <a:ext uri="{FF2B5EF4-FFF2-40B4-BE49-F238E27FC236}">
                <a16:creationId xmlns:a16="http://schemas.microsoft.com/office/drawing/2014/main" id="{CB061B9C-883B-4346-88B6-BDDF5318ECCB}"/>
              </a:ext>
            </a:extLst>
          </p:cNvPr>
          <p:cNvGraphicFramePr/>
          <p:nvPr>
            <p:extLst>
              <p:ext uri="{D42A27DB-BD31-4B8C-83A1-F6EECF244321}">
                <p14:modId xmlns:p14="http://schemas.microsoft.com/office/powerpoint/2010/main" val="3595077216"/>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671201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D9D6BEBF-1CEB-47B0-B372-36F67EF06229}"/>
              </a:ext>
            </a:extLst>
          </p:cNvPr>
          <p:cNvSpPr>
            <a:spLocks noGrp="1"/>
          </p:cNvSpPr>
          <p:nvPr>
            <p:ph idx="12"/>
          </p:nvPr>
        </p:nvSpPr>
        <p:spPr>
          <a:xfrm>
            <a:off x="452244" y="836712"/>
            <a:ext cx="8229600" cy="5174030"/>
          </a:xfrm>
        </p:spPr>
        <p:txBody>
          <a:bodyPr>
            <a:normAutofit lnSpcReduction="10000"/>
          </a:bodyPr>
          <a:lstStyle/>
          <a:p>
            <a:pPr algn="l"/>
            <a:r>
              <a:rPr lang="de-DE" sz="2400" b="1" dirty="0">
                <a:cs typeface="Arial" panose="020B0604020202020204" pitchFamily="34" charset="0"/>
              </a:rPr>
              <a:t>Einsatz im Rahmen der Gefahrenabwehr bei</a:t>
            </a:r>
          </a:p>
          <a:p>
            <a:pPr lvl="1"/>
            <a:r>
              <a:rPr lang="de-DE" sz="1800" dirty="0">
                <a:latin typeface="Frutiger CE 45 Light"/>
              </a:rPr>
              <a:t>chemischen,</a:t>
            </a:r>
          </a:p>
          <a:p>
            <a:pPr lvl="1"/>
            <a:r>
              <a:rPr lang="de-DE" sz="1800" dirty="0">
                <a:latin typeface="Frutiger CE 45 Light"/>
              </a:rPr>
              <a:t>biologischen und</a:t>
            </a:r>
          </a:p>
          <a:p>
            <a:pPr lvl="1"/>
            <a:r>
              <a:rPr lang="de-DE" sz="1800" dirty="0">
                <a:latin typeface="Frutiger CE 45 Light"/>
              </a:rPr>
              <a:t>radiologischen Kontaminationen.</a:t>
            </a:r>
          </a:p>
          <a:p>
            <a:pPr marL="457200" lvl="1" indent="0">
              <a:buNone/>
            </a:pPr>
            <a:endParaRPr lang="de-DE" sz="1800" dirty="0">
              <a:latin typeface="Frutiger CE 45 Light"/>
            </a:endParaRPr>
          </a:p>
          <a:p>
            <a:pPr algn="l"/>
            <a:r>
              <a:rPr lang="de-DE" sz="2400" b="1" dirty="0"/>
              <a:t>zur Personendekontamination</a:t>
            </a:r>
          </a:p>
          <a:p>
            <a:pPr lvl="1"/>
            <a:r>
              <a:rPr lang="de-DE" sz="1800" dirty="0">
                <a:latin typeface="Frutiger CE 45 Light"/>
              </a:rPr>
              <a:t>Personal</a:t>
            </a:r>
          </a:p>
          <a:p>
            <a:pPr lvl="2"/>
            <a:r>
              <a:rPr lang="de-DE" sz="1800" dirty="0" err="1">
                <a:latin typeface="Frutiger CE 45 Light"/>
              </a:rPr>
              <a:t>Dekonstufen</a:t>
            </a:r>
            <a:r>
              <a:rPr lang="de-DE" sz="1800" dirty="0">
                <a:latin typeface="Frutiger CE 45 Light"/>
              </a:rPr>
              <a:t> gemäß FwDV 500 </a:t>
            </a:r>
          </a:p>
          <a:p>
            <a:pPr lvl="1"/>
            <a:r>
              <a:rPr lang="de-DE" sz="1800" dirty="0">
                <a:latin typeface="Frutiger CE 45 Light"/>
              </a:rPr>
              <a:t>Betroffene Personen</a:t>
            </a:r>
          </a:p>
          <a:p>
            <a:pPr lvl="2"/>
            <a:r>
              <a:rPr lang="de-DE" sz="1800" dirty="0">
                <a:latin typeface="Frutiger CE 45 Light"/>
              </a:rPr>
              <a:t>bis zu 50 Personen je Stunde</a:t>
            </a:r>
          </a:p>
          <a:p>
            <a:pPr lvl="1"/>
            <a:endParaRPr lang="de-DE" sz="1800" dirty="0">
              <a:latin typeface="Frutiger CE 45 Light"/>
            </a:endParaRPr>
          </a:p>
          <a:p>
            <a:pPr algn="l"/>
            <a:r>
              <a:rPr lang="de-DE" sz="2400" b="1" dirty="0"/>
              <a:t>Weitere Einsatzmöglichkeiten wie z.B.:</a:t>
            </a:r>
            <a:endParaRPr lang="de-DE" sz="2400" b="1" dirty="0">
              <a:cs typeface="Arial" panose="020B0604020202020204" pitchFamily="34" charset="0"/>
            </a:endParaRPr>
          </a:p>
          <a:p>
            <a:pPr lvl="1"/>
            <a:r>
              <a:rPr lang="de-DE" sz="1800" dirty="0">
                <a:latin typeface="Frutiger CE 45 Light"/>
              </a:rPr>
              <a:t>Zelte (beheizbar)</a:t>
            </a:r>
          </a:p>
          <a:p>
            <a:pPr lvl="2"/>
            <a:r>
              <a:rPr lang="de-DE" sz="1800" dirty="0">
                <a:latin typeface="Frutiger CE 45 Light"/>
              </a:rPr>
              <a:t>Witterungsschutz</a:t>
            </a:r>
          </a:p>
          <a:p>
            <a:pPr lvl="2"/>
            <a:r>
              <a:rPr lang="de-DE" sz="1800" dirty="0">
                <a:latin typeface="Frutiger CE 45 Light"/>
              </a:rPr>
              <a:t>Wärmeerhaltung …</a:t>
            </a:r>
          </a:p>
          <a:p>
            <a:pPr lvl="1"/>
            <a:r>
              <a:rPr lang="de-DE" sz="1800" dirty="0">
                <a:latin typeface="Frutiger CE 45 Light"/>
              </a:rPr>
              <a:t>Trinkwasserversorgung</a:t>
            </a:r>
          </a:p>
        </p:txBody>
      </p:sp>
      <p:pic>
        <p:nvPicPr>
          <p:cNvPr id="4" name="Picture 11">
            <a:extLst>
              <a:ext uri="{FF2B5EF4-FFF2-40B4-BE49-F238E27FC236}">
                <a16:creationId xmlns:a16="http://schemas.microsoft.com/office/drawing/2014/main" id="{72F73F1E-627A-4144-B7F9-B6C55BC6B407}"/>
              </a:ext>
            </a:extLst>
          </p:cNvPr>
          <p:cNvPicPr>
            <a:picLocks noChangeAspect="1" noChangeArrowheads="1"/>
          </p:cNvPicPr>
          <p:nvPr/>
        </p:nvPicPr>
        <p:blipFill>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284781" y="4128954"/>
            <a:ext cx="1921065" cy="16575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 name="Gruppieren 4">
            <a:extLst>
              <a:ext uri="{FF2B5EF4-FFF2-40B4-BE49-F238E27FC236}">
                <a16:creationId xmlns:a16="http://schemas.microsoft.com/office/drawing/2014/main" id="{EE1E9392-30EC-44A9-BE8A-2FAED9D08EFC}"/>
              </a:ext>
            </a:extLst>
          </p:cNvPr>
          <p:cNvGrpSpPr/>
          <p:nvPr/>
        </p:nvGrpSpPr>
        <p:grpSpPr>
          <a:xfrm>
            <a:off x="4860032" y="1331495"/>
            <a:ext cx="3960654" cy="2366732"/>
            <a:chOff x="296749" y="1916832"/>
            <a:chExt cx="3960654" cy="2366732"/>
          </a:xfrm>
        </p:grpSpPr>
        <p:pic>
          <p:nvPicPr>
            <p:cNvPr id="6" name="Grafik 5">
              <a:extLst>
                <a:ext uri="{FF2B5EF4-FFF2-40B4-BE49-F238E27FC236}">
                  <a16:creationId xmlns:a16="http://schemas.microsoft.com/office/drawing/2014/main" id="{A791DB65-E5F1-4C41-8DD9-D76181269DE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96749" y="1916832"/>
              <a:ext cx="3960654" cy="2366732"/>
            </a:xfrm>
            <a:prstGeom prst="rect">
              <a:avLst/>
            </a:prstGeom>
            <a:effectLst/>
          </p:spPr>
        </p:pic>
        <p:sp>
          <p:nvSpPr>
            <p:cNvPr id="7" name="Textfeld 6">
              <a:extLst>
                <a:ext uri="{FF2B5EF4-FFF2-40B4-BE49-F238E27FC236}">
                  <a16:creationId xmlns:a16="http://schemas.microsoft.com/office/drawing/2014/main" id="{0B22512E-452E-4593-848E-A808778F0987}"/>
                </a:ext>
              </a:extLst>
            </p:cNvPr>
            <p:cNvSpPr txBox="1"/>
            <p:nvPr/>
          </p:nvSpPr>
          <p:spPr>
            <a:xfrm>
              <a:off x="326160" y="4005064"/>
              <a:ext cx="1395338" cy="230832"/>
            </a:xfrm>
            <a:prstGeom prst="rect">
              <a:avLst/>
            </a:prstGeom>
            <a:noFill/>
          </p:spPr>
          <p:txBody>
            <a:bodyPr wrap="square" rtlCol="0">
              <a:spAutoFit/>
            </a:bodyPr>
            <a:lstStyle/>
            <a:p>
              <a:r>
                <a:rPr lang="de-DE" sz="900" dirty="0">
                  <a:solidFill>
                    <a:schemeClr val="bg1"/>
                  </a:solidFill>
                </a:rPr>
                <a:t>BBK</a:t>
              </a:r>
            </a:p>
          </p:txBody>
        </p:sp>
      </p:grpSp>
    </p:spTree>
    <p:extLst>
      <p:ext uri="{BB962C8B-B14F-4D97-AF65-F5344CB8AC3E}">
        <p14:creationId xmlns:p14="http://schemas.microsoft.com/office/powerpoint/2010/main" val="2003494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5" end="5"/>
                                            </p:txEl>
                                          </p:spTgt>
                                        </p:tgtEl>
                                        <p:attrNameLst>
                                          <p:attrName>style.visibility</p:attrName>
                                        </p:attrNameLst>
                                      </p:cBhvr>
                                      <p:to>
                                        <p:strVal val="visible"/>
                                      </p:to>
                                    </p:set>
                                    <p:animEffect transition="in" filter="fade">
                                      <p:cBhvr>
                                        <p:cTn id="7" dur="500"/>
                                        <p:tgtEl>
                                          <p:spTgt spid="2">
                                            <p:txEl>
                                              <p:pRg st="5" end="5"/>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6" end="6"/>
                                            </p:txEl>
                                          </p:spTgt>
                                        </p:tgtEl>
                                        <p:attrNameLst>
                                          <p:attrName>style.visibility</p:attrName>
                                        </p:attrNameLst>
                                      </p:cBhvr>
                                      <p:to>
                                        <p:strVal val="visible"/>
                                      </p:to>
                                    </p:set>
                                    <p:animEffect transition="in" filter="fade">
                                      <p:cBhvr>
                                        <p:cTn id="10" dur="500"/>
                                        <p:tgtEl>
                                          <p:spTgt spid="2">
                                            <p:txEl>
                                              <p:pRg st="6" end="6"/>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
                                            <p:txEl>
                                              <p:pRg st="7" end="7"/>
                                            </p:txEl>
                                          </p:spTgt>
                                        </p:tgtEl>
                                        <p:attrNameLst>
                                          <p:attrName>style.visibility</p:attrName>
                                        </p:attrNameLst>
                                      </p:cBhvr>
                                      <p:to>
                                        <p:strVal val="visible"/>
                                      </p:to>
                                    </p:set>
                                    <p:animEffect transition="in" filter="fade">
                                      <p:cBhvr>
                                        <p:cTn id="13" dur="500"/>
                                        <p:tgtEl>
                                          <p:spTgt spid="2">
                                            <p:txEl>
                                              <p:pRg st="7" end="7"/>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2">
                                            <p:txEl>
                                              <p:pRg st="8" end="8"/>
                                            </p:txEl>
                                          </p:spTgt>
                                        </p:tgtEl>
                                        <p:attrNameLst>
                                          <p:attrName>style.visibility</p:attrName>
                                        </p:attrNameLst>
                                      </p:cBhvr>
                                      <p:to>
                                        <p:strVal val="visible"/>
                                      </p:to>
                                    </p:set>
                                    <p:animEffect transition="in" filter="fade">
                                      <p:cBhvr>
                                        <p:cTn id="16" dur="500"/>
                                        <p:tgtEl>
                                          <p:spTgt spid="2">
                                            <p:txEl>
                                              <p:pRg st="8" end="8"/>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2">
                                            <p:txEl>
                                              <p:pRg st="9" end="9"/>
                                            </p:txEl>
                                          </p:spTgt>
                                        </p:tgtEl>
                                        <p:attrNameLst>
                                          <p:attrName>style.visibility</p:attrName>
                                        </p:attrNameLst>
                                      </p:cBhvr>
                                      <p:to>
                                        <p:strVal val="visible"/>
                                      </p:to>
                                    </p:set>
                                    <p:animEffect transition="in" filter="fade">
                                      <p:cBhvr>
                                        <p:cTn id="19" dur="500"/>
                                        <p:tgtEl>
                                          <p:spTgt spid="2">
                                            <p:txEl>
                                              <p:pRg st="9" end="9"/>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
                                            <p:txEl>
                                              <p:pRg st="11" end="11"/>
                                            </p:txEl>
                                          </p:spTgt>
                                        </p:tgtEl>
                                        <p:attrNameLst>
                                          <p:attrName>style.visibility</p:attrName>
                                        </p:attrNameLst>
                                      </p:cBhvr>
                                      <p:to>
                                        <p:strVal val="visible"/>
                                      </p:to>
                                    </p:set>
                                    <p:animEffect transition="in" filter="fade">
                                      <p:cBhvr>
                                        <p:cTn id="24" dur="500"/>
                                        <p:tgtEl>
                                          <p:spTgt spid="2">
                                            <p:txEl>
                                              <p:pRg st="11" end="11"/>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2">
                                            <p:txEl>
                                              <p:pRg st="12" end="12"/>
                                            </p:txEl>
                                          </p:spTgt>
                                        </p:tgtEl>
                                        <p:attrNameLst>
                                          <p:attrName>style.visibility</p:attrName>
                                        </p:attrNameLst>
                                      </p:cBhvr>
                                      <p:to>
                                        <p:strVal val="visible"/>
                                      </p:to>
                                    </p:set>
                                    <p:animEffect transition="in" filter="fade">
                                      <p:cBhvr>
                                        <p:cTn id="27" dur="500"/>
                                        <p:tgtEl>
                                          <p:spTgt spid="2">
                                            <p:txEl>
                                              <p:pRg st="12" end="12"/>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2">
                                            <p:txEl>
                                              <p:pRg st="13" end="13"/>
                                            </p:txEl>
                                          </p:spTgt>
                                        </p:tgtEl>
                                        <p:attrNameLst>
                                          <p:attrName>style.visibility</p:attrName>
                                        </p:attrNameLst>
                                      </p:cBhvr>
                                      <p:to>
                                        <p:strVal val="visible"/>
                                      </p:to>
                                    </p:set>
                                    <p:animEffect transition="in" filter="fade">
                                      <p:cBhvr>
                                        <p:cTn id="30" dur="500"/>
                                        <p:tgtEl>
                                          <p:spTgt spid="2">
                                            <p:txEl>
                                              <p:pRg st="13" end="13"/>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2">
                                            <p:txEl>
                                              <p:pRg st="14" end="14"/>
                                            </p:txEl>
                                          </p:spTgt>
                                        </p:tgtEl>
                                        <p:attrNameLst>
                                          <p:attrName>style.visibility</p:attrName>
                                        </p:attrNameLst>
                                      </p:cBhvr>
                                      <p:to>
                                        <p:strVal val="visible"/>
                                      </p:to>
                                    </p:set>
                                    <p:animEffect transition="in" filter="fade">
                                      <p:cBhvr>
                                        <p:cTn id="33" dur="500"/>
                                        <p:tgtEl>
                                          <p:spTgt spid="2">
                                            <p:txEl>
                                              <p:pRg st="14" end="14"/>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2">
                                            <p:txEl>
                                              <p:pRg st="15" end="15"/>
                                            </p:txEl>
                                          </p:spTgt>
                                        </p:tgtEl>
                                        <p:attrNameLst>
                                          <p:attrName>style.visibility</p:attrName>
                                        </p:attrNameLst>
                                      </p:cBhvr>
                                      <p:to>
                                        <p:strVal val="visible"/>
                                      </p:to>
                                    </p:set>
                                    <p:animEffect transition="in" filter="fade">
                                      <p:cBhvr>
                                        <p:cTn id="36" dur="500"/>
                                        <p:tgtEl>
                                          <p:spTgt spid="2">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9BFC9762-E847-48D9-8D2B-FF49928A7CBC}"/>
              </a:ext>
            </a:extLst>
          </p:cNvPr>
          <p:cNvSpPr>
            <a:spLocks noGrp="1"/>
          </p:cNvSpPr>
          <p:nvPr>
            <p:ph type="title"/>
          </p:nvPr>
        </p:nvSpPr>
        <p:spPr>
          <a:xfrm>
            <a:off x="2740732" y="1143000"/>
            <a:ext cx="3662536" cy="609600"/>
          </a:xfrm>
        </p:spPr>
        <p:txBody>
          <a:bodyPr/>
          <a:lstStyle/>
          <a:p>
            <a:pPr algn="ctr"/>
            <a:r>
              <a:rPr lang="de-DE" sz="2400" dirty="0">
                <a:latin typeface="Frutiger CE 45 Light"/>
                <a:cs typeface="Arial" panose="020B0604020202020204" pitchFamily="34" charset="0"/>
              </a:rPr>
              <a:t>Aktuell noch zwei Versionen </a:t>
            </a:r>
            <a:br>
              <a:rPr lang="de-DE" sz="2400" dirty="0">
                <a:latin typeface="Frutiger CE 45 Light"/>
                <a:cs typeface="Arial" panose="020B0604020202020204" pitchFamily="34" charset="0"/>
              </a:rPr>
            </a:br>
            <a:r>
              <a:rPr lang="de-DE" sz="2400" dirty="0">
                <a:latin typeface="Frutiger CE 45 Light"/>
                <a:cs typeface="Arial" panose="020B0604020202020204" pitchFamily="34" charset="0"/>
              </a:rPr>
              <a:t>(Version 3 in Vorbereitung):</a:t>
            </a:r>
            <a:br>
              <a:rPr lang="de-DE" sz="2400" dirty="0">
                <a:latin typeface="Frutiger CE 45 Light"/>
              </a:rPr>
            </a:br>
            <a:endParaRPr lang="de-DE" dirty="0">
              <a:latin typeface="Frutiger CE 45 Light"/>
            </a:endParaRPr>
          </a:p>
        </p:txBody>
      </p:sp>
      <p:sp>
        <p:nvSpPr>
          <p:cNvPr id="4" name="Inhaltsplatzhalter 3">
            <a:extLst>
              <a:ext uri="{FF2B5EF4-FFF2-40B4-BE49-F238E27FC236}">
                <a16:creationId xmlns:a16="http://schemas.microsoft.com/office/drawing/2014/main" id="{84045A5A-2638-4049-B07E-9217D6DC76A9}"/>
              </a:ext>
            </a:extLst>
          </p:cNvPr>
          <p:cNvSpPr>
            <a:spLocks noGrp="1"/>
          </p:cNvSpPr>
          <p:nvPr>
            <p:ph idx="1"/>
          </p:nvPr>
        </p:nvSpPr>
        <p:spPr>
          <a:xfrm>
            <a:off x="323528" y="2438400"/>
            <a:ext cx="4267200" cy="1782689"/>
          </a:xfrm>
        </p:spPr>
        <p:txBody>
          <a:bodyPr/>
          <a:lstStyle/>
          <a:p>
            <a:r>
              <a:rPr lang="de-DE" b="1" dirty="0">
                <a:latin typeface="Frutiger CE 45 Light"/>
                <a:cs typeface="Arial" panose="020B0604020202020204" pitchFamily="34" charset="0"/>
              </a:rPr>
              <a:t>bis 2012:	</a:t>
            </a:r>
          </a:p>
          <a:p>
            <a:pPr marL="285750" indent="-285750">
              <a:buFont typeface="Symbol" panose="05050102010706020507" pitchFamily="18" charset="2"/>
              <a:buChar char="-"/>
            </a:pPr>
            <a:r>
              <a:rPr lang="de-DE" dirty="0">
                <a:latin typeface="Frutiger CE 45 Light"/>
                <a:cs typeface="Arial" panose="020B0604020202020204" pitchFamily="34" charset="0"/>
              </a:rPr>
              <a:t>GW Dekon P 1</a:t>
            </a:r>
          </a:p>
          <a:p>
            <a:pPr marL="285750" indent="-285750">
              <a:buFont typeface="Symbol" panose="05050102010706020507" pitchFamily="18" charset="2"/>
              <a:buChar char="-"/>
            </a:pPr>
            <a:r>
              <a:rPr lang="de-DE" dirty="0">
                <a:latin typeface="Frutiger CE 45 Light"/>
                <a:cs typeface="Arial" panose="020B0604020202020204" pitchFamily="34" charset="0"/>
              </a:rPr>
              <a:t>Zulässige Gesamtmasse 10.500 kg</a:t>
            </a:r>
          </a:p>
          <a:p>
            <a:pPr marL="285750" indent="-285750">
              <a:buFont typeface="Symbol" panose="05050102010706020507" pitchFamily="18" charset="2"/>
              <a:buChar char="-"/>
            </a:pPr>
            <a:r>
              <a:rPr lang="de-DE" dirty="0">
                <a:latin typeface="Frutiger CE 45 Light"/>
                <a:cs typeface="Arial" panose="020B0604020202020204" pitchFamily="34" charset="0"/>
              </a:rPr>
              <a:t>Nutzlast 4.150 kg</a:t>
            </a:r>
          </a:p>
          <a:p>
            <a:pPr marL="285750" indent="-285750">
              <a:buFont typeface="Symbol" panose="05050102010706020507" pitchFamily="18" charset="2"/>
              <a:buChar char="-"/>
            </a:pPr>
            <a:r>
              <a:rPr lang="de-DE" dirty="0">
                <a:latin typeface="Frutiger CE 45 Light"/>
                <a:cs typeface="Arial" panose="020B0604020202020204" pitchFamily="34" charset="0"/>
              </a:rPr>
              <a:t>Ladebordwand mit 1.000 kg Hubkraft</a:t>
            </a:r>
          </a:p>
          <a:p>
            <a:endParaRPr lang="de-DE" dirty="0">
              <a:latin typeface="Frutiger CE 45 Light"/>
            </a:endParaRPr>
          </a:p>
        </p:txBody>
      </p:sp>
      <p:pic>
        <p:nvPicPr>
          <p:cNvPr id="5" name="Grafik 4">
            <a:extLst>
              <a:ext uri="{FF2B5EF4-FFF2-40B4-BE49-F238E27FC236}">
                <a16:creationId xmlns:a16="http://schemas.microsoft.com/office/drawing/2014/main" id="{89D19103-0DFB-4FEB-8409-A63A176E7CA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41475" y="886797"/>
            <a:ext cx="2266206" cy="1408805"/>
          </a:xfrm>
          <a:prstGeom prst="rect">
            <a:avLst/>
          </a:prstGeom>
        </p:spPr>
      </p:pic>
      <p:grpSp>
        <p:nvGrpSpPr>
          <p:cNvPr id="6" name="Gruppieren 5">
            <a:extLst>
              <a:ext uri="{FF2B5EF4-FFF2-40B4-BE49-F238E27FC236}">
                <a16:creationId xmlns:a16="http://schemas.microsoft.com/office/drawing/2014/main" id="{E61C7DD8-9D17-4087-9943-18C74F9CC6A5}"/>
              </a:ext>
            </a:extLst>
          </p:cNvPr>
          <p:cNvGrpSpPr/>
          <p:nvPr/>
        </p:nvGrpSpPr>
        <p:grpSpPr>
          <a:xfrm>
            <a:off x="6418029" y="855854"/>
            <a:ext cx="2494376" cy="1453759"/>
            <a:chOff x="296749" y="1916832"/>
            <a:chExt cx="3960654" cy="2389764"/>
          </a:xfrm>
        </p:grpSpPr>
        <p:pic>
          <p:nvPicPr>
            <p:cNvPr id="7" name="Grafik 6">
              <a:extLst>
                <a:ext uri="{FF2B5EF4-FFF2-40B4-BE49-F238E27FC236}">
                  <a16:creationId xmlns:a16="http://schemas.microsoft.com/office/drawing/2014/main" id="{2CCEC6C1-5650-4093-9A35-9F7BEB43F60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96749" y="1916832"/>
              <a:ext cx="3960654" cy="2366732"/>
            </a:xfrm>
            <a:prstGeom prst="rect">
              <a:avLst/>
            </a:prstGeom>
            <a:effectLst/>
          </p:spPr>
        </p:pic>
        <p:sp>
          <p:nvSpPr>
            <p:cNvPr id="8" name="Textfeld 7">
              <a:extLst>
                <a:ext uri="{FF2B5EF4-FFF2-40B4-BE49-F238E27FC236}">
                  <a16:creationId xmlns:a16="http://schemas.microsoft.com/office/drawing/2014/main" id="{4347F78D-BA3B-4499-B021-CED9067A7A6B}"/>
                </a:ext>
              </a:extLst>
            </p:cNvPr>
            <p:cNvSpPr txBox="1"/>
            <p:nvPr/>
          </p:nvSpPr>
          <p:spPr>
            <a:xfrm>
              <a:off x="296749" y="3927142"/>
              <a:ext cx="1395337" cy="379454"/>
            </a:xfrm>
            <a:prstGeom prst="rect">
              <a:avLst/>
            </a:prstGeom>
            <a:noFill/>
          </p:spPr>
          <p:txBody>
            <a:bodyPr wrap="square" rtlCol="0">
              <a:spAutoFit/>
            </a:bodyPr>
            <a:lstStyle/>
            <a:p>
              <a:r>
                <a:rPr lang="de-DE" sz="900" dirty="0">
                  <a:solidFill>
                    <a:schemeClr val="bg1"/>
                  </a:solidFill>
                  <a:latin typeface="Frutiger CE 45 Light"/>
                </a:rPr>
                <a:t>BBK</a:t>
              </a:r>
            </a:p>
          </p:txBody>
        </p:sp>
      </p:grpSp>
      <p:sp>
        <p:nvSpPr>
          <p:cNvPr id="11" name="Inhaltsplatzhalter 3">
            <a:extLst>
              <a:ext uri="{FF2B5EF4-FFF2-40B4-BE49-F238E27FC236}">
                <a16:creationId xmlns:a16="http://schemas.microsoft.com/office/drawing/2014/main" id="{FC25CA69-2354-4D93-BEC5-615F371568EB}"/>
              </a:ext>
            </a:extLst>
          </p:cNvPr>
          <p:cNvSpPr txBox="1">
            <a:spLocks/>
          </p:cNvSpPr>
          <p:nvPr/>
        </p:nvSpPr>
        <p:spPr>
          <a:xfrm>
            <a:off x="4932040" y="2435605"/>
            <a:ext cx="4267200" cy="1785484"/>
          </a:xfrm>
          <a:prstGeom prst="rect">
            <a:avLst/>
          </a:prstGeom>
        </p:spPr>
        <p:txBody>
          <a:bodyPr>
            <a:noAutofit/>
          </a:bodyPr>
          <a:lstStyle>
            <a:lvl1pPr marL="0" indent="0" algn="l" defTabSz="457200" rtl="0" eaLnBrk="1" latinLnBrk="0" hangingPunct="1">
              <a:spcBef>
                <a:spcPct val="20000"/>
              </a:spcBef>
              <a:buFont typeface="Arial"/>
              <a:buNone/>
              <a:defRPr sz="18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de-DE" b="1" dirty="0">
                <a:latin typeface="NDSFrutiger 45 Light" panose="02000403040000020004" pitchFamily="2" charset="0"/>
                <a:cs typeface="Arial" panose="020B0604020202020204" pitchFamily="34" charset="0"/>
              </a:rPr>
              <a:t>ab 2012:</a:t>
            </a:r>
            <a:r>
              <a:rPr lang="de-DE" dirty="0">
                <a:latin typeface="NDSFrutiger 45 Light" panose="02000403040000020004" pitchFamily="2" charset="0"/>
                <a:cs typeface="Arial" panose="020B0604020202020204" pitchFamily="34" charset="0"/>
              </a:rPr>
              <a:t>	</a:t>
            </a:r>
          </a:p>
          <a:p>
            <a:pPr marL="285750" indent="-285750">
              <a:buFont typeface="Symbol" panose="05050102010706020507" pitchFamily="18" charset="2"/>
              <a:buChar char="-"/>
            </a:pPr>
            <a:r>
              <a:rPr lang="de-DE" dirty="0">
                <a:latin typeface="NDSFrutiger 45 Light" panose="02000403040000020004" pitchFamily="2" charset="0"/>
                <a:cs typeface="Arial" panose="020B0604020202020204" pitchFamily="34" charset="0"/>
              </a:rPr>
              <a:t>GW Dekon P 2</a:t>
            </a:r>
          </a:p>
          <a:p>
            <a:pPr marL="285750" indent="-285750">
              <a:buFont typeface="Symbol" panose="05050102010706020507" pitchFamily="18" charset="2"/>
              <a:buChar char="-"/>
            </a:pPr>
            <a:r>
              <a:rPr lang="de-DE" dirty="0">
                <a:latin typeface="NDSFrutiger 45 Light" panose="02000403040000020004" pitchFamily="2" charset="0"/>
                <a:cs typeface="Arial" panose="020B0604020202020204" pitchFamily="34" charset="0"/>
              </a:rPr>
              <a:t>Zulässige Gesamtmasse 18.000 kg</a:t>
            </a:r>
          </a:p>
          <a:p>
            <a:pPr marL="285750" indent="-285750">
              <a:buFont typeface="Symbol" panose="05050102010706020507" pitchFamily="18" charset="2"/>
              <a:buChar char="-"/>
            </a:pPr>
            <a:r>
              <a:rPr lang="de-DE" dirty="0">
                <a:latin typeface="NDSFrutiger 45 Light" panose="02000403040000020004" pitchFamily="2" charset="0"/>
                <a:cs typeface="Arial" panose="020B0604020202020204" pitchFamily="34" charset="0"/>
              </a:rPr>
              <a:t>Nutzlast 5.600 kg</a:t>
            </a:r>
          </a:p>
          <a:p>
            <a:pPr marL="285750" indent="-285750">
              <a:buFont typeface="Symbol" panose="05050102010706020507" pitchFamily="18" charset="2"/>
              <a:buChar char="-"/>
            </a:pPr>
            <a:r>
              <a:rPr lang="de-DE" dirty="0">
                <a:latin typeface="NDSFrutiger 45 Light" panose="02000403040000020004" pitchFamily="2" charset="0"/>
                <a:cs typeface="Arial" panose="020B0604020202020204" pitchFamily="34" charset="0"/>
              </a:rPr>
              <a:t>Ladebordwand mit 1.500 kg Hubkraft</a:t>
            </a:r>
          </a:p>
        </p:txBody>
      </p:sp>
      <p:sp>
        <p:nvSpPr>
          <p:cNvPr id="12" name="Inhaltsplatzhalter 3">
            <a:extLst>
              <a:ext uri="{FF2B5EF4-FFF2-40B4-BE49-F238E27FC236}">
                <a16:creationId xmlns:a16="http://schemas.microsoft.com/office/drawing/2014/main" id="{242CB9E5-FBAC-4859-9F84-57010CB64E76}"/>
              </a:ext>
            </a:extLst>
          </p:cNvPr>
          <p:cNvSpPr txBox="1">
            <a:spLocks/>
          </p:cNvSpPr>
          <p:nvPr/>
        </p:nvSpPr>
        <p:spPr>
          <a:xfrm>
            <a:off x="270156" y="4214056"/>
            <a:ext cx="8496944" cy="1782689"/>
          </a:xfrm>
          <a:prstGeom prst="rect">
            <a:avLst/>
          </a:prstGeom>
        </p:spPr>
        <p:txBody>
          <a:bodyPr>
            <a:noAutofit/>
          </a:bodyPr>
          <a:lstStyle>
            <a:lvl1pPr marL="0" indent="0" algn="l" defTabSz="457200" rtl="0" eaLnBrk="1" latinLnBrk="0" hangingPunct="1">
              <a:spcBef>
                <a:spcPct val="20000"/>
              </a:spcBef>
              <a:buFont typeface="Arial"/>
              <a:buNone/>
              <a:defRPr sz="18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de-DE" b="1" dirty="0">
                <a:latin typeface="Frutiger CE 45 Light"/>
                <a:cs typeface="Arial" panose="020B0604020202020204" pitchFamily="34" charset="0"/>
              </a:rPr>
              <a:t>Beide Fahrzeuge:</a:t>
            </a:r>
          </a:p>
          <a:p>
            <a:pPr marL="285750" indent="-285750">
              <a:buFont typeface="Symbol" panose="05050102010706020507" pitchFamily="18" charset="2"/>
              <a:buChar char="-"/>
            </a:pPr>
            <a:r>
              <a:rPr lang="de-DE" sz="1700" dirty="0">
                <a:latin typeface="Frutiger CE 45 Light"/>
                <a:cs typeface="Arial" panose="020B0604020202020204" pitchFamily="34" charset="0"/>
              </a:rPr>
              <a:t>Lkw mit Allradantrieb und Einzelbereifung</a:t>
            </a:r>
          </a:p>
          <a:p>
            <a:pPr marL="285750" indent="-285750">
              <a:buFont typeface="Symbol" panose="05050102010706020507" pitchFamily="18" charset="2"/>
              <a:buChar char="-"/>
            </a:pPr>
            <a:r>
              <a:rPr lang="de-DE" sz="1700" dirty="0">
                <a:latin typeface="Frutiger CE 45 Light"/>
                <a:cs typeface="Arial" panose="020B0604020202020204" pitchFamily="34" charset="0"/>
              </a:rPr>
              <a:t>Staffelbesatzung 1/5</a:t>
            </a:r>
          </a:p>
          <a:p>
            <a:pPr marL="285750" indent="-285750">
              <a:buFont typeface="Symbol" panose="05050102010706020507" pitchFamily="18" charset="2"/>
              <a:buChar char="-"/>
            </a:pPr>
            <a:r>
              <a:rPr lang="de-DE" sz="1700" dirty="0">
                <a:latin typeface="Frutiger CE 45 Light"/>
                <a:cs typeface="Arial" panose="020B0604020202020204" pitchFamily="34" charset="0"/>
              </a:rPr>
              <a:t>Ladefläche mit Plane und Spriegel</a:t>
            </a:r>
          </a:p>
          <a:p>
            <a:pPr marL="285750" indent="-285750">
              <a:buFont typeface="Symbol" panose="05050102010706020507" pitchFamily="18" charset="2"/>
              <a:buChar char="-"/>
            </a:pPr>
            <a:r>
              <a:rPr lang="de-DE" sz="1700" dirty="0">
                <a:latin typeface="Frutiger CE 45 Light"/>
                <a:cs typeface="Arial" panose="020B0604020202020204" pitchFamily="34" charset="0"/>
              </a:rPr>
              <a:t>komplette Dekontaminationsanlage mit Ein-Personen-Duschzelt</a:t>
            </a:r>
          </a:p>
        </p:txBody>
      </p:sp>
      <p:pic>
        <p:nvPicPr>
          <p:cNvPr id="13" name="Picture 2" descr="http://www.acd.nl/images/products/bund-dekon/dc160-einpersonenduschkabine.jpg">
            <a:extLst>
              <a:ext uri="{FF2B5EF4-FFF2-40B4-BE49-F238E27FC236}">
                <a16:creationId xmlns:a16="http://schemas.microsoft.com/office/drawing/2014/main" id="{65EFC8B3-2937-4EE8-B7DE-3FA5D54E39D5}"/>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876256" y="4272335"/>
            <a:ext cx="1869946" cy="15605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9262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 calcmode="lin" valueType="num">
                                      <p:cBhvr additive="base">
                                        <p:cTn id="1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 calcmode="lin" valueType="num">
                                      <p:cBhvr additive="base">
                                        <p:cTn id="15"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additive="base">
                                        <p:cTn id="1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 calcmode="lin" valueType="num">
                                      <p:cBhvr additive="base">
                                        <p:cTn id="23"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11">
                                            <p:txEl>
                                              <p:pRg st="0" end="0"/>
                                            </p:txEl>
                                          </p:spTgt>
                                        </p:tgtEl>
                                        <p:attrNameLst>
                                          <p:attrName>style.visibility</p:attrName>
                                        </p:attrNameLst>
                                      </p:cBhvr>
                                      <p:to>
                                        <p:strVal val="visible"/>
                                      </p:to>
                                    </p:set>
                                    <p:anim calcmode="lin" valueType="num">
                                      <p:cBhvr additive="base">
                                        <p:cTn id="29"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11">
                                            <p:txEl>
                                              <p:pRg st="1" end="1"/>
                                            </p:txEl>
                                          </p:spTgt>
                                        </p:tgtEl>
                                        <p:attrNameLst>
                                          <p:attrName>style.visibility</p:attrName>
                                        </p:attrNameLst>
                                      </p:cBhvr>
                                      <p:to>
                                        <p:strVal val="visible"/>
                                      </p:to>
                                    </p:set>
                                    <p:anim calcmode="lin" valueType="num">
                                      <p:cBhvr additive="base">
                                        <p:cTn id="35" dur="500" fill="hold"/>
                                        <p:tgtEl>
                                          <p:spTgt spid="11">
                                            <p:txEl>
                                              <p:pRg st="1" end="1"/>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11">
                                            <p:txEl>
                                              <p:pRg st="2" end="2"/>
                                            </p:txEl>
                                          </p:spTgt>
                                        </p:tgtEl>
                                        <p:attrNameLst>
                                          <p:attrName>style.visibility</p:attrName>
                                        </p:attrNameLst>
                                      </p:cBhvr>
                                      <p:to>
                                        <p:strVal val="visible"/>
                                      </p:to>
                                    </p:set>
                                    <p:anim calcmode="lin" valueType="num">
                                      <p:cBhvr additive="base">
                                        <p:cTn id="4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11">
                                            <p:txEl>
                                              <p:pRg st="3" end="3"/>
                                            </p:txEl>
                                          </p:spTgt>
                                        </p:tgtEl>
                                        <p:attrNameLst>
                                          <p:attrName>style.visibility</p:attrName>
                                        </p:attrNameLst>
                                      </p:cBhvr>
                                      <p:to>
                                        <p:strVal val="visible"/>
                                      </p:to>
                                    </p:set>
                                    <p:anim calcmode="lin" valueType="num">
                                      <p:cBhvr additive="base">
                                        <p:cTn id="47" dur="500" fill="hold"/>
                                        <p:tgtEl>
                                          <p:spTgt spid="11">
                                            <p:txEl>
                                              <p:pRg st="3" end="3"/>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1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11">
                                            <p:txEl>
                                              <p:pRg st="4" end="4"/>
                                            </p:txEl>
                                          </p:spTgt>
                                        </p:tgtEl>
                                        <p:attrNameLst>
                                          <p:attrName>style.visibility</p:attrName>
                                        </p:attrNameLst>
                                      </p:cBhvr>
                                      <p:to>
                                        <p:strVal val="visible"/>
                                      </p:to>
                                    </p:set>
                                    <p:anim calcmode="lin" valueType="num">
                                      <p:cBhvr additive="base">
                                        <p:cTn id="53"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1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grpId="0" nodeType="clickEffect">
                                  <p:stCondLst>
                                    <p:cond delay="0"/>
                                  </p:stCondLst>
                                  <p:childTnLst>
                                    <p:set>
                                      <p:cBhvr>
                                        <p:cTn id="58" dur="1" fill="hold">
                                          <p:stCondLst>
                                            <p:cond delay="0"/>
                                          </p:stCondLst>
                                        </p:cTn>
                                        <p:tgtEl>
                                          <p:spTgt spid="12"/>
                                        </p:tgtEl>
                                        <p:attrNameLst>
                                          <p:attrName>style.visibility</p:attrName>
                                        </p:attrNameLst>
                                      </p:cBhvr>
                                      <p:to>
                                        <p:strVal val="visible"/>
                                      </p:to>
                                    </p:set>
                                    <p:animEffect transition="in" filter="barn(inVertical)">
                                      <p:cBhvr>
                                        <p:cTn id="59" dur="500"/>
                                        <p:tgtEl>
                                          <p:spTgt spid="12"/>
                                        </p:tgtEl>
                                      </p:cBhvr>
                                    </p:animEffect>
                                  </p:childTnLst>
                                </p:cTn>
                              </p:par>
                              <p:par>
                                <p:cTn id="60" presetID="16" presetClass="entr" presetSubtype="21" fill="hold" nodeType="withEffect">
                                  <p:stCondLst>
                                    <p:cond delay="0"/>
                                  </p:stCondLst>
                                  <p:childTnLst>
                                    <p:set>
                                      <p:cBhvr>
                                        <p:cTn id="61" dur="1" fill="hold">
                                          <p:stCondLst>
                                            <p:cond delay="0"/>
                                          </p:stCondLst>
                                        </p:cTn>
                                        <p:tgtEl>
                                          <p:spTgt spid="13"/>
                                        </p:tgtEl>
                                        <p:attrNameLst>
                                          <p:attrName>style.visibility</p:attrName>
                                        </p:attrNameLst>
                                      </p:cBhvr>
                                      <p:to>
                                        <p:strVal val="visible"/>
                                      </p:to>
                                    </p:set>
                                    <p:animEffect transition="in" filter="barn(inVertical)">
                                      <p:cBhvr>
                                        <p:cTn id="6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67D50C7F-B195-4DB2-A02E-8BC84DCE832C}"/>
              </a:ext>
            </a:extLst>
          </p:cNvPr>
          <p:cNvSpPr>
            <a:spLocks noGrp="1"/>
          </p:cNvSpPr>
          <p:nvPr>
            <p:ph type="title"/>
          </p:nvPr>
        </p:nvSpPr>
        <p:spPr>
          <a:xfrm>
            <a:off x="323849" y="1151467"/>
            <a:ext cx="6553200" cy="609600"/>
          </a:xfrm>
        </p:spPr>
        <p:txBody>
          <a:bodyPr/>
          <a:lstStyle/>
          <a:p>
            <a:r>
              <a:rPr lang="de-DE" dirty="0"/>
              <a:t>Vergleich Sofort-Dekon</a:t>
            </a:r>
          </a:p>
        </p:txBody>
      </p:sp>
      <p:pic>
        <p:nvPicPr>
          <p:cNvPr id="5" name="Inhaltsplatzhalter 4">
            <a:extLst>
              <a:ext uri="{FF2B5EF4-FFF2-40B4-BE49-F238E27FC236}">
                <a16:creationId xmlns:a16="http://schemas.microsoft.com/office/drawing/2014/main" id="{606968B4-A095-40FF-96D7-E81ED80776C1}"/>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323849" y="2060848"/>
            <a:ext cx="5029109" cy="3368914"/>
          </a:xfrm>
          <a:prstGeom prst="rect">
            <a:avLst/>
          </a:prstGeom>
        </p:spPr>
      </p:pic>
      <p:sp>
        <p:nvSpPr>
          <p:cNvPr id="6" name="Textfeld 5">
            <a:extLst>
              <a:ext uri="{FF2B5EF4-FFF2-40B4-BE49-F238E27FC236}">
                <a16:creationId xmlns:a16="http://schemas.microsoft.com/office/drawing/2014/main" id="{214155CF-425C-4205-98F5-B7DCFB34D44D}"/>
              </a:ext>
            </a:extLst>
          </p:cNvPr>
          <p:cNvSpPr txBox="1"/>
          <p:nvPr/>
        </p:nvSpPr>
        <p:spPr>
          <a:xfrm>
            <a:off x="5616094" y="2294467"/>
            <a:ext cx="3312368" cy="3416320"/>
          </a:xfrm>
          <a:prstGeom prst="rect">
            <a:avLst/>
          </a:prstGeom>
          <a:noFill/>
        </p:spPr>
        <p:txBody>
          <a:bodyPr wrap="square" rtlCol="0">
            <a:spAutoFit/>
          </a:bodyPr>
          <a:lstStyle/>
          <a:p>
            <a:pPr marL="285750" indent="-285750">
              <a:buFont typeface="Symbol" panose="05050102010706020507" pitchFamily="18" charset="2"/>
              <a:buChar char="-"/>
            </a:pPr>
            <a:r>
              <a:rPr lang="de-DE" dirty="0"/>
              <a:t>Grobreinigung!</a:t>
            </a:r>
          </a:p>
          <a:p>
            <a:pPr marL="285750" indent="-285750">
              <a:buFont typeface="Symbol" panose="05050102010706020507" pitchFamily="18" charset="2"/>
              <a:buChar char="-"/>
            </a:pPr>
            <a:endParaRPr lang="de-DE" dirty="0"/>
          </a:p>
          <a:p>
            <a:pPr marL="285750" indent="-285750">
              <a:buFont typeface="Symbol" panose="05050102010706020507" pitchFamily="18" charset="2"/>
              <a:buChar char="-"/>
            </a:pPr>
            <a:r>
              <a:rPr lang="de-DE" dirty="0"/>
              <a:t>Kein „Auffangen“ vom Medium</a:t>
            </a:r>
          </a:p>
          <a:p>
            <a:pPr marL="285750" indent="-285750">
              <a:buFont typeface="Symbol" panose="05050102010706020507" pitchFamily="18" charset="2"/>
              <a:buChar char="-"/>
            </a:pPr>
            <a:endParaRPr lang="de-DE" dirty="0"/>
          </a:p>
          <a:p>
            <a:pPr marL="285750" indent="-285750">
              <a:buFont typeface="Symbol" panose="05050102010706020507" pitchFamily="18" charset="2"/>
              <a:buChar char="-"/>
            </a:pPr>
            <a:r>
              <a:rPr lang="de-DE" dirty="0"/>
              <a:t>Jede Feuerwehr kann diese Sicherstellen </a:t>
            </a:r>
          </a:p>
          <a:p>
            <a:pPr marL="285750" indent="-285750">
              <a:buFont typeface="Symbol" panose="05050102010706020507" pitchFamily="18" charset="2"/>
              <a:buChar char="-"/>
            </a:pPr>
            <a:endParaRPr lang="de-DE" dirty="0"/>
          </a:p>
          <a:p>
            <a:pPr marL="285750" indent="-285750">
              <a:buFont typeface="Symbol" panose="05050102010706020507" pitchFamily="18" charset="2"/>
              <a:buChar char="-"/>
            </a:pPr>
            <a:r>
              <a:rPr lang="de-DE" dirty="0"/>
              <a:t>Durch 2 Personen aufbaubar</a:t>
            </a:r>
          </a:p>
          <a:p>
            <a:r>
              <a:rPr lang="de-DE" dirty="0"/>
              <a:t> </a:t>
            </a:r>
          </a:p>
          <a:p>
            <a:r>
              <a:rPr lang="de-DE" dirty="0"/>
              <a:t> </a:t>
            </a:r>
          </a:p>
          <a:p>
            <a:r>
              <a:rPr lang="de-DE" dirty="0"/>
              <a:t> </a:t>
            </a:r>
          </a:p>
        </p:txBody>
      </p:sp>
    </p:spTree>
    <p:extLst>
      <p:ext uri="{BB962C8B-B14F-4D97-AF65-F5344CB8AC3E}">
        <p14:creationId xmlns:p14="http://schemas.microsoft.com/office/powerpoint/2010/main" val="42320864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01770FF5-52E7-4775-A54B-DDCEEF005C1D}"/>
              </a:ext>
            </a:extLst>
          </p:cNvPr>
          <p:cNvSpPr>
            <a:spLocks noGrp="1"/>
          </p:cNvSpPr>
          <p:nvPr>
            <p:ph type="title"/>
          </p:nvPr>
        </p:nvSpPr>
        <p:spPr>
          <a:xfrm>
            <a:off x="457200" y="919294"/>
            <a:ext cx="8686800" cy="781514"/>
          </a:xfrm>
        </p:spPr>
        <p:txBody>
          <a:bodyPr/>
          <a:lstStyle/>
          <a:p>
            <a:r>
              <a:rPr lang="de-DE" dirty="0">
                <a:cs typeface="Arial" panose="020B0604020202020204" pitchFamily="34" charset="0"/>
              </a:rPr>
              <a:t>Wesentlicher Unterschied:</a:t>
            </a:r>
            <a:br>
              <a:rPr lang="de-DE" dirty="0">
                <a:cs typeface="Arial" panose="020B0604020202020204" pitchFamily="34" charset="0"/>
              </a:rPr>
            </a:br>
            <a:r>
              <a:rPr lang="de-DE" dirty="0">
                <a:cs typeface="Arial" panose="020B0604020202020204" pitchFamily="34" charset="0"/>
              </a:rPr>
              <a:t>Anzahl und Ausführung der Dusch- und der Aufenthaltszelte</a:t>
            </a:r>
            <a:br>
              <a:rPr lang="de-DE" dirty="0">
                <a:cs typeface="Arial" panose="020B0604020202020204" pitchFamily="34" charset="0"/>
              </a:rPr>
            </a:br>
            <a:endParaRPr lang="de-DE" dirty="0"/>
          </a:p>
        </p:txBody>
      </p:sp>
      <p:sp>
        <p:nvSpPr>
          <p:cNvPr id="4" name="Textfeld 3">
            <a:extLst>
              <a:ext uri="{FF2B5EF4-FFF2-40B4-BE49-F238E27FC236}">
                <a16:creationId xmlns:a16="http://schemas.microsoft.com/office/drawing/2014/main" id="{DC0B8DB7-25EC-408C-BB6E-288A339AD81C}"/>
              </a:ext>
            </a:extLst>
          </p:cNvPr>
          <p:cNvSpPr txBox="1"/>
          <p:nvPr/>
        </p:nvSpPr>
        <p:spPr>
          <a:xfrm>
            <a:off x="1493061" y="1689524"/>
            <a:ext cx="1527213" cy="646331"/>
          </a:xfrm>
          <a:prstGeom prst="rect">
            <a:avLst/>
          </a:prstGeom>
          <a:noFill/>
        </p:spPr>
        <p:txBody>
          <a:bodyPr wrap="none" rtlCol="0">
            <a:spAutoFit/>
          </a:bodyPr>
          <a:lstStyle/>
          <a:p>
            <a:r>
              <a:rPr lang="de-DE" dirty="0">
                <a:latin typeface="Frutiger CE 45 Light"/>
                <a:cs typeface="Arial" panose="020B0604020202020204" pitchFamily="34" charset="0"/>
              </a:rPr>
              <a:t>GW </a:t>
            </a:r>
            <a:r>
              <a:rPr lang="de-DE" dirty="0" err="1">
                <a:latin typeface="Frutiger CE 45 Light"/>
                <a:cs typeface="Arial" panose="020B0604020202020204" pitchFamily="34" charset="0"/>
              </a:rPr>
              <a:t>Dekon</a:t>
            </a:r>
            <a:r>
              <a:rPr lang="de-DE" dirty="0">
                <a:latin typeface="Frutiger CE 45 Light"/>
                <a:cs typeface="Arial" panose="020B0604020202020204" pitchFamily="34" charset="0"/>
              </a:rPr>
              <a:t> P 1</a:t>
            </a:r>
          </a:p>
          <a:p>
            <a:pPr marL="285750" indent="-285750">
              <a:buFont typeface="Symbol" panose="05050102010706020507" pitchFamily="18" charset="2"/>
              <a:buChar char="-"/>
            </a:pPr>
            <a:r>
              <a:rPr lang="de-DE" dirty="0">
                <a:latin typeface="Frutiger CE 45 Light"/>
                <a:cs typeface="Arial" panose="020B0604020202020204" pitchFamily="34" charset="0"/>
              </a:rPr>
              <a:t>zwei Zelte</a:t>
            </a:r>
          </a:p>
        </p:txBody>
      </p:sp>
      <p:sp>
        <p:nvSpPr>
          <p:cNvPr id="5" name="Textfeld 4">
            <a:extLst>
              <a:ext uri="{FF2B5EF4-FFF2-40B4-BE49-F238E27FC236}">
                <a16:creationId xmlns:a16="http://schemas.microsoft.com/office/drawing/2014/main" id="{2E66FE57-79AE-4680-9575-AE4CA3CDCA64}"/>
              </a:ext>
            </a:extLst>
          </p:cNvPr>
          <p:cNvSpPr txBox="1"/>
          <p:nvPr/>
        </p:nvSpPr>
        <p:spPr>
          <a:xfrm>
            <a:off x="6097638" y="1689524"/>
            <a:ext cx="1527213" cy="646331"/>
          </a:xfrm>
          <a:prstGeom prst="rect">
            <a:avLst/>
          </a:prstGeom>
          <a:noFill/>
        </p:spPr>
        <p:txBody>
          <a:bodyPr wrap="none" rtlCol="0">
            <a:spAutoFit/>
          </a:bodyPr>
          <a:lstStyle/>
          <a:p>
            <a:r>
              <a:rPr lang="de-DE" dirty="0">
                <a:latin typeface="Frutiger CE 45 Light"/>
                <a:cs typeface="Arial" panose="020B0604020202020204" pitchFamily="34" charset="0"/>
              </a:rPr>
              <a:t>GW </a:t>
            </a:r>
            <a:r>
              <a:rPr lang="de-DE" dirty="0" err="1">
                <a:latin typeface="Frutiger CE 45 Light"/>
                <a:cs typeface="Arial" panose="020B0604020202020204" pitchFamily="34" charset="0"/>
              </a:rPr>
              <a:t>Dekon</a:t>
            </a:r>
            <a:r>
              <a:rPr lang="de-DE" dirty="0">
                <a:latin typeface="Frutiger CE 45 Light"/>
                <a:cs typeface="Arial" panose="020B0604020202020204" pitchFamily="34" charset="0"/>
              </a:rPr>
              <a:t> P 2</a:t>
            </a:r>
          </a:p>
          <a:p>
            <a:pPr marL="285750" indent="-285750">
              <a:buFont typeface="Symbol" panose="05050102010706020507" pitchFamily="18" charset="2"/>
              <a:buChar char="-"/>
            </a:pPr>
            <a:r>
              <a:rPr lang="de-DE" dirty="0">
                <a:latin typeface="Frutiger CE 45 Light"/>
                <a:cs typeface="Arial" panose="020B0604020202020204" pitchFamily="34" charset="0"/>
              </a:rPr>
              <a:t>drei Zelte</a:t>
            </a:r>
          </a:p>
        </p:txBody>
      </p:sp>
      <p:pic>
        <p:nvPicPr>
          <p:cNvPr id="6" name="Grafik 5">
            <a:extLst>
              <a:ext uri="{FF2B5EF4-FFF2-40B4-BE49-F238E27FC236}">
                <a16:creationId xmlns:a16="http://schemas.microsoft.com/office/drawing/2014/main" id="{705DB7A9-353F-4C5B-80DA-6BF39F2D701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87401" y="2468665"/>
            <a:ext cx="2768390" cy="2057268"/>
          </a:xfrm>
          <a:prstGeom prst="rect">
            <a:avLst/>
          </a:prstGeom>
        </p:spPr>
      </p:pic>
      <p:pic>
        <p:nvPicPr>
          <p:cNvPr id="7" name="Grafik 6">
            <a:extLst>
              <a:ext uri="{FF2B5EF4-FFF2-40B4-BE49-F238E27FC236}">
                <a16:creationId xmlns:a16="http://schemas.microsoft.com/office/drawing/2014/main" id="{602687D5-9E09-427F-89B3-A2A2EBC0B0E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19672" y="4108243"/>
            <a:ext cx="2880320" cy="2004929"/>
          </a:xfrm>
          <a:prstGeom prst="rect">
            <a:avLst/>
          </a:prstGeom>
        </p:spPr>
      </p:pic>
      <p:pic>
        <p:nvPicPr>
          <p:cNvPr id="8" name="Grafik 7">
            <a:extLst>
              <a:ext uri="{FF2B5EF4-FFF2-40B4-BE49-F238E27FC236}">
                <a16:creationId xmlns:a16="http://schemas.microsoft.com/office/drawing/2014/main" id="{225E0C4D-112D-4E0C-9FA3-50513A1F3A5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220072" y="2424074"/>
            <a:ext cx="3239834" cy="1836043"/>
          </a:xfrm>
          <a:prstGeom prst="rect">
            <a:avLst/>
          </a:prstGeom>
        </p:spPr>
      </p:pic>
      <p:pic>
        <p:nvPicPr>
          <p:cNvPr id="9" name="Grafik 8">
            <a:extLst>
              <a:ext uri="{FF2B5EF4-FFF2-40B4-BE49-F238E27FC236}">
                <a16:creationId xmlns:a16="http://schemas.microsoft.com/office/drawing/2014/main" id="{3D79EED1-15F3-4C38-91AE-3B549386FD3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860032" y="4292074"/>
            <a:ext cx="3775968" cy="1640213"/>
          </a:xfrm>
          <a:prstGeom prst="rect">
            <a:avLst/>
          </a:prstGeom>
        </p:spPr>
      </p:pic>
    </p:spTree>
    <p:extLst>
      <p:ext uri="{BB962C8B-B14F-4D97-AF65-F5344CB8AC3E}">
        <p14:creationId xmlns:p14="http://schemas.microsoft.com/office/powerpoint/2010/main" val="712213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par>
                                <p:cTn id="11" presetID="16" presetClass="entr" presetSubtype="21"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arn(inVertical)">
                                      <p:cBhvr>
                                        <p:cTn id="18" dur="500"/>
                                        <p:tgtEl>
                                          <p:spTgt spid="5"/>
                                        </p:tgtEl>
                                      </p:cBhvr>
                                    </p:animEffect>
                                  </p:childTnLst>
                                </p:cTn>
                              </p:par>
                              <p:par>
                                <p:cTn id="19" presetID="16" presetClass="entr" presetSubtype="21"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barn(inVertical)">
                                      <p:cBhvr>
                                        <p:cTn id="21" dur="500"/>
                                        <p:tgtEl>
                                          <p:spTgt spid="8"/>
                                        </p:tgtEl>
                                      </p:cBhvr>
                                    </p:animEffect>
                                  </p:childTnLst>
                                </p:cTn>
                              </p:par>
                              <p:par>
                                <p:cTn id="22" presetID="16" presetClass="entr" presetSubtype="21" fill="hold"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barn(inVertical)">
                                      <p:cBhvr>
                                        <p:cTn id="2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1B7094B9-5210-4FFD-B2B8-91777B05CFE2}"/>
              </a:ext>
            </a:extLst>
          </p:cNvPr>
          <p:cNvSpPr>
            <a:spLocks noGrp="1"/>
          </p:cNvSpPr>
          <p:nvPr>
            <p:ph type="title"/>
          </p:nvPr>
        </p:nvSpPr>
        <p:spPr>
          <a:xfrm>
            <a:off x="457200" y="919294"/>
            <a:ext cx="6553200" cy="609600"/>
          </a:xfrm>
        </p:spPr>
        <p:txBody>
          <a:bodyPr/>
          <a:lstStyle/>
          <a:p>
            <a:r>
              <a:rPr lang="de-DE" dirty="0"/>
              <a:t>Platzbedarf am Einsatzort:</a:t>
            </a:r>
          </a:p>
        </p:txBody>
      </p:sp>
      <p:pic>
        <p:nvPicPr>
          <p:cNvPr id="4" name="Inhaltsplatzhalter 3">
            <a:extLst>
              <a:ext uri="{FF2B5EF4-FFF2-40B4-BE49-F238E27FC236}">
                <a16:creationId xmlns:a16="http://schemas.microsoft.com/office/drawing/2014/main" id="{E52BECEA-CCCD-4335-8273-443D951542B7}"/>
              </a:ext>
            </a:extLst>
          </p:cNvPr>
          <p:cNvPicPr>
            <a:picLocks noGrp="1" noChangeAspect="1"/>
          </p:cNvPicPr>
          <p:nvPr>
            <p:ph idx="12"/>
          </p:nvPr>
        </p:nvPicPr>
        <p:blipFill>
          <a:blip r:embed="rId2"/>
          <a:stretch>
            <a:fillRect/>
          </a:stretch>
        </p:blipFill>
        <p:spPr>
          <a:xfrm>
            <a:off x="1295400" y="1268760"/>
            <a:ext cx="6553200" cy="4864379"/>
          </a:xfrm>
          <a:prstGeom prst="rect">
            <a:avLst/>
          </a:prstGeom>
        </p:spPr>
      </p:pic>
    </p:spTree>
    <p:extLst>
      <p:ext uri="{BB962C8B-B14F-4D97-AF65-F5344CB8AC3E}">
        <p14:creationId xmlns:p14="http://schemas.microsoft.com/office/powerpoint/2010/main" val="761592478"/>
      </p:ext>
    </p:extLst>
  </p:cSld>
  <p:clrMapOvr>
    <a:masterClrMapping/>
  </p:clrMapOvr>
</p:sld>
</file>

<file path=ppt/theme/theme1.xml><?xml version="1.0" encoding="utf-8"?>
<a:theme xmlns:a="http://schemas.openxmlformats.org/drawingml/2006/main" name="Tite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20200624 RU Muster-Präsentation NLBK" id="{D09F790F-6057-4FDF-BA2D-69D9162EF19C}" vid="{3F01A0E8-55E6-4EC3-949E-7E8243669E9F}"/>
    </a:ext>
  </a:extLst>
</a:theme>
</file>

<file path=ppt/theme/theme2.xml><?xml version="1.0" encoding="utf-8"?>
<a:theme xmlns:a="http://schemas.openxmlformats.org/drawingml/2006/main" name="Folien Inhal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20200624 RU Muster-Präsentation NLBK" id="{D09F790F-6057-4FDF-BA2D-69D9162EF19C}" vid="{5226889E-A30A-42E5-9839-D1189686F3C7}"/>
    </a:ext>
  </a:extLst>
</a:theme>
</file>

<file path=ppt/theme/theme3.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20200624 RU Muster-Präsentation NLBK</Template>
  <TotalTime>0</TotalTime>
  <Words>1057</Words>
  <Application>Microsoft Office PowerPoint</Application>
  <PresentationFormat>Bildschirmpräsentation (4:3)</PresentationFormat>
  <Paragraphs>256</Paragraphs>
  <Slides>22</Slides>
  <Notes>7</Notes>
  <HiddenSlides>0</HiddenSlides>
  <MMClips>0</MMClips>
  <ScaleCrop>false</ScaleCrop>
  <HeadingPairs>
    <vt:vector size="6" baseType="variant">
      <vt:variant>
        <vt:lpstr>Verwendete Schriftarten</vt:lpstr>
      </vt:variant>
      <vt:variant>
        <vt:i4>7</vt:i4>
      </vt:variant>
      <vt:variant>
        <vt:lpstr>Design</vt:lpstr>
      </vt:variant>
      <vt:variant>
        <vt:i4>2</vt:i4>
      </vt:variant>
      <vt:variant>
        <vt:lpstr>Folientitel</vt:lpstr>
      </vt:variant>
      <vt:variant>
        <vt:i4>22</vt:i4>
      </vt:variant>
    </vt:vector>
  </HeadingPairs>
  <TitlesOfParts>
    <vt:vector size="31" baseType="lpstr">
      <vt:lpstr>Arial</vt:lpstr>
      <vt:lpstr>Calibri</vt:lpstr>
      <vt:lpstr>Frutiger CE 45 Light</vt:lpstr>
      <vt:lpstr>Frutiger CE 55 Roman</vt:lpstr>
      <vt:lpstr>NDSFrutiger 45 Light</vt:lpstr>
      <vt:lpstr>Symbol</vt:lpstr>
      <vt:lpstr>Wingdings</vt:lpstr>
      <vt:lpstr>Titel</vt:lpstr>
      <vt:lpstr>Folien Inhalt</vt:lpstr>
      <vt:lpstr>Sonderfahrzeuge  Modulare Grundlagenausbildung</vt:lpstr>
      <vt:lpstr>Gliederung</vt:lpstr>
      <vt:lpstr>PowerPoint-Präsentation</vt:lpstr>
      <vt:lpstr>PowerPoint-Präsentation</vt:lpstr>
      <vt:lpstr>PowerPoint-Präsentation</vt:lpstr>
      <vt:lpstr>Aktuell noch zwei Versionen  (Version 3 in Vorbereitung): </vt:lpstr>
      <vt:lpstr>Vergleich Sofort-Dekon</vt:lpstr>
      <vt:lpstr>Wesentlicher Unterschied: Anzahl und Ausführung der Dusch- und der Aufenthaltszelte </vt:lpstr>
      <vt:lpstr>Platzbedarf am Einsatzort:</vt:lpstr>
      <vt:lpstr>PowerPoint-Präsentation</vt:lpstr>
      <vt:lpstr>Platzbedarf am Einsatzort:</vt:lpstr>
      <vt:lpstr>PowerPoint-Präsentation</vt:lpstr>
      <vt:lpstr>CBRN ErkW  (CBRN Erkundungswagen)</vt:lpstr>
      <vt:lpstr>PowerPoint-Präsentation</vt:lpstr>
      <vt:lpstr>CBRN MLK (CBRN Messleitkomponente)</vt:lpstr>
      <vt:lpstr>LF 20 KatS </vt:lpstr>
      <vt:lpstr>PowerPoint-Präsentation</vt:lpstr>
      <vt:lpstr>SW 2000 KatS </vt:lpstr>
      <vt:lpstr>PowerPoint-Präsentation</vt:lpstr>
      <vt:lpstr>Weiterhin am Einsatzort zu beachten:</vt:lpstr>
      <vt:lpstr>PowerPoint-Präsentation</vt:lpstr>
      <vt:lpstr>Welche Fragen habt ihr?</vt:lpstr>
    </vt:vector>
  </TitlesOfParts>
  <Company>IT.Niedersachsen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Titelthema der Präsentation auch dreizeilig</dc:title>
  <dc:creator>Wiemann, Sascha (NLBK)</dc:creator>
  <cp:lastModifiedBy>Knabenschuh, Jakob (NLBK)</cp:lastModifiedBy>
  <cp:revision>65</cp:revision>
  <dcterms:created xsi:type="dcterms:W3CDTF">2021-01-11T06:05:12Z</dcterms:created>
  <dcterms:modified xsi:type="dcterms:W3CDTF">2023-12-15T14:22:08Z</dcterms:modified>
</cp:coreProperties>
</file>