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65" r:id="rId2"/>
  </p:sldMasterIdLst>
  <p:notesMasterIdLst>
    <p:notesMasterId r:id="rId29"/>
  </p:notesMasterIdLst>
  <p:handoutMasterIdLst>
    <p:handoutMasterId r:id="rId30"/>
  </p:handoutMasterIdLst>
  <p:sldIdLst>
    <p:sldId id="439" r:id="rId3"/>
    <p:sldId id="389" r:id="rId4"/>
    <p:sldId id="391" r:id="rId5"/>
    <p:sldId id="392" r:id="rId6"/>
    <p:sldId id="414" r:id="rId7"/>
    <p:sldId id="423" r:id="rId8"/>
    <p:sldId id="436" r:id="rId9"/>
    <p:sldId id="428" r:id="rId10"/>
    <p:sldId id="429" r:id="rId11"/>
    <p:sldId id="440" r:id="rId12"/>
    <p:sldId id="438" r:id="rId13"/>
    <p:sldId id="433" r:id="rId14"/>
    <p:sldId id="434" r:id="rId15"/>
    <p:sldId id="430" r:id="rId16"/>
    <p:sldId id="437" r:id="rId17"/>
    <p:sldId id="415" r:id="rId18"/>
    <p:sldId id="435" r:id="rId19"/>
    <p:sldId id="400" r:id="rId20"/>
    <p:sldId id="424" r:id="rId21"/>
    <p:sldId id="425" r:id="rId22"/>
    <p:sldId id="431" r:id="rId23"/>
    <p:sldId id="432" r:id="rId24"/>
    <p:sldId id="403" r:id="rId25"/>
    <p:sldId id="404" r:id="rId26"/>
    <p:sldId id="442" r:id="rId27"/>
    <p:sldId id="443" r:id="rId28"/>
  </p:sldIdLst>
  <p:sldSz cx="9144000" cy="6858000" type="screen4x3"/>
  <p:notesSz cx="6858000" cy="9144000"/>
  <p:custDataLst>
    <p:tags r:id="rId31"/>
  </p:custData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08B193-4595-1AA6-D3E8-9A3419A93A97}" name="Waterstraat, Frank" initials="WF" userId="S::fwaterstraat@lkh.evlka.de::989fd955-8fa0-4602-ae50-c843a35cbb2f" providerId="AD"/>
  <p188:author id="{2A99019A-0741-ECFD-38FB-E21F2668C4B5}" name="Andreas Hellmich" initials="AH" userId="31712781534e46ba" providerId="Windows Live"/>
  <p188:author id="{50816DFC-5133-3A6C-92D0-2D33194DEBB8}" name="Ropers, Hanka" initials="" userId="S::Ropers@fuk.de::de6a147c-77fd-43dc-936e-30b18b73ec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4FD"/>
    <a:srgbClr val="022759"/>
    <a:srgbClr val="A4D3F6"/>
    <a:srgbClr val="DDDDDD"/>
    <a:srgbClr val="E6243A"/>
    <a:srgbClr val="E50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BADF4-E62A-4E0C-A6D0-4037A197B63D}" v="118" dt="2024-08-13T08:06:00.9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83903" autoAdjust="0"/>
  </p:normalViewPr>
  <p:slideViewPr>
    <p:cSldViewPr>
      <p:cViewPr varScale="1">
        <p:scale>
          <a:sx n="91" d="100"/>
          <a:sy n="91" d="100"/>
        </p:scale>
        <p:origin x="2832" y="84"/>
      </p:cViewPr>
      <p:guideLst/>
    </p:cSldViewPr>
  </p:slideViewPr>
  <p:outlineViewPr>
    <p:cViewPr>
      <p:scale>
        <a:sx n="33" d="100"/>
        <a:sy n="33" d="100"/>
      </p:scale>
      <p:origin x="0" y="-3678"/>
    </p:cViewPr>
  </p:outlineViewPr>
  <p:notesTextViewPr>
    <p:cViewPr>
      <p:scale>
        <a:sx n="1" d="1"/>
        <a:sy n="1" d="1"/>
      </p:scale>
      <p:origin x="0" y="0"/>
    </p:cViewPr>
  </p:notesTextViewPr>
  <p:notesViewPr>
    <p:cSldViewPr>
      <p:cViewPr varScale="1">
        <p:scale>
          <a:sx n="92" d="100"/>
          <a:sy n="92" d="100"/>
        </p:scale>
        <p:origin x="411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de-DE" altLang="de-DE"/>
          </a:p>
        </p:txBody>
      </p:sp>
      <p:sp>
        <p:nvSpPr>
          <p:cNvPr id="2467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de-DE" altLang="de-DE"/>
          </a:p>
        </p:txBody>
      </p:sp>
      <p:sp>
        <p:nvSpPr>
          <p:cNvPr id="2467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de-DE" altLang="de-DE"/>
          </a:p>
        </p:txBody>
      </p:sp>
      <p:sp>
        <p:nvSpPr>
          <p:cNvPr id="2467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4289742-C336-46ED-AF43-49CE99F114D3}" type="slidenum">
              <a:rPr lang="de-DE" altLang="de-DE"/>
              <a:pPr/>
              <a:t>‹Nr.›</a:t>
            </a:fld>
            <a:endParaRPr lang="de-DE" altLang="de-DE"/>
          </a:p>
        </p:txBody>
      </p:sp>
    </p:spTree>
    <p:extLst>
      <p:ext uri="{BB962C8B-B14F-4D97-AF65-F5344CB8AC3E}">
        <p14:creationId xmlns:p14="http://schemas.microsoft.com/office/powerpoint/2010/main" val="132117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de-DE" altLang="de-DE"/>
          </a:p>
        </p:txBody>
      </p:sp>
      <p:sp>
        <p:nvSpPr>
          <p:cNvPr id="1105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de-DE" altLang="de-DE"/>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de-DE" altLang="de-DE"/>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522CD1B-3908-4CA4-AFFD-EADEE1EE9A76}" type="slidenum">
              <a:rPr lang="de-DE" altLang="de-DE"/>
              <a:pPr/>
              <a:t>‹Nr.›</a:t>
            </a:fld>
            <a:endParaRPr lang="de-DE" altLang="de-DE"/>
          </a:p>
        </p:txBody>
      </p:sp>
    </p:spTree>
    <p:extLst>
      <p:ext uri="{BB962C8B-B14F-4D97-AF65-F5344CB8AC3E}">
        <p14:creationId xmlns:p14="http://schemas.microsoft.com/office/powerpoint/2010/main" val="62326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solidFill>
                  <a:srgbClr val="FF0000"/>
                </a:solidFill>
              </a:rPr>
              <a:t>Grundsätzlich gilt für diese Ausbildungseinheit</a:t>
            </a:r>
            <a:r>
              <a:rPr lang="de-DE" dirty="0">
                <a:solidFill>
                  <a:srgbClr val="FF0000"/>
                </a:solidFill>
              </a:rPr>
              <a:t>: Es sollten </a:t>
            </a:r>
            <a:r>
              <a:rPr lang="de-DE" b="1" dirty="0">
                <a:solidFill>
                  <a:srgbClr val="FF0000"/>
                </a:solidFill>
              </a:rPr>
              <a:t>Personen unterrichten, die entweder psychosoziale Fachkräfte oder entsprechend geschulte Kräfte </a:t>
            </a:r>
            <a:r>
              <a:rPr lang="de-DE" dirty="0">
                <a:solidFill>
                  <a:srgbClr val="FF0000"/>
                </a:solidFill>
              </a:rPr>
              <a:t>im Sinne von Peers sind.</a:t>
            </a:r>
          </a:p>
          <a:p>
            <a:r>
              <a:rPr lang="de-DE" dirty="0"/>
              <a:t>Diese Unterrichtseinheit hat das Potential, dass Vorerfahrungen aus anderen Lebenszusammenhängen (Ersthelfer bei einem Unfall, Mitarbeit in anderer Hilfsorganisation, persönliche Erfahrungen mit Unfall, Leid oder Tod o.ä.) zu Wort kommen, womöglich auch als bisher nicht wahrgenommen Erfahrung, die (vor-)belastend wirken kann. Damit sollte der/ die Unterrichtende umgehen können.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a:t>
            </a:fld>
            <a:endParaRPr lang="de-DE" altLang="de-DE"/>
          </a:p>
        </p:txBody>
      </p:sp>
    </p:spTree>
    <p:extLst>
      <p:ext uri="{BB962C8B-B14F-4D97-AF65-F5344CB8AC3E}">
        <p14:creationId xmlns:p14="http://schemas.microsoft.com/office/powerpoint/2010/main" val="75814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10</a:t>
            </a:fld>
            <a:endParaRPr lang="de-DE" altLang="de-DE"/>
          </a:p>
        </p:txBody>
      </p:sp>
    </p:spTree>
    <p:extLst>
      <p:ext uri="{BB962C8B-B14F-4D97-AF65-F5344CB8AC3E}">
        <p14:creationId xmlns:p14="http://schemas.microsoft.com/office/powerpoint/2010/main" val="399062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Nach der einleitenden Frage den Eindruck erwecken, als ginge es nun zu einer sportlichen Aktion.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Haben alle ihre Turnschuhe dabei? Hat man nicht angekündigt, dass zu diesem Abend ein 5.000 m-Lauf gehört?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Das Stöhnen wird voraussichtlich bei den meisten groß sein.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Wenn wir jetzt 5.000 m laufen würden: Was würdest Du dann morgen bei Dir erwarten?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Antwort: Muskelkater.</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Worauf deutet der Muskelkater hin?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Dass Du nicht trainiert bist. Wärest Du trainiert, wäre Deine Frage eher: Darf es heute auch mal mehr sein?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Muskelkater ist völlig normal, wenn ich normalerweise eine solche Strecke nicht laufe.</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Was machst Du, wenn die Schmerzen anhalten oder sogar noch schlimmer werden?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Gang zum Arzt.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Unser Innerstes, egal ob man es Seele oder Psyche nennen will, funktioniert genauso: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Als Folge von Belastungen, die für mich nicht normal sind, kann ich einen seelischen Muskelkater bekommen.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Er nennt sich in der Sprache der Psychologie „akute Belastungsreaktion“.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11</a:t>
            </a:fld>
            <a:endParaRPr lang="de-DE" altLang="de-DE"/>
          </a:p>
        </p:txBody>
      </p:sp>
    </p:spTree>
    <p:extLst>
      <p:ext uri="{BB962C8B-B14F-4D97-AF65-F5344CB8AC3E}">
        <p14:creationId xmlns:p14="http://schemas.microsoft.com/office/powerpoint/2010/main" val="264114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es in den ersten 1-2 Wochen nicht besser wird (d.h. </a:t>
            </a:r>
            <a:r>
              <a:rPr lang="de-DE" u="sng" dirty="0"/>
              <a:t>nicht</a:t>
            </a:r>
            <a:r>
              <a:rPr lang="de-DE" dirty="0"/>
              <a:t>: Jetzt ist es weg.), sollte ich mir womöglich Hilfe holen. Die akute Belastungsreaktion ist wie ein „Muskelkater“.</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12</a:t>
            </a:fld>
            <a:endParaRPr lang="de-DE" altLang="de-DE"/>
          </a:p>
        </p:txBody>
      </p:sp>
    </p:spTree>
    <p:extLst>
      <p:ext uri="{BB962C8B-B14F-4D97-AF65-F5344CB8AC3E}">
        <p14:creationId xmlns:p14="http://schemas.microsoft.com/office/powerpoint/2010/main" val="161044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ist wie bei unserem Körper. Wenn etwas nicht einfach so wieder weg geht, suche ich einen Arzt auf.</a:t>
            </a:r>
          </a:p>
          <a:p>
            <a:r>
              <a:rPr lang="de-DE" dirty="0"/>
              <a:t>PTBS ist -um im Bild zu bleiben- wie eine seelische Muskelverletzung.</a:t>
            </a:r>
          </a:p>
          <a:p>
            <a:r>
              <a:rPr lang="de-DE" dirty="0"/>
              <a:t>Dann sollte ich mir Hilfe suchen, gehe zum Arzt, bekomme eine Diagnose und eine entsprechende Therapie.</a:t>
            </a:r>
          </a:p>
          <a:p>
            <a:r>
              <a:rPr lang="de-DE" dirty="0"/>
              <a:t>Auch bei der PTBS ist es so: diagnostiziert von einem Arzt und therapeutische Hilfe.</a:t>
            </a:r>
          </a:p>
          <a:p>
            <a:endParaRPr lang="de-DE" dirty="0"/>
          </a:p>
          <a:p>
            <a:r>
              <a:rPr lang="de-DE" u="sng" dirty="0"/>
              <a:t>Für Feuerwehr gilt</a:t>
            </a:r>
            <a:r>
              <a:rPr lang="de-DE" dirty="0"/>
              <a:t>:</a:t>
            </a:r>
          </a:p>
          <a:p>
            <a:r>
              <a:rPr lang="de-DE" dirty="0"/>
              <a:t>Wenn es auf einen bestimmten Einsatz zurückgeht: Eintrag ins Verletztenbuch, Meldung von der Feuerwehr an die FUK; von dort Finanzierung und Unterstützung, um zeitnah psychologische Diagnostik und Therapie zu bekommen.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13</a:t>
            </a:fld>
            <a:endParaRPr lang="de-DE" altLang="de-DE"/>
          </a:p>
        </p:txBody>
      </p:sp>
    </p:spTree>
    <p:extLst>
      <p:ext uri="{BB962C8B-B14F-4D97-AF65-F5344CB8AC3E}">
        <p14:creationId xmlns:p14="http://schemas.microsoft.com/office/powerpoint/2010/main" val="51627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ist normal, wenn ein Einsatz nicht spurlos an einem vorbeigeht. Gewöhnlich kann das Erlebte mit der Zeit eingeordnet werden und lässt einen zur Ruhe kommen. Wenn sich in den Wochen nach einem Einsatz herauskristallisiert, dass weitergehende Hilfe sinnvoll wäre, kann bei der Feuerwehr-Unfallkasse (FUK) Unterstützung abgerufen werden, sei es durch die ehrenamtlichen Fachberater oder durch kurzfristige Vermittlung an wohnortnahe Psychotherapeuten. Mehr dazu auf späteren Folien.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14</a:t>
            </a:fld>
            <a:endParaRPr lang="de-DE" altLang="de-DE"/>
          </a:p>
        </p:txBody>
      </p:sp>
    </p:spTree>
    <p:extLst>
      <p:ext uri="{BB962C8B-B14F-4D97-AF65-F5344CB8AC3E}">
        <p14:creationId xmlns:p14="http://schemas.microsoft.com/office/powerpoint/2010/main" val="215297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Zeitstrahl, der zuletzt eingeblendet wird, wird deutlich: </a:t>
            </a:r>
          </a:p>
          <a:p>
            <a:r>
              <a:rPr lang="de-DE" dirty="0"/>
              <a:t>Es beginnt mit der Prävention/ Vorbereitung ... und endet bei einer psychischen Erkrankung in einer längerfristigen therapeutischen Begleitung.</a:t>
            </a:r>
          </a:p>
          <a:p>
            <a:endParaRPr lang="de-DE" dirty="0"/>
          </a:p>
          <a:p>
            <a:r>
              <a:rPr lang="de-DE" dirty="0"/>
              <a:t>Je nach Zeitpunkt verändert sich die Notwendigkeit des Handelns.</a:t>
            </a:r>
          </a:p>
          <a:p>
            <a:r>
              <a:rPr lang="de-DE" b="1" dirty="0"/>
              <a:t>Vor dem Einsatz</a:t>
            </a:r>
            <a:r>
              <a:rPr lang="de-DE" dirty="0"/>
              <a:t>: Ich gewinne Handlungskompetenz in Ausbildung und auf Dienstabenden. Ich weiß, was ich tun muss.</a:t>
            </a:r>
          </a:p>
          <a:p>
            <a:r>
              <a:rPr lang="de-DE" b="1" dirty="0"/>
              <a:t>Im Einsatz</a:t>
            </a:r>
            <a:r>
              <a:rPr lang="de-DE" dirty="0"/>
              <a:t>: Ich wende an, was ich weiß ... oder im Einsatz von anderen lernen kann.</a:t>
            </a:r>
          </a:p>
          <a:p>
            <a:r>
              <a:rPr lang="de-DE" b="1" dirty="0"/>
              <a:t>Nach dem Einsatz</a:t>
            </a:r>
            <a:r>
              <a:rPr lang="de-DE" dirty="0"/>
              <a:t>: Ich muss die Eindrücke des Erlebten irgendwo im Lagerhaus meiner Lebenserfahrungen unterbringen und das frisch Erlebte einsortieren. Es muss seinen Platz in meiner Erfahrungswelt finden.</a:t>
            </a:r>
          </a:p>
          <a:p>
            <a:r>
              <a:rPr lang="de-DE" b="1" dirty="0"/>
              <a:t>Langfristig</a:t>
            </a:r>
            <a:r>
              <a:rPr lang="de-DE" dirty="0"/>
              <a:t>: Manchmal brauche ich Unterstützung beim Sortieren.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15</a:t>
            </a:fld>
            <a:endParaRPr lang="de-DE" altLang="de-DE"/>
          </a:p>
        </p:txBody>
      </p:sp>
    </p:spTree>
    <p:extLst>
      <p:ext uri="{BB962C8B-B14F-4D97-AF65-F5344CB8AC3E}">
        <p14:creationId xmlns:p14="http://schemas.microsoft.com/office/powerpoint/2010/main" val="287009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Jede/r bringt schon etwas mit oder kann etwas ganz neu entdecken, was hilfreich ist, um mit Belastungen umgehen zu können.</a:t>
            </a:r>
          </a:p>
          <a:p>
            <a:r>
              <a:rPr lang="de-DE" u="sng" dirty="0"/>
              <a:t>Rückgriff auf die Fragen am Anfang (wenn die Aktion gemacht wurde/ Folie 4)</a:t>
            </a:r>
            <a:r>
              <a:rPr lang="de-DE" dirty="0"/>
              <a:t>: </a:t>
            </a:r>
          </a:p>
          <a:p>
            <a:r>
              <a:rPr lang="de-DE" dirty="0"/>
              <a:t>Die Sinnhaftigkeit des Tuns ist eine starke Motivation („helfen wollen“). </a:t>
            </a:r>
          </a:p>
          <a:p>
            <a:r>
              <a:rPr lang="de-DE" dirty="0"/>
              <a:t>Kameradschaft ist eine starke soziale Komponente zum Stichwort Vertrauenspersonen; häufig werden auch Familie, Freunde etc. genannt.</a:t>
            </a:r>
          </a:p>
          <a:p>
            <a:r>
              <a:rPr lang="de-DE" dirty="0"/>
              <a:t>Gute Ausbildung gehört z.B. zum Stichwort Kontrolle.</a:t>
            </a:r>
          </a:p>
          <a:p>
            <a:endParaRPr lang="de-DE" dirty="0"/>
          </a:p>
          <a:p>
            <a:r>
              <a:rPr lang="de-DE" dirty="0"/>
              <a:t>Vertiefung mit den folgenden Fragen möglich, ohne sie jetzt im Unterricht zu beantworten.</a:t>
            </a:r>
          </a:p>
          <a:p>
            <a:r>
              <a:rPr lang="de-DE" b="1" dirty="0"/>
              <a:t>Sinn</a:t>
            </a:r>
            <a:r>
              <a:rPr lang="de-DE" dirty="0"/>
              <a:t>: Welche Hoffnung beflügelt mich? Warum mache ich das alles? Was macht mir Mut?</a:t>
            </a:r>
          </a:p>
          <a:p>
            <a:r>
              <a:rPr lang="de-DE" b="1" dirty="0"/>
              <a:t>Vertrauenspersonen</a:t>
            </a:r>
            <a:r>
              <a:rPr lang="de-DE" dirty="0"/>
              <a:t>: Mit wem kann ich über alles reden? Welche Menschen tun mir gut?</a:t>
            </a:r>
          </a:p>
          <a:p>
            <a:r>
              <a:rPr lang="de-DE" b="1" dirty="0"/>
              <a:t>Selbstwirksamkeit: </a:t>
            </a:r>
            <a:r>
              <a:rPr lang="de-DE" dirty="0"/>
              <a:t>Wie spüre ich, dass ICH mein Leben gestalten kann?</a:t>
            </a:r>
          </a:p>
          <a:p>
            <a:r>
              <a:rPr lang="de-DE" b="1" dirty="0"/>
              <a:t>Sicherer Rückzugsort</a:t>
            </a:r>
            <a:r>
              <a:rPr lang="de-DE" dirty="0"/>
              <a:t>: Wann/Wo/Wie fühle ich mich sicher?</a:t>
            </a:r>
          </a:p>
          <a:p>
            <a:r>
              <a:rPr lang="de-DE" b="1" dirty="0"/>
              <a:t>Entspannung</a:t>
            </a:r>
            <a:r>
              <a:rPr lang="de-DE" dirty="0"/>
              <a:t>: Was beruhigt und entlastet mich? Wie komme ich wieder auf andere Gedanken?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16</a:t>
            </a:fld>
            <a:endParaRPr lang="de-DE" altLang="de-DE"/>
          </a:p>
        </p:txBody>
      </p:sp>
    </p:spTree>
    <p:extLst>
      <p:ext uri="{BB962C8B-B14F-4D97-AF65-F5344CB8AC3E}">
        <p14:creationId xmlns:p14="http://schemas.microsoft.com/office/powerpoint/2010/main" val="304228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Einige Beispiele, was ich im Einsatzgeschehen tun kann.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„Stehe still und sammle dich“ ist wesentlich für AGT, deren Luftvorrat begrenzt ist.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Aufregung heißt: schnell atmen. Umgekehrt ist es möglich: kontrolliert atmen mindert die Aufregung.</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Gefühle kontrollieren: im Einsatz möglichst keinen Raum geben (Tunnelblick), doch danach brauchen sie einen Ort (z.B. Einsatznachgespräch)</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rPr>
              <a:t>Vor Anblicken schützen: Was ich sehen muss, sehe ich. Aber warum tue ich mir an, was ich nicht sehen müsste? Der Eindruck bleibt.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18</a:t>
            </a:fld>
            <a:endParaRPr lang="de-DE" altLang="de-DE"/>
          </a:p>
        </p:txBody>
      </p:sp>
    </p:spTree>
    <p:extLst>
      <p:ext uri="{BB962C8B-B14F-4D97-AF65-F5344CB8AC3E}">
        <p14:creationId xmlns:p14="http://schemas.microsoft.com/office/powerpoint/2010/main" val="307846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solidFill>
                  <a:srgbClr val="000000"/>
                </a:solidFill>
                <a:latin typeface="NDSFrutiger 45 Light" panose="02000403040000020004" pitchFamily="2" charset="0"/>
              </a:rPr>
              <a:t>Die Mauer um die Burg soll die Grenzen darstellen.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19</a:t>
            </a:fld>
            <a:endParaRPr lang="de-DE" altLang="de-DE"/>
          </a:p>
        </p:txBody>
      </p:sp>
    </p:spTree>
    <p:extLst>
      <p:ext uri="{BB962C8B-B14F-4D97-AF65-F5344CB8AC3E}">
        <p14:creationId xmlns:p14="http://schemas.microsoft.com/office/powerpoint/2010/main" val="215136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34222"/>
            <a:ext cx="5486400" cy="4114800"/>
          </a:xfrm>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Niemand wird zum Reden gezwungen.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Das Einsatznachgespräch ist sinnvoll,</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 damit alle über das Gesamtgeschehen ins Bild gesetzt werden. Damit bekommen Einzelerlebnisse einen Zusammenhang.</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 damit Leistung anerkannt wird. Ein „Danke“ baut auf.</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Gespräche auf Augenhöhe tun gut.</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lang="de-DE" sz="2000" dirty="0"/>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Es ist nicht immer empfehlenswert Einsatzgeschehen im Häuslichen/Privaten zu erzählen.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Können die Personen, denen ich es erzähle, es ertragen, oder sind sie selbst nachher ebenso belastet (oder sogar noch mehr)?</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Man sollte sich die verschiedenen Möglichkeiten für Gespräche bewusst machen. </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lang="de-DE" sz="2000" dirty="0"/>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Für psychosoziale Fachkräfte gibt es zum Einsatznachgespräch </a:t>
            </a:r>
            <a:r>
              <a:rPr lang="de-DE" sz="2000" u="sng" dirty="0"/>
              <a:t>Material</a:t>
            </a:r>
            <a:r>
              <a:rPr lang="de-DE" sz="2000" dirty="0"/>
              <a:t> bei der FUK Niedersachsen: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lang="de-DE" sz="2000" dirty="0"/>
              <a:t>Infoblatt „Geregeltes Einsatznachgespräch“</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lang="de-DE" sz="2000" dirty="0"/>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20</a:t>
            </a:fld>
            <a:endParaRPr lang="de-DE" altLang="de-DE"/>
          </a:p>
        </p:txBody>
      </p:sp>
    </p:spTree>
    <p:extLst>
      <p:ext uri="{BB962C8B-B14F-4D97-AF65-F5344CB8AC3E}">
        <p14:creationId xmlns:p14="http://schemas.microsoft.com/office/powerpoint/2010/main" val="113253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trike="noStrik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a:t>
            </a:fld>
            <a:endParaRPr lang="de-DE" altLang="de-DE"/>
          </a:p>
        </p:txBody>
      </p:sp>
    </p:spTree>
    <p:extLst>
      <p:ext uri="{BB962C8B-B14F-4D97-AF65-F5344CB8AC3E}">
        <p14:creationId xmlns:p14="http://schemas.microsoft.com/office/powerpoint/2010/main" val="1668321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21</a:t>
            </a:fld>
            <a:endParaRPr lang="de-DE" altLang="de-DE"/>
          </a:p>
        </p:txBody>
      </p:sp>
    </p:spTree>
    <p:extLst>
      <p:ext uri="{BB962C8B-B14F-4D97-AF65-F5344CB8AC3E}">
        <p14:creationId xmlns:p14="http://schemas.microsoft.com/office/powerpoint/2010/main" val="221127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Gerne wird Alkohol bevorzugt, um belastende Eindrücke zu ersaufen.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Das Problem: Die Bilder können schwimmen; die Frage ist nur: Auf welchem Pegel? Aber sie schwimmen immer oben. Vielleicht bin ich zu besoffen, um sie noch zu erkennen, aber sie schwimmen oben. Und am nächsten Tag gibt es ein doppeltes Problem: Kater UND die Bilder kommen wieder, womöglich sogar noch schlimmer als zuvor.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Der körperliche Hintergrund: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Für die Verarbeitung des Erlebten, werden Hormone und Botenstoffe vom Körper gebraucht, die wie Transporter wirken.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Im Bild gesprochen: Auf der Rampe stehen viele Päckchen von Erlebtem. Um sie ins Lager zu bringen, werden viele Transporter gebraucht. Alkohol reduziert jedoch die Transportkapazität. Dementsprechend kommt als Rückmeldung von der Rampe: Hier tut sich nichts! Wohin damit? Spürbar z.B. als innere Unruhe, Albträume, Bilder und Gefühle, die herumgeistern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Hilfreich ist Sport oder körperliche Bewegung (wie z.B. Holz hacken </a:t>
            </a:r>
            <a:r>
              <a:rPr lang="de-DE" dirty="0" err="1"/>
              <a:t>u.ä.</a:t>
            </a:r>
            <a:r>
              <a:rPr lang="de-DE" dirty="0"/>
              <a:t>). Im Körper werden damit genau die biochemischen Prozesse beschleunigt, die jetzt nötig sind. Es sind mehr Transporter auf dem Weg. Die Rampe wird schneller leer.</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22</a:t>
            </a:fld>
            <a:endParaRPr lang="de-DE" altLang="de-DE"/>
          </a:p>
        </p:txBody>
      </p:sp>
    </p:spTree>
    <p:extLst>
      <p:ext uri="{BB962C8B-B14F-4D97-AF65-F5344CB8AC3E}">
        <p14:creationId xmlns:p14="http://schemas.microsoft.com/office/powerpoint/2010/main" val="331464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23</a:t>
            </a:fld>
            <a:endParaRPr lang="de-DE" altLang="de-DE"/>
          </a:p>
        </p:txBody>
      </p:sp>
    </p:spTree>
    <p:extLst>
      <p:ext uri="{BB962C8B-B14F-4D97-AF65-F5344CB8AC3E}">
        <p14:creationId xmlns:p14="http://schemas.microsoft.com/office/powerpoint/2010/main" val="155161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24</a:t>
            </a:fld>
            <a:endParaRPr lang="de-DE" altLang="de-DE"/>
          </a:p>
        </p:txBody>
      </p:sp>
    </p:spTree>
    <p:extLst>
      <p:ext uri="{BB962C8B-B14F-4D97-AF65-F5344CB8AC3E}">
        <p14:creationId xmlns:p14="http://schemas.microsoft.com/office/powerpoint/2010/main" val="388438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25</a:t>
            </a:fld>
            <a:endParaRPr lang="de-DE" altLang="de-DE"/>
          </a:p>
        </p:txBody>
      </p:sp>
    </p:spTree>
    <p:extLst>
      <p:ext uri="{BB962C8B-B14F-4D97-AF65-F5344CB8AC3E}">
        <p14:creationId xmlns:p14="http://schemas.microsoft.com/office/powerpoint/2010/main" val="2394022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0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26</a:t>
            </a:fld>
            <a:endParaRPr lang="de-DE" altLang="de-DE"/>
          </a:p>
        </p:txBody>
      </p:sp>
    </p:spTree>
    <p:extLst>
      <p:ext uri="{BB962C8B-B14F-4D97-AF65-F5344CB8AC3E}">
        <p14:creationId xmlns:p14="http://schemas.microsoft.com/office/powerpoint/2010/main" val="422145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3</a:t>
            </a:fld>
            <a:endParaRPr lang="de-DE" altLang="de-DE"/>
          </a:p>
        </p:txBody>
      </p:sp>
    </p:spTree>
    <p:extLst>
      <p:ext uri="{BB962C8B-B14F-4D97-AF65-F5344CB8AC3E}">
        <p14:creationId xmlns:p14="http://schemas.microsoft.com/office/powerpoint/2010/main" val="336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Mit den Fragen dieser Folie wird jede/r aktiv. Zugleich vergegenwärtigen sie sich, was später bei der „seelischen PSA (Folie 16) als persönliche Ressource wesentlich wird.</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Diese Runde braucht Zeit (mindestens 30 min)!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1"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Wer keine Zeit hat, sollte diesen Schritt überspringen.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endPar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sng"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Material</a:t>
            </a: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a:t>
            </a:r>
            <a:r>
              <a:rPr kumimoji="0" lang="de-DE" sz="2400" b="0" i="0" u="none" strike="noStrike" kern="1200" cap="none" spc="0" normalizeH="0" baseline="0" noProof="0" dirty="0" err="1">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Edding</a:t>
            </a: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-Stifte, Moderationskarten in zwei Farben, Pinwand, Nadeln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Jede Frage bekommt eine Farbe. Karten austeilen. Wenn die erste Frage beantwortet ist, die andere Karte austeilen und die zweite Frage beantworten lassen.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Dann beide Kartenfarben einsammeln. Zuallererst alle Antworten zur ersten Farge jeweils vorlesen und anheften, wenn möglich: Gleiches oder Ähnliches beisammen anheften.</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Gleiches dann mit der zweiten Frage.</a:t>
            </a:r>
          </a:p>
          <a:p>
            <a:pPr marL="0" marR="0" lvl="0" indent="0" algn="l" defTabSz="914400" rtl="0" eaLnBrk="1" fontAlgn="base" latinLnBrk="0" hangingPunct="1">
              <a:lnSpc>
                <a:spcPct val="100000"/>
              </a:lnSpc>
              <a:spcBef>
                <a:spcPct val="20000"/>
              </a:spcBef>
              <a:spcAft>
                <a:spcPct val="0"/>
              </a:spcAft>
              <a:buClr>
                <a:srgbClr val="E6243A"/>
              </a:buClr>
              <a:buSzPct val="80000"/>
              <a:buFont typeface="Wingdings" panose="05000000000000000000" pitchFamily="2" charset="2"/>
              <a:buNone/>
              <a:tabLst/>
              <a:defRPr/>
            </a:pPr>
            <a:r>
              <a:rPr kumimoji="0" lang="de-DE" sz="2400" b="0" i="0" u="sng"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Zielsetzung</a:t>
            </a:r>
            <a:r>
              <a:rPr kumimoji="0" lang="de-DE" sz="2400" b="0" i="0" u="none" strike="noStrike" kern="1200" cap="none" spc="0" normalizeH="0" baseline="0" noProof="0" dirty="0">
                <a:ln>
                  <a:noFill/>
                </a:ln>
                <a:solidFill>
                  <a:srgbClr val="000000"/>
                </a:solidFill>
                <a:effectLst/>
                <a:uLnTx/>
                <a:uFillTx/>
                <a:latin typeface="NDSFrutiger 45 Light" panose="02000403040000020004" pitchFamily="2" charset="0"/>
                <a:ea typeface="+mn-ea"/>
                <a:cs typeface="+mn-cs"/>
                <a:sym typeface="Wingdings" panose="05000000000000000000" pitchFamily="2" charset="2"/>
              </a:rPr>
              <a:t>: Die inneren Schätze wurden gerade gehoben, die helfen können, um mit Belastendem umzugehen.</a:t>
            </a: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4</a:t>
            </a:fld>
            <a:endParaRPr lang="de-DE" altLang="de-DE"/>
          </a:p>
        </p:txBody>
      </p:sp>
    </p:spTree>
    <p:extLst>
      <p:ext uri="{BB962C8B-B14F-4D97-AF65-F5344CB8AC3E}">
        <p14:creationId xmlns:p14="http://schemas.microsoft.com/office/powerpoint/2010/main" val="52370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u="sng" dirty="0"/>
              <a:t>Material</a:t>
            </a:r>
            <a:r>
              <a:rPr lang="de-DE" dirty="0"/>
              <a:t>: Empfehlenswert ist ein Flipchart mit </a:t>
            </a:r>
            <a:r>
              <a:rPr lang="de-DE" dirty="0" err="1"/>
              <a:t>Flipchartmarkern</a:t>
            </a:r>
            <a:r>
              <a:rPr lang="de-DE" dirty="0"/>
              <a:t>. Stichworte sammeln.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 Teilnehmenden erzählen lassen und die Stichworte aufschreiben.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Im nächsten Schritt mit den Teilnehmenden herausarbeiten: Welche Belastungen treffen vmtl. auf viele in der Gruppe zu? (Methodisch: farbig einkreisen/ unterstreichen)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Was ist mit den anderen Belastungen?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Sie sind </a:t>
            </a:r>
            <a:r>
              <a:rPr lang="de-DE" b="1" dirty="0">
                <a:sym typeface="Wingdings" panose="05000000000000000000" pitchFamily="2" charset="2"/>
              </a:rPr>
              <a:t>persönliche Belastungen </a:t>
            </a:r>
            <a:r>
              <a:rPr lang="de-DE" dirty="0">
                <a:sym typeface="Wingdings" panose="05000000000000000000" pitchFamily="2" charset="2"/>
              </a:rPr>
              <a:t>(Berührung mit meiner Lebensgeschichte, meinen Vorerfahrungen; es ist mein Freund; ich habe einfach eine schlechte Tagesform ... oder eine schlechte Lebensphase ... und bin ohnehin dünnhäutig.</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a:t>
            </a:r>
            <a:r>
              <a:rPr lang="de-DE" b="1" dirty="0">
                <a:sym typeface="Wingdings" panose="05000000000000000000" pitchFamily="2" charset="2"/>
              </a:rPr>
              <a:t>Persönliche Belastungen sind genauso ernst zu nehmen wie Belastungen, die die Gruppe betreffen!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a:t>
            </a:r>
            <a:r>
              <a:rPr lang="de-DE" b="1" dirty="0">
                <a:sym typeface="Wingdings" panose="05000000000000000000" pitchFamily="2" charset="2"/>
              </a:rPr>
              <a:t>Jede/r</a:t>
            </a:r>
            <a:r>
              <a:rPr lang="de-DE" dirty="0">
                <a:sym typeface="Wingdings" panose="05000000000000000000" pitchFamily="2" charset="2"/>
              </a:rPr>
              <a:t> kann belastet werden.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ym typeface="Wingdings" panose="05000000000000000000" pitchFamily="2" charset="2"/>
              </a:rPr>
              <a:t> Die Herausforderung ist zu </a:t>
            </a:r>
            <a:r>
              <a:rPr lang="de-DE" b="1" dirty="0">
                <a:sym typeface="Wingdings" panose="05000000000000000000" pitchFamily="2" charset="2"/>
              </a:rPr>
              <a:t>lernen, wie wir mit Belastungen so umgehen können</a:t>
            </a:r>
            <a:r>
              <a:rPr lang="de-DE" dirty="0">
                <a:sym typeface="Wingdings" panose="05000000000000000000" pitchFamily="2" charset="2"/>
              </a:rPr>
              <a:t>, dass sie uns nicht erdrücken, sondern ihren Platz im Regal der Lebenserfahrungen finden. </a:t>
            </a: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5</a:t>
            </a:fld>
            <a:endParaRPr lang="de-DE" altLang="de-DE"/>
          </a:p>
        </p:txBody>
      </p:sp>
    </p:spTree>
    <p:extLst>
      <p:ext uri="{BB962C8B-B14F-4D97-AF65-F5344CB8AC3E}">
        <p14:creationId xmlns:p14="http://schemas.microsoft.com/office/powerpoint/2010/main" val="226685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0" i="0" u="sng" strike="noStrike" baseline="0" dirty="0">
                <a:solidFill>
                  <a:srgbClr val="000000"/>
                </a:solidFill>
                <a:latin typeface="NDSFrutiger 45 Light" panose="02000403040000020004" pitchFamily="2" charset="0"/>
              </a:rPr>
              <a:t>Hinweis</a:t>
            </a:r>
            <a:r>
              <a:rPr lang="de-DE" sz="1800" b="0" i="0" u="none" strike="noStrike" baseline="0" dirty="0">
                <a:solidFill>
                  <a:srgbClr val="000000"/>
                </a:solidFill>
                <a:latin typeface="NDSFrutiger 45 Light" panose="02000403040000020004" pitchFamily="2" charset="0"/>
              </a:rPr>
              <a:t>: Infoblatt der FUK: Stressfaktoren im Einsatz (https://www.fuk.de/fileadmin/user_upload/fuk/service/info-blaetter/psy-soz-unterstuetzung/Stress-Faktoren_beim_Einsatz_07-24.pdf)</a:t>
            </a:r>
          </a:p>
          <a:p>
            <a:endParaRPr lang="de-DE" sz="1800" b="0" i="0" u="none" strike="noStrike" baseline="0" dirty="0">
              <a:solidFill>
                <a:srgbClr val="000000"/>
              </a:solidFill>
              <a:latin typeface="NDSFrutiger 45 Light" panose="02000403040000020004" pitchFamily="2" charset="0"/>
            </a:endParaRPr>
          </a:p>
          <a:p>
            <a:r>
              <a:rPr lang="de-DE" sz="1800" b="0" i="0" u="none" strike="noStrike" baseline="0" dirty="0">
                <a:solidFill>
                  <a:srgbClr val="000000"/>
                </a:solidFill>
                <a:latin typeface="NDSFrutiger 45 Light" panose="02000403040000020004" pitchFamily="2" charset="0"/>
              </a:rPr>
              <a:t>Hier sind beispielhaft einige wenige Stichworte aufgeführt. Einige sind womöglich eine Doppelung zur eigenen Sammlung, andere sind eine Ergänzung.</a:t>
            </a:r>
          </a:p>
          <a:p>
            <a:endParaRPr lang="de-DE" sz="1800" b="0" i="0" u="none" strike="noStrike" baseline="0" dirty="0">
              <a:solidFill>
                <a:srgbClr val="000000"/>
              </a:solidFill>
              <a:latin typeface="NDSFrutiger 45 Light" panose="02000403040000020004" pitchFamily="2" charset="0"/>
            </a:endParaRPr>
          </a:p>
          <a:p>
            <a:r>
              <a:rPr lang="de-DE" sz="1800" b="0" i="0" u="none" strike="noStrike" baseline="0" dirty="0">
                <a:solidFill>
                  <a:srgbClr val="000000"/>
                </a:solidFill>
                <a:latin typeface="NDSFrutiger 45 Light" panose="02000403040000020004" pitchFamily="2" charset="0"/>
              </a:rPr>
              <a:t>Wie wirkt sich eine Belastung aus? Wie zeigt es sich?</a:t>
            </a:r>
          </a:p>
          <a:p>
            <a:r>
              <a:rPr lang="de-DE" sz="1800" b="0" i="0" u="none" strike="noStrike" baseline="0" dirty="0">
                <a:solidFill>
                  <a:srgbClr val="000000"/>
                </a:solidFill>
                <a:latin typeface="NDSFrutiger 45 Light" panose="02000403040000020004" pitchFamily="2" charset="0"/>
              </a:rPr>
              <a:t>Wenn Ihr unter Druck geratet, also Stress habt: Wie zeigt sich das?</a:t>
            </a:r>
          </a:p>
          <a:p>
            <a:r>
              <a:rPr lang="de-DE" sz="1800" b="0" i="0" u="none" strike="noStrike" baseline="0" dirty="0">
                <a:solidFill>
                  <a:srgbClr val="000000"/>
                </a:solidFill>
                <a:latin typeface="NDSFrutiger 45 Light" panose="02000403040000020004" pitchFamily="2" charset="0"/>
                <a:sym typeface="Wingdings" panose="05000000000000000000" pitchFamily="2" charset="2"/>
              </a:rPr>
              <a:t> Teilnehmende zusammentragen lassen (z.B. auf Flipchart festhalten)</a:t>
            </a:r>
            <a:endParaRPr lang="de-DE" sz="1800" b="0" i="0" u="none" strike="noStrike" baseline="0" dirty="0">
              <a:solidFill>
                <a:srgbClr val="000000"/>
              </a:solidFill>
              <a:latin typeface="NDSFrutiger 45 Light" panose="02000403040000020004" pitchFamily="2" charset="0"/>
            </a:endParaRPr>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6</a:t>
            </a:fld>
            <a:endParaRPr lang="de-DE" altLang="de-DE"/>
          </a:p>
        </p:txBody>
      </p:sp>
    </p:spTree>
    <p:extLst>
      <p:ext uri="{BB962C8B-B14F-4D97-AF65-F5344CB8AC3E}">
        <p14:creationId xmlns:p14="http://schemas.microsoft.com/office/powerpoint/2010/main" val="127405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zusammengetragenen Reaktionen lassen sich sortieren auf vier Ebenen.</a:t>
            </a:r>
          </a:p>
          <a:p>
            <a:r>
              <a:rPr lang="de-DE" dirty="0"/>
              <a:t>Sofern es nicht bereits bei der Sammlung deutlich wird, werden fehlende Ebenen nachgetragen.</a:t>
            </a:r>
          </a:p>
          <a:p>
            <a:endParaRPr lang="de-DE" dirty="0"/>
          </a:p>
          <a:p>
            <a:r>
              <a:rPr lang="de-DE" u="sng" dirty="0"/>
              <a:t>Material zur Info</a:t>
            </a:r>
            <a:r>
              <a:rPr lang="de-DE" dirty="0"/>
              <a:t>: Infoblatt der FUK Niedersachsen Stress-Reaktionen (https://www.fuk.de/fileadmin/user_upload/fuk/service/info-blaetter/psy-soz-unterstuetzung/Stress-Reaktionen_07-24.pdf).</a:t>
            </a:r>
          </a:p>
          <a:p>
            <a:endParaRPr lang="de-DE" dirty="0"/>
          </a:p>
          <a:p>
            <a:endParaRPr lang="de-D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7</a:t>
            </a:fld>
            <a:endParaRPr lang="de-DE" altLang="de-DE"/>
          </a:p>
        </p:txBody>
      </p:sp>
    </p:spTree>
    <p:extLst>
      <p:ext uri="{BB962C8B-B14F-4D97-AF65-F5344CB8AC3E}">
        <p14:creationId xmlns:p14="http://schemas.microsoft.com/office/powerpoint/2010/main" val="52532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trike="sngStrik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8</a:t>
            </a:fld>
            <a:endParaRPr lang="de-DE" altLang="de-DE"/>
          </a:p>
        </p:txBody>
      </p:sp>
    </p:spTree>
    <p:extLst>
      <p:ext uri="{BB962C8B-B14F-4D97-AF65-F5344CB8AC3E}">
        <p14:creationId xmlns:p14="http://schemas.microsoft.com/office/powerpoint/2010/main" val="47979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22CD1B-3908-4CA4-AFFD-EADEE1EE9A76}" type="slidenum">
              <a:rPr lang="de-DE" altLang="de-DE" smtClean="0"/>
              <a:pPr/>
              <a:t>9</a:t>
            </a:fld>
            <a:endParaRPr lang="de-DE" altLang="de-DE"/>
          </a:p>
        </p:txBody>
      </p:sp>
    </p:spTree>
    <p:extLst>
      <p:ext uri="{BB962C8B-B14F-4D97-AF65-F5344CB8AC3E}">
        <p14:creationId xmlns:p14="http://schemas.microsoft.com/office/powerpoint/2010/main" val="130292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0" y="3420000"/>
            <a:ext cx="4191000" cy="1447800"/>
          </a:xfrm>
          <a:prstGeom prst="rect">
            <a:avLst/>
          </a:prstGeom>
        </p:spPr>
        <p:txBody>
          <a:bodyPr lIns="0" tIns="0" rIns="0" bIns="0" anchor="ctr"/>
          <a:lstStyle>
            <a:lvl1pPr algn="l">
              <a:defRPr sz="3000" b="0" i="0">
                <a:latin typeface="NDSFrutiger 45 Light" panose="02000403040000020004" pitchFamily="2" charset="0"/>
                <a:cs typeface="NDSFrutiger 45 Light" panose="02000403040000020004" pitchFamily="2" charset="0"/>
              </a:defRPr>
            </a:lvl1pPr>
          </a:lstStyle>
          <a:p>
            <a:r>
              <a:rPr lang="de-DE" dirty="0"/>
              <a:t>Titelthema</a:t>
            </a:r>
            <a:br>
              <a:rPr lang="de-DE" dirty="0"/>
            </a:br>
            <a:r>
              <a:rPr lang="de-DE" dirty="0"/>
              <a:t>der Präsentation</a:t>
            </a:r>
            <a:br>
              <a:rPr lang="de-DE" dirty="0"/>
            </a:br>
            <a:r>
              <a:rPr lang="de-DE" dirty="0"/>
              <a:t>auch dreizeilig</a:t>
            </a:r>
          </a:p>
        </p:txBody>
      </p:sp>
      <p:sp>
        <p:nvSpPr>
          <p:cNvPr id="6" name="Bildplatzhalter 5"/>
          <p:cNvSpPr>
            <a:spLocks noGrp="1"/>
          </p:cNvSpPr>
          <p:nvPr>
            <p:ph type="pic" sz="quarter" idx="10"/>
          </p:nvPr>
        </p:nvSpPr>
        <p:spPr>
          <a:xfrm>
            <a:off x="0" y="0"/>
            <a:ext cx="9144000" cy="2895600"/>
          </a:xfrm>
          <a:prstGeom prst="rect">
            <a:avLst/>
          </a:prstGeom>
        </p:spPr>
        <p:txBody>
          <a:bodyPr vert="horz" tIns="0" rIns="0" bIns="0" anchor="ctr" anchorCtr="1"/>
          <a:lstStyle>
            <a:lvl1pPr marL="0" indent="0" algn="ctr">
              <a:spcBef>
                <a:spcPts val="0"/>
              </a:spcBef>
              <a:buFontTx/>
              <a:buNone/>
              <a:defRPr sz="2200" b="0" i="0">
                <a:latin typeface="Frutiger CE 45 Light"/>
                <a:cs typeface="Frutiger CE 45 Light"/>
              </a:defRPr>
            </a:lvl1pPr>
          </a:lstStyle>
          <a:p>
            <a:r>
              <a:rPr lang="de-DE" dirty="0"/>
              <a:t>Bild durch Klicken auf Symbol hinzufügen</a:t>
            </a:r>
          </a:p>
        </p:txBody>
      </p:sp>
    </p:spTree>
    <p:extLst>
      <p:ext uri="{BB962C8B-B14F-4D97-AF65-F5344CB8AC3E}">
        <p14:creationId xmlns:p14="http://schemas.microsoft.com/office/powerpoint/2010/main" val="407089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0" y="3420000"/>
            <a:ext cx="4191000" cy="1447800"/>
          </a:xfrm>
          <a:prstGeom prst="rect">
            <a:avLst/>
          </a:prstGeom>
        </p:spPr>
        <p:txBody>
          <a:bodyPr lIns="0" tIns="0" rIns="0" bIns="0" anchor="ctr"/>
          <a:lstStyle>
            <a:lvl1pPr algn="l">
              <a:defRPr sz="3000" b="0" i="0">
                <a:latin typeface="NDSFrutiger 45 Light" panose="02000403040000020004" pitchFamily="2" charset="0"/>
                <a:cs typeface="NDSFrutiger 45 Light" panose="02000403040000020004" pitchFamily="2" charset="0"/>
              </a:defRPr>
            </a:lvl1pPr>
          </a:lstStyle>
          <a:p>
            <a:r>
              <a:rPr lang="de-DE" dirty="0"/>
              <a:t>Titelthema</a:t>
            </a:r>
            <a:br>
              <a:rPr lang="de-DE" dirty="0"/>
            </a:br>
            <a:r>
              <a:rPr lang="de-DE" dirty="0"/>
              <a:t>der Präsentation</a:t>
            </a:r>
            <a:br>
              <a:rPr lang="de-DE" dirty="0"/>
            </a:br>
            <a:r>
              <a:rPr lang="de-DE" dirty="0"/>
              <a:t>auch dreizeilig</a:t>
            </a:r>
          </a:p>
        </p:txBody>
      </p:sp>
      <p:sp>
        <p:nvSpPr>
          <p:cNvPr id="6" name="Bildplatzhalter 5"/>
          <p:cNvSpPr>
            <a:spLocks noGrp="1"/>
          </p:cNvSpPr>
          <p:nvPr>
            <p:ph type="pic" sz="quarter" idx="10"/>
          </p:nvPr>
        </p:nvSpPr>
        <p:spPr>
          <a:xfrm>
            <a:off x="0" y="0"/>
            <a:ext cx="9144000" cy="2895600"/>
          </a:xfrm>
          <a:prstGeom prst="rect">
            <a:avLst/>
          </a:prstGeom>
        </p:spPr>
        <p:txBody>
          <a:bodyPr vert="horz" tIns="0" rIns="0" bIns="0" anchor="ctr" anchorCtr="1"/>
          <a:lstStyle>
            <a:lvl1pPr marL="0" indent="0" algn="ctr">
              <a:spcBef>
                <a:spcPts val="0"/>
              </a:spcBef>
              <a:buFontTx/>
              <a:buNone/>
              <a:defRPr sz="2200" b="0" i="0">
                <a:latin typeface="Frutiger CE 45 Light"/>
                <a:cs typeface="Frutiger CE 45 Light"/>
              </a:defRPr>
            </a:lvl1pPr>
          </a:lstStyle>
          <a:p>
            <a:r>
              <a:rPr lang="de-DE"/>
              <a:t>Bild durch Klicken auf Symbol hinzufügen</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3808" y="5373216"/>
            <a:ext cx="3504410" cy="720000"/>
          </a:xfrm>
          <a:prstGeom prst="rect">
            <a:avLst/>
          </a:prstGeom>
        </p:spPr>
      </p:pic>
    </p:spTree>
    <p:extLst>
      <p:ext uri="{BB962C8B-B14F-4D97-AF65-F5344CB8AC3E}">
        <p14:creationId xmlns:p14="http://schemas.microsoft.com/office/powerpoint/2010/main" val="11760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250825" y="2276475"/>
            <a:ext cx="8642350" cy="1295400"/>
          </a:xfrm>
          <a:prstGeom prst="rect">
            <a:avLst/>
          </a:prstGeom>
        </p:spPr>
        <p:txBody>
          <a:bodyPr wrap="square"/>
          <a:lstStyle>
            <a:lvl1pPr algn="ctr">
              <a:defRPr sz="3200" b="0">
                <a:solidFill>
                  <a:schemeClr val="tx1"/>
                </a:solidFill>
              </a:defRPr>
            </a:lvl1pPr>
          </a:lstStyle>
          <a:p>
            <a:pPr lvl="0"/>
            <a:r>
              <a:rPr lang="de-DE" altLang="de-DE" noProof="0"/>
              <a:t>Titelmasterformat durch Klicken bearbeiten</a:t>
            </a:r>
            <a:endParaRPr lang="de-DE" altLang="de-DE" noProof="0" dirty="0"/>
          </a:p>
        </p:txBody>
      </p:sp>
      <p:sp>
        <p:nvSpPr>
          <p:cNvPr id="118787" name="Rectangle 3"/>
          <p:cNvSpPr>
            <a:spLocks noGrp="1" noChangeArrowheads="1"/>
          </p:cNvSpPr>
          <p:nvPr>
            <p:ph type="subTitle" idx="1"/>
          </p:nvPr>
        </p:nvSpPr>
        <p:spPr>
          <a:xfrm>
            <a:off x="250825" y="3968750"/>
            <a:ext cx="8642350" cy="911225"/>
          </a:xfrm>
          <a:prstGeom prst="rect">
            <a:avLst/>
          </a:prstGeom>
        </p:spPr>
        <p:txBody>
          <a:bodyPr/>
          <a:lstStyle>
            <a:lvl1pPr marL="0" indent="0" algn="ctr">
              <a:buFont typeface="Wingdings" panose="05000000000000000000" pitchFamily="2" charset="2"/>
              <a:buNone/>
              <a:defRPr sz="2000"/>
            </a:lvl1pPr>
          </a:lstStyle>
          <a:p>
            <a:pPr lvl="0"/>
            <a:r>
              <a:rPr lang="de-DE" altLang="de-DE" noProof="0"/>
              <a:t>Formatvorlage des Untertitelmasters durch Klicken bearbeiten</a:t>
            </a:r>
          </a:p>
        </p:txBody>
      </p:sp>
      <p:sp>
        <p:nvSpPr>
          <p:cNvPr id="15" name="Titelplatzhalter 1"/>
          <p:cNvSpPr txBox="1">
            <a:spLocks/>
          </p:cNvSpPr>
          <p:nvPr userDrawn="1"/>
        </p:nvSpPr>
        <p:spPr>
          <a:xfrm>
            <a:off x="457200" y="183545"/>
            <a:ext cx="8058150" cy="46831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1200" b="1" kern="1200">
                <a:solidFill>
                  <a:schemeClr val="tx1"/>
                </a:solidFill>
                <a:latin typeface="Frutiger CE 55 Roman"/>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a:lstStyle>
          <a:p>
            <a:r>
              <a:rPr lang="de-DE" dirty="0">
                <a:latin typeface="NDSFrutiger 45 Light" panose="02000403040000020004" pitchFamily="2" charset="0"/>
              </a:rPr>
              <a:t>5.2 Physische und psychische Belastungen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034" y="224688"/>
            <a:ext cx="1927422" cy="396000"/>
          </a:xfrm>
          <a:prstGeom prst="rect">
            <a:avLst/>
          </a:prstGeom>
        </p:spPr>
      </p:pic>
      <p:cxnSp>
        <p:nvCxnSpPr>
          <p:cNvPr id="17" name="Gerade Verbindung 7"/>
          <p:cNvCxnSpPr/>
          <p:nvPr userDrawn="1"/>
        </p:nvCxnSpPr>
        <p:spPr>
          <a:xfrm>
            <a:off x="457200" y="760412"/>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01D2C451-F615-42AB-BB42-FAB21FA094D9}"/>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80BB4A06-57AC-404A-89AE-5EB66844148E}" type="datetime1">
              <a:rPr lang="de-DE" altLang="de-DE" smtClean="0"/>
              <a:t>28.08.2024</a:t>
            </a:fld>
            <a:endParaRPr lang="de-DE" altLang="de-DE" dirty="0"/>
          </a:p>
        </p:txBody>
      </p:sp>
      <p:sp>
        <p:nvSpPr>
          <p:cNvPr id="23" name="Rectangle 6">
            <a:extLst>
              <a:ext uri="{FF2B5EF4-FFF2-40B4-BE49-F238E27FC236}">
                <a16:creationId xmlns:a16="http://schemas.microsoft.com/office/drawing/2014/main" id="{D41DD9C7-0E97-490E-B4B6-D1BADA4E6382}"/>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24" name="Rectangle 7">
            <a:extLst>
              <a:ext uri="{FF2B5EF4-FFF2-40B4-BE49-F238E27FC236}">
                <a16:creationId xmlns:a16="http://schemas.microsoft.com/office/drawing/2014/main" id="{DA761488-9B37-4F74-95F8-24F2681954EB}"/>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25" name="Gerade Verbindung 11">
            <a:extLst>
              <a:ext uri="{FF2B5EF4-FFF2-40B4-BE49-F238E27FC236}">
                <a16:creationId xmlns:a16="http://schemas.microsoft.com/office/drawing/2014/main" id="{F6C2166A-F0AC-4F04-9E1E-F0B7FFCFAED1}"/>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8" name="Inhaltsplatzhalter 7"/>
          <p:cNvSpPr>
            <a:spLocks noGrp="1"/>
          </p:cNvSpPr>
          <p:nvPr>
            <p:ph sz="quarter" idx="13"/>
          </p:nvPr>
        </p:nvSpPr>
        <p:spPr>
          <a:xfrm>
            <a:off x="457200" y="1556793"/>
            <a:ext cx="8058150" cy="43924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Rectangle 5">
            <a:extLst>
              <a:ext uri="{FF2B5EF4-FFF2-40B4-BE49-F238E27FC236}">
                <a16:creationId xmlns:a16="http://schemas.microsoft.com/office/drawing/2014/main" id="{AD09973C-273C-4465-8D08-925C6C891616}"/>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16857834-67FF-495E-8812-90361615AFE3}" type="datetime1">
              <a:rPr lang="de-DE" altLang="de-DE" smtClean="0"/>
              <a:t>28.08.2024</a:t>
            </a:fld>
            <a:endParaRPr lang="de-DE" altLang="de-DE" dirty="0"/>
          </a:p>
        </p:txBody>
      </p:sp>
      <p:sp>
        <p:nvSpPr>
          <p:cNvPr id="12" name="Rectangle 6">
            <a:extLst>
              <a:ext uri="{FF2B5EF4-FFF2-40B4-BE49-F238E27FC236}">
                <a16:creationId xmlns:a16="http://schemas.microsoft.com/office/drawing/2014/main" id="{FB786E64-8D9B-49BE-A5F3-518F750300F8}"/>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B026F29B-E6F7-4B27-B28A-97DEDB2297F3}"/>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4310B402-CCE9-4651-80FD-05C9E8BC0849}"/>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51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bild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8" name="Bildplatzhalter 7"/>
          <p:cNvSpPr>
            <a:spLocks noGrp="1"/>
          </p:cNvSpPr>
          <p:nvPr>
            <p:ph type="pic" sz="quarter" idx="13"/>
          </p:nvPr>
        </p:nvSpPr>
        <p:spPr>
          <a:xfrm>
            <a:off x="457200" y="1628800"/>
            <a:ext cx="8058150" cy="3960788"/>
          </a:xfrm>
        </p:spPr>
        <p:txBody>
          <a:bodyPr/>
          <a:lstStyle/>
          <a:p>
            <a:r>
              <a:rPr lang="de-DE" dirty="0"/>
              <a:t>Bild durch Klicken auf Symbol hinzufügen</a:t>
            </a:r>
          </a:p>
        </p:txBody>
      </p:sp>
      <p:sp>
        <p:nvSpPr>
          <p:cNvPr id="11" name="Rectangle 5">
            <a:extLst>
              <a:ext uri="{FF2B5EF4-FFF2-40B4-BE49-F238E27FC236}">
                <a16:creationId xmlns:a16="http://schemas.microsoft.com/office/drawing/2014/main" id="{67384559-9BBE-452D-A784-343532FC0A85}"/>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C968EAD1-8C0D-4C87-A597-E1DAE42B572C}" type="datetime1">
              <a:rPr lang="de-DE" altLang="de-DE" smtClean="0"/>
              <a:t>28.08.2024</a:t>
            </a:fld>
            <a:endParaRPr lang="de-DE" altLang="de-DE" dirty="0"/>
          </a:p>
        </p:txBody>
      </p:sp>
      <p:sp>
        <p:nvSpPr>
          <p:cNvPr id="12" name="Rectangle 6">
            <a:extLst>
              <a:ext uri="{FF2B5EF4-FFF2-40B4-BE49-F238E27FC236}">
                <a16:creationId xmlns:a16="http://schemas.microsoft.com/office/drawing/2014/main" id="{DEDA62B0-9CC2-4C69-943B-21B3C9D6692B}"/>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DA293272-CBF4-4D7D-8FE1-8A9A56F760F0}"/>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1977DFA5-D2D3-45DC-A31A-3801C39C6577}"/>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26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8" name="Tabellenplatzhalter 7"/>
          <p:cNvSpPr>
            <a:spLocks noGrp="1"/>
          </p:cNvSpPr>
          <p:nvPr>
            <p:ph type="tbl" sz="quarter" idx="13"/>
          </p:nvPr>
        </p:nvSpPr>
        <p:spPr>
          <a:xfrm>
            <a:off x="457200" y="1556792"/>
            <a:ext cx="8058150" cy="4392588"/>
          </a:xfrm>
        </p:spPr>
        <p:txBody>
          <a:bodyPr/>
          <a:lstStyle/>
          <a:p>
            <a:r>
              <a:rPr lang="de-DE" dirty="0"/>
              <a:t>Tabelle durch Klicken auf Symbol hinzufügen</a:t>
            </a:r>
          </a:p>
        </p:txBody>
      </p:sp>
      <p:sp>
        <p:nvSpPr>
          <p:cNvPr id="11" name="Rectangle 5">
            <a:extLst>
              <a:ext uri="{FF2B5EF4-FFF2-40B4-BE49-F238E27FC236}">
                <a16:creationId xmlns:a16="http://schemas.microsoft.com/office/drawing/2014/main" id="{52388FE0-697A-491D-BDFF-C659A799F96A}"/>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968D27F2-7A6F-4B1F-8EB8-7FB73F97EA25}" type="datetime1">
              <a:rPr lang="de-DE" altLang="de-DE" smtClean="0"/>
              <a:t>28.08.2024</a:t>
            </a:fld>
            <a:endParaRPr lang="de-DE" altLang="de-DE" dirty="0"/>
          </a:p>
        </p:txBody>
      </p:sp>
      <p:sp>
        <p:nvSpPr>
          <p:cNvPr id="12" name="Rectangle 6">
            <a:extLst>
              <a:ext uri="{FF2B5EF4-FFF2-40B4-BE49-F238E27FC236}">
                <a16:creationId xmlns:a16="http://schemas.microsoft.com/office/drawing/2014/main" id="{3B6FFDE6-0165-4B5A-99DF-BB6A7430AB54}"/>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D7494659-FC84-4C20-8309-34DC951B33C2}"/>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B38BA2B6-2A9E-4A5E-980F-717EAECE8C77}"/>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63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 durch Klicken bearbeiten</a:t>
            </a:r>
          </a:p>
        </p:txBody>
      </p:sp>
      <p:sp>
        <p:nvSpPr>
          <p:cNvPr id="7" name="Medienplatzhalter 6"/>
          <p:cNvSpPr>
            <a:spLocks noGrp="1"/>
          </p:cNvSpPr>
          <p:nvPr>
            <p:ph type="media" sz="quarter" idx="13"/>
          </p:nvPr>
        </p:nvSpPr>
        <p:spPr>
          <a:xfrm>
            <a:off x="457200" y="1628801"/>
            <a:ext cx="8058150" cy="3960440"/>
          </a:xfrm>
        </p:spPr>
        <p:txBody>
          <a:bodyPr/>
          <a:lstStyle/>
          <a:p>
            <a:r>
              <a:rPr lang="de-DE"/>
              <a:t>Mediaclip durch Klicken auf Symbol hinzufügen</a:t>
            </a:r>
          </a:p>
        </p:txBody>
      </p:sp>
      <p:sp>
        <p:nvSpPr>
          <p:cNvPr id="11" name="Rectangle 5">
            <a:extLst>
              <a:ext uri="{FF2B5EF4-FFF2-40B4-BE49-F238E27FC236}">
                <a16:creationId xmlns:a16="http://schemas.microsoft.com/office/drawing/2014/main" id="{3CBAEEAE-F571-4D81-ABCA-C44BF2078A74}"/>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84E03C08-D7C0-49E7-BF95-BF28F2AC51B2}" type="datetime1">
              <a:rPr lang="de-DE" altLang="de-DE" smtClean="0"/>
              <a:t>28.08.2024</a:t>
            </a:fld>
            <a:endParaRPr lang="de-DE" altLang="de-DE" dirty="0"/>
          </a:p>
        </p:txBody>
      </p:sp>
      <p:sp>
        <p:nvSpPr>
          <p:cNvPr id="12" name="Rectangle 6">
            <a:extLst>
              <a:ext uri="{FF2B5EF4-FFF2-40B4-BE49-F238E27FC236}">
                <a16:creationId xmlns:a16="http://schemas.microsoft.com/office/drawing/2014/main" id="{38C2D26C-9C8F-45A6-9A97-A28EFD382BF5}"/>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3" name="Rectangle 7">
            <a:extLst>
              <a:ext uri="{FF2B5EF4-FFF2-40B4-BE49-F238E27FC236}">
                <a16:creationId xmlns:a16="http://schemas.microsoft.com/office/drawing/2014/main" id="{BB2B4A5F-A10F-43FA-A5C0-B35BB048A9FE}"/>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4" name="Gerade Verbindung 11">
            <a:extLst>
              <a:ext uri="{FF2B5EF4-FFF2-40B4-BE49-F238E27FC236}">
                <a16:creationId xmlns:a16="http://schemas.microsoft.com/office/drawing/2014/main" id="{7D2780D8-388A-47FE-A5C4-5484040AEA8B}"/>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38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7" name="Inhaltsplatzhalter 6"/>
          <p:cNvSpPr>
            <a:spLocks noGrp="1"/>
          </p:cNvSpPr>
          <p:nvPr>
            <p:ph sz="quarter" idx="13"/>
          </p:nvPr>
        </p:nvSpPr>
        <p:spPr>
          <a:xfrm>
            <a:off x="274638" y="1628800"/>
            <a:ext cx="4010025" cy="42497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p:cNvSpPr>
            <a:spLocks noGrp="1"/>
          </p:cNvSpPr>
          <p:nvPr>
            <p:ph sz="quarter" idx="14"/>
          </p:nvPr>
        </p:nvSpPr>
        <p:spPr>
          <a:xfrm>
            <a:off x="4505325" y="1628800"/>
            <a:ext cx="4010025" cy="42497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Rectangle 5">
            <a:extLst>
              <a:ext uri="{FF2B5EF4-FFF2-40B4-BE49-F238E27FC236}">
                <a16:creationId xmlns:a16="http://schemas.microsoft.com/office/drawing/2014/main" id="{301A4433-0292-422F-94BC-C4F63F2066C8}"/>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AA0F24C9-7C97-460F-B70B-815E14DA9620}" type="datetime1">
              <a:rPr lang="de-DE" altLang="de-DE" smtClean="0"/>
              <a:t>28.08.2024</a:t>
            </a:fld>
            <a:endParaRPr lang="de-DE" altLang="de-DE" dirty="0"/>
          </a:p>
        </p:txBody>
      </p:sp>
      <p:sp>
        <p:nvSpPr>
          <p:cNvPr id="13" name="Rectangle 6">
            <a:extLst>
              <a:ext uri="{FF2B5EF4-FFF2-40B4-BE49-F238E27FC236}">
                <a16:creationId xmlns:a16="http://schemas.microsoft.com/office/drawing/2014/main" id="{0779B7F7-58A8-49EF-855C-211C320E47CB}"/>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4" name="Rectangle 7">
            <a:extLst>
              <a:ext uri="{FF2B5EF4-FFF2-40B4-BE49-F238E27FC236}">
                <a16:creationId xmlns:a16="http://schemas.microsoft.com/office/drawing/2014/main" id="{64E9FD07-8393-48D3-A8D0-7F0A2ACEF4F7}"/>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5" name="Gerade Verbindung 11">
            <a:extLst>
              <a:ext uri="{FF2B5EF4-FFF2-40B4-BE49-F238E27FC236}">
                <a16:creationId xmlns:a16="http://schemas.microsoft.com/office/drawing/2014/main" id="{C99B212C-E32D-4BD0-9396-D8CBEF99AB9D}"/>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3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eier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5.2 Physische und psychische Belastungen</a:t>
            </a:r>
          </a:p>
        </p:txBody>
      </p:sp>
      <p:sp>
        <p:nvSpPr>
          <p:cNvPr id="9" name="Rectangle 5">
            <a:extLst>
              <a:ext uri="{FF2B5EF4-FFF2-40B4-BE49-F238E27FC236}">
                <a16:creationId xmlns:a16="http://schemas.microsoft.com/office/drawing/2014/main" id="{625669CF-F0F5-4E34-BB53-B839967AC104}"/>
              </a:ext>
            </a:extLst>
          </p:cNvPr>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E7E94583-F482-4421-8C4B-1EA94908226B}" type="datetime1">
              <a:rPr lang="de-DE" altLang="de-DE" smtClean="0"/>
              <a:t>28.08.2024</a:t>
            </a:fld>
            <a:endParaRPr lang="de-DE" altLang="de-DE" dirty="0"/>
          </a:p>
        </p:txBody>
      </p:sp>
      <p:sp>
        <p:nvSpPr>
          <p:cNvPr id="10" name="Rectangle 6">
            <a:extLst>
              <a:ext uri="{FF2B5EF4-FFF2-40B4-BE49-F238E27FC236}">
                <a16:creationId xmlns:a16="http://schemas.microsoft.com/office/drawing/2014/main" id="{023898AF-AC97-4E14-9A58-6AA40C01E615}"/>
              </a:ext>
            </a:extLst>
          </p:cNvPr>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a:t>Modulare Grundlagenausbildung</a:t>
            </a:r>
            <a:endParaRPr lang="de-DE" altLang="de-DE" dirty="0"/>
          </a:p>
        </p:txBody>
      </p:sp>
      <p:sp>
        <p:nvSpPr>
          <p:cNvPr id="11" name="Rectangle 7">
            <a:extLst>
              <a:ext uri="{FF2B5EF4-FFF2-40B4-BE49-F238E27FC236}">
                <a16:creationId xmlns:a16="http://schemas.microsoft.com/office/drawing/2014/main" id="{88D5F6C9-EDB3-4429-A973-0A87AEDF04AD}"/>
              </a:ext>
            </a:extLst>
          </p:cNvPr>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cxnSp>
        <p:nvCxnSpPr>
          <p:cNvPr id="12" name="Gerade Verbindung 11">
            <a:extLst>
              <a:ext uri="{FF2B5EF4-FFF2-40B4-BE49-F238E27FC236}">
                <a16:creationId xmlns:a16="http://schemas.microsoft.com/office/drawing/2014/main" id="{D0D336D6-776F-4C87-896F-9040C4C743BC}"/>
              </a:ext>
            </a:extLst>
          </p:cNvPr>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965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3808" y="5373216"/>
            <a:ext cx="3504410" cy="720000"/>
          </a:xfrm>
          <a:prstGeom prst="rect">
            <a:avLst/>
          </a:prstGeom>
        </p:spPr>
      </p:pic>
    </p:spTree>
    <p:extLst>
      <p:ext uri="{BB962C8B-B14F-4D97-AF65-F5344CB8AC3E}">
        <p14:creationId xmlns:p14="http://schemas.microsoft.com/office/powerpoint/2010/main" val="2896698902"/>
      </p:ext>
    </p:extLst>
  </p:cSld>
  <p:clrMap bg1="lt1" tx1="dk1" bg2="lt2" tx2="dk2" accent1="accent1" accent2="accent2" accent3="accent3" accent4="accent4" accent5="accent5" accent6="accent6" hlink="hlink" folHlink="folHlink"/>
  <p:sldLayoutIdLst>
    <p:sldLayoutId id="214748368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7765" name="Rectangle 5"/>
          <p:cNvSpPr>
            <a:spLocks noGrp="1" noChangeArrowheads="1"/>
          </p:cNvSpPr>
          <p:nvPr>
            <p:ph type="dt" sz="half" idx="2"/>
          </p:nvPr>
        </p:nvSpPr>
        <p:spPr bwMode="auto">
          <a:xfrm>
            <a:off x="611560" y="6237288"/>
            <a:ext cx="12248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00">
                <a:latin typeface="NDSFrutiger 45 Light" panose="02000403040000020004" pitchFamily="2" charset="0"/>
              </a:defRPr>
            </a:lvl1pPr>
          </a:lstStyle>
          <a:p>
            <a:fld id="{29E358DD-A732-4FB6-8E3D-D03CE1076A5C}" type="datetime1">
              <a:rPr lang="de-DE" altLang="de-DE" smtClean="0"/>
              <a:t>28.08.2024</a:t>
            </a:fld>
            <a:endParaRPr lang="de-DE" altLang="de-DE" dirty="0"/>
          </a:p>
        </p:txBody>
      </p:sp>
      <p:sp>
        <p:nvSpPr>
          <p:cNvPr id="117766" name="Rectangle 6"/>
          <p:cNvSpPr>
            <a:spLocks noGrp="1" noChangeArrowheads="1"/>
          </p:cNvSpPr>
          <p:nvPr>
            <p:ph type="ftr" sz="quarter" idx="3"/>
          </p:nvPr>
        </p:nvSpPr>
        <p:spPr bwMode="auto">
          <a:xfrm>
            <a:off x="1836391" y="6237288"/>
            <a:ext cx="41834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latin typeface="NDSFrutiger 45 Light" panose="02000403040000020004" pitchFamily="2" charset="0"/>
              </a:defRPr>
            </a:lvl1pPr>
          </a:lstStyle>
          <a:p>
            <a:pPr algn="l"/>
            <a:r>
              <a:rPr lang="de-DE" altLang="de-DE" dirty="0"/>
              <a:t>Modulare Grundlagenausbildung</a:t>
            </a:r>
          </a:p>
        </p:txBody>
      </p:sp>
      <p:sp>
        <p:nvSpPr>
          <p:cNvPr id="117767" name="Rectangle 7"/>
          <p:cNvSpPr>
            <a:spLocks noGrp="1" noChangeArrowheads="1"/>
          </p:cNvSpPr>
          <p:nvPr>
            <p:ph type="sldNum" sz="quarter" idx="4"/>
          </p:nvPr>
        </p:nvSpPr>
        <p:spPr bwMode="auto">
          <a:xfrm>
            <a:off x="6444208"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atin typeface="NDSFrutiger 45 Light" panose="02000403040000020004" pitchFamily="2" charset="0"/>
              </a:defRPr>
            </a:lvl1pPr>
          </a:lstStyle>
          <a:p>
            <a:fld id="{3D90FFD4-DCF8-48E8-9CD9-9BC980D8512D}" type="slidenum">
              <a:rPr lang="de-DE" altLang="de-DE" smtClean="0"/>
              <a:pPr/>
              <a:t>‹Nr.›</a:t>
            </a:fld>
            <a:endParaRPr lang="de-DE" altLang="de-DE" dirty="0"/>
          </a:p>
        </p:txBody>
      </p:sp>
      <p:sp>
        <p:nvSpPr>
          <p:cNvPr id="2" name="Titelplatzhalter 1"/>
          <p:cNvSpPr>
            <a:spLocks noGrp="1"/>
          </p:cNvSpPr>
          <p:nvPr>
            <p:ph type="title"/>
          </p:nvPr>
        </p:nvSpPr>
        <p:spPr>
          <a:xfrm>
            <a:off x="457200" y="183545"/>
            <a:ext cx="8058150" cy="468312"/>
          </a:xfrm>
          <a:prstGeom prst="rect">
            <a:avLst/>
          </a:prstGeom>
        </p:spPr>
        <p:txBody>
          <a:bodyPr vert="horz" lIns="91440" tIns="45720" rIns="91440" bIns="45720" rtlCol="0" anchor="ctr">
            <a:normAutofit/>
          </a:bodyPr>
          <a:lstStyle/>
          <a:p>
            <a:r>
              <a:rPr lang="de-DE" dirty="0"/>
              <a:t>5.2 Physische und psychische Belastungen</a:t>
            </a:r>
          </a:p>
        </p:txBody>
      </p:sp>
      <p:sp>
        <p:nvSpPr>
          <p:cNvPr id="3" name="Textplatzhalter 2"/>
          <p:cNvSpPr>
            <a:spLocks noGrp="1"/>
          </p:cNvSpPr>
          <p:nvPr>
            <p:ph type="body" idx="1"/>
          </p:nvPr>
        </p:nvSpPr>
        <p:spPr>
          <a:xfrm>
            <a:off x="457200" y="1556792"/>
            <a:ext cx="8058150" cy="439248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49034" y="224688"/>
            <a:ext cx="1927422" cy="396000"/>
          </a:xfrm>
          <a:prstGeom prst="rect">
            <a:avLst/>
          </a:prstGeom>
        </p:spPr>
      </p:pic>
      <p:cxnSp>
        <p:nvCxnSpPr>
          <p:cNvPr id="13" name="Gerade Verbindung 11"/>
          <p:cNvCxnSpPr/>
          <p:nvPr userDrawn="1"/>
        </p:nvCxnSpPr>
        <p:spPr>
          <a:xfrm>
            <a:off x="457200" y="6172200"/>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7"/>
          <p:cNvCxnSpPr/>
          <p:nvPr userDrawn="1"/>
        </p:nvCxnSpPr>
        <p:spPr>
          <a:xfrm>
            <a:off x="457200" y="760412"/>
            <a:ext cx="8229600" cy="1588"/>
          </a:xfrm>
          <a:prstGeom prst="line">
            <a:avLst/>
          </a:prstGeom>
          <a:ln w="3175"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66" r:id="rId2"/>
    <p:sldLayoutId id="2147483672" r:id="rId3"/>
    <p:sldLayoutId id="2147483667" r:id="rId4"/>
    <p:sldLayoutId id="2147483669" r:id="rId5"/>
    <p:sldLayoutId id="2147483668" r:id="rId6"/>
    <p:sldLayoutId id="2147483670" r:id="rId7"/>
    <p:sldLayoutId id="2147483671" r:id="rId8"/>
  </p:sldLayoutIdLst>
  <p:hf hdr="0"/>
  <p:txStyles>
    <p:titleStyle>
      <a:lvl1pPr algn="l" rtl="0" eaLnBrk="1" fontAlgn="base" hangingPunct="1">
        <a:spcBef>
          <a:spcPct val="0"/>
        </a:spcBef>
        <a:spcAft>
          <a:spcPct val="0"/>
        </a:spcAft>
        <a:defRPr sz="1200" b="1" kern="1200">
          <a:solidFill>
            <a:schemeClr val="tx1"/>
          </a:solidFill>
          <a:latin typeface="NDSFrutiger 45 Light" panose="02000403040000020004" pitchFamily="2" charset="0"/>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E6243A"/>
        </a:buClr>
        <a:buSzPct val="80000"/>
        <a:buFont typeface="Wingdings" panose="05000000000000000000" pitchFamily="2" charset="2"/>
        <a:buChar char="n"/>
        <a:defRPr sz="2400" kern="1200">
          <a:solidFill>
            <a:schemeClr val="tx1"/>
          </a:solidFill>
          <a:latin typeface="NDSFrutiger 45 Light" panose="02000403040000020004" pitchFamily="2" charset="0"/>
          <a:ea typeface="+mn-ea"/>
          <a:cs typeface="+mn-cs"/>
        </a:defRPr>
      </a:lvl1pPr>
      <a:lvl2pPr marL="742950" indent="-285750" algn="l" rtl="0" eaLnBrk="1" fontAlgn="base" hangingPunct="1">
        <a:spcBef>
          <a:spcPct val="20000"/>
        </a:spcBef>
        <a:spcAft>
          <a:spcPct val="0"/>
        </a:spcAft>
        <a:buClr>
          <a:srgbClr val="E6243A"/>
        </a:buClr>
        <a:buSzPct val="80000"/>
        <a:buFont typeface="Wingdings" panose="05000000000000000000" pitchFamily="2" charset="2"/>
        <a:buChar char="o"/>
        <a:defRPr sz="2000" kern="1200">
          <a:solidFill>
            <a:schemeClr val="tx1"/>
          </a:solidFill>
          <a:latin typeface="NDSFrutiger 45 Light" panose="02000403040000020004" pitchFamily="2" charset="0"/>
          <a:ea typeface="+mn-ea"/>
          <a:cs typeface="+mn-cs"/>
        </a:defRPr>
      </a:lvl2pPr>
      <a:lvl3pPr marL="1143000" indent="-228600" algn="l" rtl="0" eaLnBrk="1" fontAlgn="base" hangingPunct="1">
        <a:spcBef>
          <a:spcPct val="20000"/>
        </a:spcBef>
        <a:spcAft>
          <a:spcPct val="0"/>
        </a:spcAft>
        <a:buClr>
          <a:srgbClr val="E6243A"/>
        </a:buClr>
        <a:buSzPct val="80000"/>
        <a:buFont typeface="Wingdings" panose="05000000000000000000" pitchFamily="2" charset="2"/>
        <a:buChar char="u"/>
        <a:defRPr kern="1200">
          <a:solidFill>
            <a:schemeClr val="tx1"/>
          </a:solidFill>
          <a:latin typeface="NDSFrutiger 45 Light" panose="02000403040000020004" pitchFamily="2" charset="0"/>
          <a:ea typeface="+mn-ea"/>
          <a:cs typeface="+mn-cs"/>
        </a:defRPr>
      </a:lvl3pPr>
      <a:lvl4pPr marL="1600200" indent="-228600" algn="l" rtl="0" eaLnBrk="1" fontAlgn="base" hangingPunct="1">
        <a:spcBef>
          <a:spcPct val="20000"/>
        </a:spcBef>
        <a:spcAft>
          <a:spcPct val="0"/>
        </a:spcAft>
        <a:buClr>
          <a:srgbClr val="E6243A"/>
        </a:buClr>
        <a:buSzPct val="80000"/>
        <a:buFont typeface="Wingdings" panose="05000000000000000000" pitchFamily="2" charset="2"/>
        <a:buChar char="v"/>
        <a:defRPr sz="1600" kern="1200">
          <a:solidFill>
            <a:schemeClr val="tx1"/>
          </a:solidFill>
          <a:latin typeface="NDSFrutiger 45 Light" panose="02000403040000020004" pitchFamily="2" charset="0"/>
          <a:ea typeface="+mn-ea"/>
          <a:cs typeface="+mn-cs"/>
        </a:defRPr>
      </a:lvl4pPr>
      <a:lvl5pPr marL="2057400" indent="-228600" algn="l" rtl="0" eaLnBrk="1" fontAlgn="base" hangingPunct="1">
        <a:spcBef>
          <a:spcPct val="20000"/>
        </a:spcBef>
        <a:spcAft>
          <a:spcPct val="0"/>
        </a:spcAft>
        <a:buClr>
          <a:srgbClr val="E6243A"/>
        </a:buClr>
        <a:buSzPct val="80000"/>
        <a:buFont typeface="Wingdings" panose="05000000000000000000" pitchFamily="2" charset="2"/>
        <a:buChar char="m"/>
        <a:defRPr sz="1400" kern="1200">
          <a:solidFill>
            <a:schemeClr val="tx1"/>
          </a:solidFill>
          <a:latin typeface="NDSFrutiger 45 Light" panose="020004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sv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notesSlide" Target="../notesSlides/notesSlide16.xm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slideLayout" Target="../slideLayouts/slideLayout4.xml"/><Relationship Id="rId16" Type="http://schemas.openxmlformats.org/officeDocument/2006/relationships/image" Target="../media/image37.png"/><Relationship Id="rId1" Type="http://schemas.openxmlformats.org/officeDocument/2006/relationships/tags" Target="../tags/tag10.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7.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53.svg"/><Relationship Id="rId11" Type="http://schemas.openxmlformats.org/officeDocument/2006/relationships/image" Target="../media/image49.svg"/><Relationship Id="rId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51.sv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9.sv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5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3212976"/>
            <a:ext cx="8280920" cy="1872208"/>
          </a:xfrm>
        </p:spPr>
        <p:txBody>
          <a:bodyPr/>
          <a:lstStyle/>
          <a:p>
            <a:pPr algn="ctr"/>
            <a:r>
              <a:rPr lang="de-DE" b="1" dirty="0"/>
              <a:t>Ein wichtiger Hinweis:</a:t>
            </a:r>
            <a:br>
              <a:rPr lang="de-DE" b="1" dirty="0">
                <a:solidFill>
                  <a:srgbClr val="FF0000"/>
                </a:solidFill>
              </a:rPr>
            </a:br>
            <a:r>
              <a:rPr lang="de-DE" dirty="0"/>
              <a:t>Bitte unbedingt die Referentenansicht ansehen </a:t>
            </a:r>
            <a:br>
              <a:rPr lang="de-DE" dirty="0"/>
            </a:br>
            <a:r>
              <a:rPr lang="de-DE" dirty="0"/>
              <a:t>und die Kästen lesen. Dort werden inhaltliche Ausführungen und methodische Hinweise gegeben.</a:t>
            </a:r>
          </a:p>
        </p:txBody>
      </p:sp>
      <p:pic>
        <p:nvPicPr>
          <p:cNvPr id="4" name="Bildplatzhalter 3">
            <a:extLst>
              <a:ext uri="{FF2B5EF4-FFF2-40B4-BE49-F238E27FC236}">
                <a16:creationId xmlns:a16="http://schemas.microsoft.com/office/drawing/2014/main" id="{3EE8697B-87C1-4EC8-A055-C4A542E6D168}"/>
              </a:ext>
            </a:extLst>
          </p:cNvPr>
          <p:cNvPicPr>
            <a:picLocks noGrp="1" noChangeAspect="1"/>
          </p:cNvPicPr>
          <p:nvPr>
            <p:ph type="pic" sz="quarter" idx="10"/>
          </p:nvPr>
        </p:nvPicPr>
        <p:blipFill>
          <a:blip r:embed="rId4"/>
          <a:srcRect t="26262" b="26262"/>
          <a:stretch>
            <a:fillRect/>
          </a:stretch>
        </p:blipFill>
        <p:spPr>
          <a:prstGeom prst="rect">
            <a:avLst/>
          </a:prstGeom>
        </p:spPr>
      </p:pic>
    </p:spTree>
    <p:custDataLst>
      <p:tags r:id="rId1"/>
    </p:custDataLst>
    <p:extLst>
      <p:ext uri="{BB962C8B-B14F-4D97-AF65-F5344CB8AC3E}">
        <p14:creationId xmlns:p14="http://schemas.microsoft.com/office/powerpoint/2010/main" val="193273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E222-2E05-421A-BA65-51822A407FCF}"/>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4FCD184A-D711-49A1-891E-602D5F11D722}"/>
              </a:ext>
            </a:extLst>
          </p:cNvPr>
          <p:cNvSpPr>
            <a:spLocks noGrp="1"/>
          </p:cNvSpPr>
          <p:nvPr>
            <p:ph sz="quarter" idx="13"/>
          </p:nvPr>
        </p:nvSpPr>
        <p:spPr>
          <a:xfrm>
            <a:off x="542925" y="1628800"/>
            <a:ext cx="8058150" cy="3384377"/>
          </a:xfrm>
        </p:spPr>
        <p:txBody>
          <a:bodyPr>
            <a:normAutofit/>
          </a:bodyPr>
          <a:lstStyle/>
          <a:p>
            <a:pPr marL="0" indent="0" algn="ctr">
              <a:buNone/>
            </a:pPr>
            <a:r>
              <a:rPr lang="de-DE" b="1" dirty="0">
                <a:sym typeface="Wingdings" panose="05000000000000000000" pitchFamily="2" charset="2"/>
              </a:rPr>
              <a:t>Ein wesentlicher Grundsatz:</a:t>
            </a:r>
          </a:p>
          <a:p>
            <a:pPr marL="0" indent="0">
              <a:buNone/>
            </a:pPr>
            <a:endParaRPr lang="de-DE" dirty="0">
              <a:sym typeface="Wingdings" panose="05000000000000000000" pitchFamily="2" charset="2"/>
            </a:endParaRPr>
          </a:p>
          <a:p>
            <a:pPr marL="0" indent="0" algn="ctr">
              <a:buNone/>
            </a:pPr>
            <a:r>
              <a:rPr lang="de-DE" sz="3600" dirty="0">
                <a:sym typeface="Wingdings" panose="05000000000000000000" pitchFamily="2" charset="2"/>
              </a:rPr>
              <a:t>Eine nicht normale Reaktion </a:t>
            </a:r>
          </a:p>
          <a:p>
            <a:pPr marL="0" indent="0" algn="ctr">
              <a:buNone/>
            </a:pPr>
            <a:r>
              <a:rPr lang="de-DE" sz="3600" dirty="0">
                <a:sym typeface="Wingdings" panose="05000000000000000000" pitchFamily="2" charset="2"/>
              </a:rPr>
              <a:t>auf eine nicht normale Situation </a:t>
            </a:r>
          </a:p>
          <a:p>
            <a:pPr marL="0" indent="0" algn="ctr">
              <a:buNone/>
            </a:pPr>
            <a:r>
              <a:rPr lang="de-DE" sz="3600" dirty="0">
                <a:sym typeface="Wingdings" panose="05000000000000000000" pitchFamily="2" charset="2"/>
              </a:rPr>
              <a:t>ist normal.</a:t>
            </a:r>
          </a:p>
        </p:txBody>
      </p:sp>
      <p:sp>
        <p:nvSpPr>
          <p:cNvPr id="4" name="Datumsplatzhalter 3">
            <a:extLst>
              <a:ext uri="{FF2B5EF4-FFF2-40B4-BE49-F238E27FC236}">
                <a16:creationId xmlns:a16="http://schemas.microsoft.com/office/drawing/2014/main" id="{FD5187F3-E986-4448-8D89-F3F9EF232D91}"/>
              </a:ext>
            </a:extLst>
          </p:cNvPr>
          <p:cNvSpPr>
            <a:spLocks noGrp="1"/>
          </p:cNvSpPr>
          <p:nvPr>
            <p:ph type="dt" sz="half" idx="2"/>
          </p:nvPr>
        </p:nvSpPr>
        <p:spPr/>
        <p:txBody>
          <a:bodyPr/>
          <a:lstStyle/>
          <a:p>
            <a:fld id="{C08B3011-0542-46C9-8F08-A47528739C35}"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DCCD36D4-49CE-49EE-AC15-48EA5D7BF0B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27CDE1B-A43F-497C-8DD5-93520483005A}"/>
              </a:ext>
            </a:extLst>
          </p:cNvPr>
          <p:cNvSpPr>
            <a:spLocks noGrp="1"/>
          </p:cNvSpPr>
          <p:nvPr>
            <p:ph type="sldNum" sz="quarter" idx="4"/>
          </p:nvPr>
        </p:nvSpPr>
        <p:spPr/>
        <p:txBody>
          <a:bodyPr/>
          <a:lstStyle/>
          <a:p>
            <a:fld id="{3D90FFD4-DCF8-48E8-9CD9-9BC980D8512D}" type="slidenum">
              <a:rPr lang="de-DE" altLang="de-DE" smtClean="0"/>
              <a:pPr/>
              <a:t>10</a:t>
            </a:fld>
            <a:endParaRPr lang="de-DE" altLang="de-DE" dirty="0"/>
          </a:p>
        </p:txBody>
      </p:sp>
    </p:spTree>
    <p:custDataLst>
      <p:tags r:id="rId1"/>
    </p:custDataLst>
    <p:extLst>
      <p:ext uri="{BB962C8B-B14F-4D97-AF65-F5344CB8AC3E}">
        <p14:creationId xmlns:p14="http://schemas.microsoft.com/office/powerpoint/2010/main" val="235849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E222-2E05-421A-BA65-51822A407FCF}"/>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4FCD184A-D711-49A1-891E-602D5F11D722}"/>
              </a:ext>
            </a:extLst>
          </p:cNvPr>
          <p:cNvSpPr>
            <a:spLocks noGrp="1"/>
          </p:cNvSpPr>
          <p:nvPr>
            <p:ph sz="quarter" idx="13"/>
          </p:nvPr>
        </p:nvSpPr>
        <p:spPr>
          <a:xfrm>
            <a:off x="827584" y="1556792"/>
            <a:ext cx="8058150" cy="3384377"/>
          </a:xfrm>
        </p:spPr>
        <p:txBody>
          <a:bodyPr>
            <a:normAutofit/>
          </a:bodyPr>
          <a:lstStyle/>
          <a:p>
            <a:pPr marL="0" indent="0" algn="ctr">
              <a:buNone/>
            </a:pPr>
            <a:r>
              <a:rPr lang="de-DE" b="1" dirty="0">
                <a:sym typeface="Wingdings" panose="05000000000000000000" pitchFamily="2" charset="2"/>
              </a:rPr>
              <a:t>Warum ist das eigentlich so, wie es ist?</a:t>
            </a:r>
          </a:p>
          <a:p>
            <a:pPr marL="0" indent="0">
              <a:buNone/>
            </a:pPr>
            <a:endParaRPr lang="de-DE" dirty="0">
              <a:sym typeface="Wingdings" panose="05000000000000000000" pitchFamily="2" charset="2"/>
            </a:endParaRPr>
          </a:p>
          <a:p>
            <a:pPr marL="0" indent="0">
              <a:buNone/>
            </a:pPr>
            <a:r>
              <a:rPr lang="de-DE" i="1" dirty="0">
                <a:sym typeface="Wingdings" panose="05000000000000000000" pitchFamily="2" charset="2"/>
              </a:rPr>
              <a:t>Dazu mehr nach der Unterbrechung:</a:t>
            </a: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		</a:t>
            </a:r>
            <a:r>
              <a:rPr lang="de-DE" b="1" dirty="0">
                <a:sym typeface="Wingdings" panose="05000000000000000000" pitchFamily="2" charset="2"/>
              </a:rPr>
              <a:t>Auf die Plätze, ...</a:t>
            </a:r>
          </a:p>
          <a:p>
            <a:pPr marL="0" indent="0">
              <a:buNone/>
            </a:pPr>
            <a:r>
              <a:rPr lang="de-DE" b="1" dirty="0">
                <a:sym typeface="Wingdings" panose="05000000000000000000" pitchFamily="2" charset="2"/>
              </a:rPr>
              <a:t>				fertig,...</a:t>
            </a:r>
          </a:p>
          <a:p>
            <a:pPr marL="0" indent="0">
              <a:buNone/>
            </a:pPr>
            <a:r>
              <a:rPr lang="de-DE" b="1" dirty="0">
                <a:sym typeface="Wingdings" panose="05000000000000000000" pitchFamily="2" charset="2"/>
              </a:rPr>
              <a:t>					los!</a:t>
            </a:r>
          </a:p>
        </p:txBody>
      </p:sp>
      <p:sp>
        <p:nvSpPr>
          <p:cNvPr id="4" name="Datumsplatzhalter 3">
            <a:extLst>
              <a:ext uri="{FF2B5EF4-FFF2-40B4-BE49-F238E27FC236}">
                <a16:creationId xmlns:a16="http://schemas.microsoft.com/office/drawing/2014/main" id="{FD5187F3-E986-4448-8D89-F3F9EF232D91}"/>
              </a:ext>
            </a:extLst>
          </p:cNvPr>
          <p:cNvSpPr>
            <a:spLocks noGrp="1"/>
          </p:cNvSpPr>
          <p:nvPr>
            <p:ph type="dt" sz="half" idx="2"/>
          </p:nvPr>
        </p:nvSpPr>
        <p:spPr/>
        <p:txBody>
          <a:bodyPr/>
          <a:lstStyle/>
          <a:p>
            <a:fld id="{C08B3011-0542-46C9-8F08-A47528739C35}"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DCCD36D4-49CE-49EE-AC15-48EA5D7BF0B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27CDE1B-A43F-497C-8DD5-93520483005A}"/>
              </a:ext>
            </a:extLst>
          </p:cNvPr>
          <p:cNvSpPr>
            <a:spLocks noGrp="1"/>
          </p:cNvSpPr>
          <p:nvPr>
            <p:ph type="sldNum" sz="quarter" idx="4"/>
          </p:nvPr>
        </p:nvSpPr>
        <p:spPr/>
        <p:txBody>
          <a:bodyPr/>
          <a:lstStyle/>
          <a:p>
            <a:fld id="{3D90FFD4-DCF8-48E8-9CD9-9BC980D8512D}" type="slidenum">
              <a:rPr lang="de-DE" altLang="de-DE" smtClean="0"/>
              <a:pPr/>
              <a:t>11</a:t>
            </a:fld>
            <a:endParaRPr lang="de-DE" altLang="de-DE" dirty="0"/>
          </a:p>
        </p:txBody>
      </p:sp>
      <p:pic>
        <p:nvPicPr>
          <p:cNvPr id="8" name="Grafik 7" descr="Ausführen Silhouette">
            <a:extLst>
              <a:ext uri="{FF2B5EF4-FFF2-40B4-BE49-F238E27FC236}">
                <a16:creationId xmlns:a16="http://schemas.microsoft.com/office/drawing/2014/main" id="{5C6999A5-F011-1A4E-C623-F17561FB6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4168" y="3429000"/>
            <a:ext cx="914400" cy="914400"/>
          </a:xfrm>
          <a:prstGeom prst="rect">
            <a:avLst/>
          </a:prstGeom>
        </p:spPr>
      </p:pic>
      <p:pic>
        <p:nvPicPr>
          <p:cNvPr id="10" name="Grafik 9" descr="Yoga Silhouette">
            <a:extLst>
              <a:ext uri="{FF2B5EF4-FFF2-40B4-BE49-F238E27FC236}">
                <a16:creationId xmlns:a16="http://schemas.microsoft.com/office/drawing/2014/main" id="{48179328-7897-55B4-5666-9A66AD5CF7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9191" y="3429000"/>
            <a:ext cx="914400" cy="914400"/>
          </a:xfrm>
          <a:prstGeom prst="rect">
            <a:avLst/>
          </a:prstGeom>
        </p:spPr>
      </p:pic>
    </p:spTree>
    <p:custDataLst>
      <p:tags r:id="rId1"/>
    </p:custDataLst>
    <p:extLst>
      <p:ext uri="{BB962C8B-B14F-4D97-AF65-F5344CB8AC3E}">
        <p14:creationId xmlns:p14="http://schemas.microsoft.com/office/powerpoint/2010/main" val="660934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80">
                                          <p:stCondLst>
                                            <p:cond delay="0"/>
                                          </p:stCondLst>
                                        </p:cTn>
                                        <p:tgtEl>
                                          <p:spTgt spid="3">
                                            <p:txEl>
                                              <p:pRg st="4" end="4"/>
                                            </p:txEl>
                                          </p:spTgt>
                                        </p:tgtEl>
                                      </p:cBhvr>
                                    </p:animEffect>
                                    <p:anim calcmode="lin" valueType="num">
                                      <p:cBhvr>
                                        <p:cTn id="1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4" end="4"/>
                                            </p:txEl>
                                          </p:spTgt>
                                        </p:tgtEl>
                                      </p:cBhvr>
                                      <p:to x="100000" y="60000"/>
                                    </p:animScale>
                                    <p:animScale>
                                      <p:cBhvr>
                                        <p:cTn id="22" dur="166" decel="50000">
                                          <p:stCondLst>
                                            <p:cond delay="676"/>
                                          </p:stCondLst>
                                        </p:cTn>
                                        <p:tgtEl>
                                          <p:spTgt spid="3">
                                            <p:txEl>
                                              <p:pRg st="4" end="4"/>
                                            </p:txEl>
                                          </p:spTgt>
                                        </p:tgtEl>
                                      </p:cBhvr>
                                      <p:to x="100000" y="100000"/>
                                    </p:animScale>
                                    <p:animScale>
                                      <p:cBhvr>
                                        <p:cTn id="23" dur="26">
                                          <p:stCondLst>
                                            <p:cond delay="1312"/>
                                          </p:stCondLst>
                                        </p:cTn>
                                        <p:tgtEl>
                                          <p:spTgt spid="3">
                                            <p:txEl>
                                              <p:pRg st="4" end="4"/>
                                            </p:txEl>
                                          </p:spTgt>
                                        </p:tgtEl>
                                      </p:cBhvr>
                                      <p:to x="100000" y="80000"/>
                                    </p:animScale>
                                    <p:animScale>
                                      <p:cBhvr>
                                        <p:cTn id="24" dur="166" decel="50000">
                                          <p:stCondLst>
                                            <p:cond delay="1338"/>
                                          </p:stCondLst>
                                        </p:cTn>
                                        <p:tgtEl>
                                          <p:spTgt spid="3">
                                            <p:txEl>
                                              <p:pRg st="4" end="4"/>
                                            </p:txEl>
                                          </p:spTgt>
                                        </p:tgtEl>
                                      </p:cBhvr>
                                      <p:to x="100000" y="100000"/>
                                    </p:animScale>
                                    <p:animScale>
                                      <p:cBhvr>
                                        <p:cTn id="25" dur="26">
                                          <p:stCondLst>
                                            <p:cond delay="1642"/>
                                          </p:stCondLst>
                                        </p:cTn>
                                        <p:tgtEl>
                                          <p:spTgt spid="3">
                                            <p:txEl>
                                              <p:pRg st="4" end="4"/>
                                            </p:txEl>
                                          </p:spTgt>
                                        </p:tgtEl>
                                      </p:cBhvr>
                                      <p:to x="100000" y="90000"/>
                                    </p:animScale>
                                    <p:animScale>
                                      <p:cBhvr>
                                        <p:cTn id="26" dur="166" decel="50000">
                                          <p:stCondLst>
                                            <p:cond delay="1668"/>
                                          </p:stCondLst>
                                        </p:cTn>
                                        <p:tgtEl>
                                          <p:spTgt spid="3">
                                            <p:txEl>
                                              <p:pRg st="4" end="4"/>
                                            </p:txEl>
                                          </p:spTgt>
                                        </p:tgtEl>
                                      </p:cBhvr>
                                      <p:to x="100000" y="100000"/>
                                    </p:animScale>
                                    <p:animScale>
                                      <p:cBhvr>
                                        <p:cTn id="27" dur="26">
                                          <p:stCondLst>
                                            <p:cond delay="1808"/>
                                          </p:stCondLst>
                                        </p:cTn>
                                        <p:tgtEl>
                                          <p:spTgt spid="3">
                                            <p:txEl>
                                              <p:pRg st="4" end="4"/>
                                            </p:txEl>
                                          </p:spTgt>
                                        </p:tgtEl>
                                      </p:cBhvr>
                                      <p:to x="100000" y="95000"/>
                                    </p:animScale>
                                    <p:animScale>
                                      <p:cBhvr>
                                        <p:cTn id="28" dur="166" decel="50000">
                                          <p:stCondLst>
                                            <p:cond delay="1834"/>
                                          </p:stCondLst>
                                        </p:cTn>
                                        <p:tgtEl>
                                          <p:spTgt spid="3">
                                            <p:txEl>
                                              <p:pRg st="4" end="4"/>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80">
                                          <p:stCondLst>
                                            <p:cond delay="0"/>
                                          </p:stCondLst>
                                        </p:cTn>
                                        <p:tgtEl>
                                          <p:spTgt spid="3">
                                            <p:txEl>
                                              <p:pRg st="5" end="5"/>
                                            </p:txEl>
                                          </p:spTgt>
                                        </p:tgtEl>
                                      </p:cBhvr>
                                    </p:animEffect>
                                    <p:anim calcmode="lin" valueType="num">
                                      <p:cBhvr>
                                        <p:cTn id="3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5" end="5"/>
                                            </p:txEl>
                                          </p:spTgt>
                                        </p:tgtEl>
                                      </p:cBhvr>
                                      <p:to x="100000" y="60000"/>
                                    </p:animScale>
                                    <p:animScale>
                                      <p:cBhvr>
                                        <p:cTn id="38" dur="166" decel="50000">
                                          <p:stCondLst>
                                            <p:cond delay="676"/>
                                          </p:stCondLst>
                                        </p:cTn>
                                        <p:tgtEl>
                                          <p:spTgt spid="3">
                                            <p:txEl>
                                              <p:pRg st="5" end="5"/>
                                            </p:txEl>
                                          </p:spTgt>
                                        </p:tgtEl>
                                      </p:cBhvr>
                                      <p:to x="100000" y="100000"/>
                                    </p:animScale>
                                    <p:animScale>
                                      <p:cBhvr>
                                        <p:cTn id="39" dur="26">
                                          <p:stCondLst>
                                            <p:cond delay="1312"/>
                                          </p:stCondLst>
                                        </p:cTn>
                                        <p:tgtEl>
                                          <p:spTgt spid="3">
                                            <p:txEl>
                                              <p:pRg st="5" end="5"/>
                                            </p:txEl>
                                          </p:spTgt>
                                        </p:tgtEl>
                                      </p:cBhvr>
                                      <p:to x="100000" y="80000"/>
                                    </p:animScale>
                                    <p:animScale>
                                      <p:cBhvr>
                                        <p:cTn id="40" dur="166" decel="50000">
                                          <p:stCondLst>
                                            <p:cond delay="1338"/>
                                          </p:stCondLst>
                                        </p:cTn>
                                        <p:tgtEl>
                                          <p:spTgt spid="3">
                                            <p:txEl>
                                              <p:pRg st="5" end="5"/>
                                            </p:txEl>
                                          </p:spTgt>
                                        </p:tgtEl>
                                      </p:cBhvr>
                                      <p:to x="100000" y="100000"/>
                                    </p:animScale>
                                    <p:animScale>
                                      <p:cBhvr>
                                        <p:cTn id="41" dur="26">
                                          <p:stCondLst>
                                            <p:cond delay="1642"/>
                                          </p:stCondLst>
                                        </p:cTn>
                                        <p:tgtEl>
                                          <p:spTgt spid="3">
                                            <p:txEl>
                                              <p:pRg st="5" end="5"/>
                                            </p:txEl>
                                          </p:spTgt>
                                        </p:tgtEl>
                                      </p:cBhvr>
                                      <p:to x="100000" y="90000"/>
                                    </p:animScale>
                                    <p:animScale>
                                      <p:cBhvr>
                                        <p:cTn id="42" dur="166" decel="50000">
                                          <p:stCondLst>
                                            <p:cond delay="1668"/>
                                          </p:stCondLst>
                                        </p:cTn>
                                        <p:tgtEl>
                                          <p:spTgt spid="3">
                                            <p:txEl>
                                              <p:pRg st="5" end="5"/>
                                            </p:txEl>
                                          </p:spTgt>
                                        </p:tgtEl>
                                      </p:cBhvr>
                                      <p:to x="100000" y="100000"/>
                                    </p:animScale>
                                    <p:animScale>
                                      <p:cBhvr>
                                        <p:cTn id="43" dur="26">
                                          <p:stCondLst>
                                            <p:cond delay="1808"/>
                                          </p:stCondLst>
                                        </p:cTn>
                                        <p:tgtEl>
                                          <p:spTgt spid="3">
                                            <p:txEl>
                                              <p:pRg st="5" end="5"/>
                                            </p:txEl>
                                          </p:spTgt>
                                        </p:tgtEl>
                                      </p:cBhvr>
                                      <p:to x="100000" y="95000"/>
                                    </p:animScale>
                                    <p:animScale>
                                      <p:cBhvr>
                                        <p:cTn id="44" dur="166" decel="50000">
                                          <p:stCondLst>
                                            <p:cond delay="1834"/>
                                          </p:stCondLst>
                                        </p:cTn>
                                        <p:tgtEl>
                                          <p:spTgt spid="3">
                                            <p:txEl>
                                              <p:pRg st="5" end="5"/>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80">
                                          <p:stCondLst>
                                            <p:cond delay="0"/>
                                          </p:stCondLst>
                                        </p:cTn>
                                        <p:tgtEl>
                                          <p:spTgt spid="3">
                                            <p:txEl>
                                              <p:pRg st="6" end="6"/>
                                            </p:txEl>
                                          </p:spTgt>
                                        </p:tgtEl>
                                      </p:cBhvr>
                                    </p:animEffect>
                                    <p:anim calcmode="lin" valueType="num">
                                      <p:cBhvr>
                                        <p:cTn id="4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6" end="6"/>
                                            </p:txEl>
                                          </p:spTgt>
                                        </p:tgtEl>
                                      </p:cBhvr>
                                      <p:to x="100000" y="60000"/>
                                    </p:animScale>
                                    <p:animScale>
                                      <p:cBhvr>
                                        <p:cTn id="54" dur="166" decel="50000">
                                          <p:stCondLst>
                                            <p:cond delay="676"/>
                                          </p:stCondLst>
                                        </p:cTn>
                                        <p:tgtEl>
                                          <p:spTgt spid="3">
                                            <p:txEl>
                                              <p:pRg st="6" end="6"/>
                                            </p:txEl>
                                          </p:spTgt>
                                        </p:tgtEl>
                                      </p:cBhvr>
                                      <p:to x="100000" y="100000"/>
                                    </p:animScale>
                                    <p:animScale>
                                      <p:cBhvr>
                                        <p:cTn id="55" dur="26">
                                          <p:stCondLst>
                                            <p:cond delay="1312"/>
                                          </p:stCondLst>
                                        </p:cTn>
                                        <p:tgtEl>
                                          <p:spTgt spid="3">
                                            <p:txEl>
                                              <p:pRg st="6" end="6"/>
                                            </p:txEl>
                                          </p:spTgt>
                                        </p:tgtEl>
                                      </p:cBhvr>
                                      <p:to x="100000" y="80000"/>
                                    </p:animScale>
                                    <p:animScale>
                                      <p:cBhvr>
                                        <p:cTn id="56" dur="166" decel="50000">
                                          <p:stCondLst>
                                            <p:cond delay="1338"/>
                                          </p:stCondLst>
                                        </p:cTn>
                                        <p:tgtEl>
                                          <p:spTgt spid="3">
                                            <p:txEl>
                                              <p:pRg st="6" end="6"/>
                                            </p:txEl>
                                          </p:spTgt>
                                        </p:tgtEl>
                                      </p:cBhvr>
                                      <p:to x="100000" y="100000"/>
                                    </p:animScale>
                                    <p:animScale>
                                      <p:cBhvr>
                                        <p:cTn id="57" dur="26">
                                          <p:stCondLst>
                                            <p:cond delay="1642"/>
                                          </p:stCondLst>
                                        </p:cTn>
                                        <p:tgtEl>
                                          <p:spTgt spid="3">
                                            <p:txEl>
                                              <p:pRg st="6" end="6"/>
                                            </p:txEl>
                                          </p:spTgt>
                                        </p:tgtEl>
                                      </p:cBhvr>
                                      <p:to x="100000" y="90000"/>
                                    </p:animScale>
                                    <p:animScale>
                                      <p:cBhvr>
                                        <p:cTn id="58" dur="166" decel="50000">
                                          <p:stCondLst>
                                            <p:cond delay="1668"/>
                                          </p:stCondLst>
                                        </p:cTn>
                                        <p:tgtEl>
                                          <p:spTgt spid="3">
                                            <p:txEl>
                                              <p:pRg st="6" end="6"/>
                                            </p:txEl>
                                          </p:spTgt>
                                        </p:tgtEl>
                                      </p:cBhvr>
                                      <p:to x="100000" y="100000"/>
                                    </p:animScale>
                                    <p:animScale>
                                      <p:cBhvr>
                                        <p:cTn id="59" dur="26">
                                          <p:stCondLst>
                                            <p:cond delay="1808"/>
                                          </p:stCondLst>
                                        </p:cTn>
                                        <p:tgtEl>
                                          <p:spTgt spid="3">
                                            <p:txEl>
                                              <p:pRg st="6" end="6"/>
                                            </p:txEl>
                                          </p:spTgt>
                                        </p:tgtEl>
                                      </p:cBhvr>
                                      <p:to x="100000" y="95000"/>
                                    </p:animScale>
                                    <p:animScale>
                                      <p:cBhvr>
                                        <p:cTn id="6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A3AD37B-2B96-41C1-52AE-67246FA40BDC}"/>
              </a:ext>
            </a:extLst>
          </p:cNvPr>
          <p:cNvSpPr>
            <a:spLocks noGrp="1"/>
          </p:cNvSpPr>
          <p:nvPr>
            <p:ph type="title"/>
          </p:nvPr>
        </p:nvSpPr>
        <p:spPr/>
        <p:txBody>
          <a:bodyPr/>
          <a:lstStyle/>
          <a:p>
            <a:r>
              <a:rPr lang="de-DE" dirty="0"/>
              <a:t>5.2 Physische und psychische Belastungen</a:t>
            </a:r>
          </a:p>
        </p:txBody>
      </p:sp>
      <p:sp>
        <p:nvSpPr>
          <p:cNvPr id="5" name="Datumsplatzhalter 4">
            <a:extLst>
              <a:ext uri="{FF2B5EF4-FFF2-40B4-BE49-F238E27FC236}">
                <a16:creationId xmlns:a16="http://schemas.microsoft.com/office/drawing/2014/main" id="{4B0FF252-4A1A-19BD-3653-1F437151EC82}"/>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60DE575D-0DA3-8B4B-05B4-ADBC694C6C80}"/>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B30D0901-ECDD-D9B9-2FA6-A994D4A52134}"/>
              </a:ext>
            </a:extLst>
          </p:cNvPr>
          <p:cNvSpPr>
            <a:spLocks noGrp="1"/>
          </p:cNvSpPr>
          <p:nvPr>
            <p:ph type="sldNum" sz="quarter" idx="4"/>
          </p:nvPr>
        </p:nvSpPr>
        <p:spPr/>
        <p:txBody>
          <a:bodyPr/>
          <a:lstStyle/>
          <a:p>
            <a:fld id="{3D90FFD4-DCF8-48E8-9CD9-9BC980D8512D}" type="slidenum">
              <a:rPr lang="de-DE" altLang="de-DE" smtClean="0"/>
              <a:pPr/>
              <a:t>12</a:t>
            </a:fld>
            <a:endParaRPr lang="de-DE" altLang="de-DE" dirty="0"/>
          </a:p>
        </p:txBody>
      </p:sp>
      <p:pic>
        <p:nvPicPr>
          <p:cNvPr id="17" name="Grafik 16" descr="Ein Bild, das Text, Schrift, Diagramm, Reihe enthält.&#10;&#10;Automatisch generierte Beschreibung">
            <a:extLst>
              <a:ext uri="{FF2B5EF4-FFF2-40B4-BE49-F238E27FC236}">
                <a16:creationId xmlns:a16="http://schemas.microsoft.com/office/drawing/2014/main" id="{5ED06B92-AAF0-9EBA-7F17-12BE80351BE5}"/>
              </a:ext>
            </a:extLst>
          </p:cNvPr>
          <p:cNvPicPr>
            <a:picLocks noChangeAspect="1"/>
          </p:cNvPicPr>
          <p:nvPr/>
        </p:nvPicPr>
        <p:blipFill rotWithShape="1">
          <a:blip r:embed="rId3">
            <a:extLst>
              <a:ext uri="{28A0092B-C50C-407E-A947-70E740481C1C}">
                <a14:useLocalDpi xmlns:a14="http://schemas.microsoft.com/office/drawing/2010/main" val="0"/>
              </a:ext>
            </a:extLst>
          </a:blip>
          <a:srcRect b="7730"/>
          <a:stretch/>
        </p:blipFill>
        <p:spPr>
          <a:xfrm>
            <a:off x="611560" y="878920"/>
            <a:ext cx="7704790" cy="5331910"/>
          </a:xfrm>
          <a:prstGeom prst="rect">
            <a:avLst/>
          </a:prstGeom>
        </p:spPr>
      </p:pic>
    </p:spTree>
    <p:extLst>
      <p:ext uri="{BB962C8B-B14F-4D97-AF65-F5344CB8AC3E}">
        <p14:creationId xmlns:p14="http://schemas.microsoft.com/office/powerpoint/2010/main" val="25083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4376689-26DC-B235-F7A7-79A555F5F4DC}"/>
              </a:ext>
            </a:extLst>
          </p:cNvPr>
          <p:cNvSpPr>
            <a:spLocks noGrp="1"/>
          </p:cNvSpPr>
          <p:nvPr>
            <p:ph type="title"/>
          </p:nvPr>
        </p:nvSpPr>
        <p:spPr/>
        <p:txBody>
          <a:bodyPr/>
          <a:lstStyle/>
          <a:p>
            <a:r>
              <a:rPr lang="de-DE" dirty="0"/>
              <a:t>5.2 Physische und psychische Belastungen</a:t>
            </a:r>
          </a:p>
        </p:txBody>
      </p:sp>
      <p:sp>
        <p:nvSpPr>
          <p:cNvPr id="5" name="Datumsplatzhalter 4">
            <a:extLst>
              <a:ext uri="{FF2B5EF4-FFF2-40B4-BE49-F238E27FC236}">
                <a16:creationId xmlns:a16="http://schemas.microsoft.com/office/drawing/2014/main" id="{C025F551-BBED-3939-D489-D16D03D28FEB}"/>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CDFFF18E-3166-4239-D16A-7226B93D78F9}"/>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174EA61E-62F7-1F8E-ED87-516F8C65DB01}"/>
              </a:ext>
            </a:extLst>
          </p:cNvPr>
          <p:cNvSpPr>
            <a:spLocks noGrp="1"/>
          </p:cNvSpPr>
          <p:nvPr>
            <p:ph type="sldNum" sz="quarter" idx="4"/>
          </p:nvPr>
        </p:nvSpPr>
        <p:spPr/>
        <p:txBody>
          <a:bodyPr/>
          <a:lstStyle/>
          <a:p>
            <a:fld id="{3D90FFD4-DCF8-48E8-9CD9-9BC980D8512D}" type="slidenum">
              <a:rPr lang="de-DE" altLang="de-DE" smtClean="0"/>
              <a:pPr/>
              <a:t>13</a:t>
            </a:fld>
            <a:endParaRPr lang="de-DE" altLang="de-DE" dirty="0"/>
          </a:p>
        </p:txBody>
      </p:sp>
      <p:pic>
        <p:nvPicPr>
          <p:cNvPr id="15" name="Grafik 14" descr="Ein Bild, das Text, Screenshot, Schrift, Reihe enthält.&#10;&#10;Automatisch generierte Beschreibung">
            <a:extLst>
              <a:ext uri="{FF2B5EF4-FFF2-40B4-BE49-F238E27FC236}">
                <a16:creationId xmlns:a16="http://schemas.microsoft.com/office/drawing/2014/main" id="{F3110DC5-A340-1830-C80B-6BCBC2E33A68}"/>
              </a:ext>
            </a:extLst>
          </p:cNvPr>
          <p:cNvPicPr>
            <a:picLocks noChangeAspect="1"/>
          </p:cNvPicPr>
          <p:nvPr/>
        </p:nvPicPr>
        <p:blipFill rotWithShape="1">
          <a:blip r:embed="rId3">
            <a:extLst>
              <a:ext uri="{28A0092B-C50C-407E-A947-70E740481C1C}">
                <a14:useLocalDpi xmlns:a14="http://schemas.microsoft.com/office/drawing/2010/main" val="0"/>
              </a:ext>
            </a:extLst>
          </a:blip>
          <a:srcRect b="8509"/>
          <a:stretch/>
        </p:blipFill>
        <p:spPr>
          <a:xfrm>
            <a:off x="683568" y="836712"/>
            <a:ext cx="7776864" cy="5336328"/>
          </a:xfrm>
          <a:prstGeom prst="rect">
            <a:avLst/>
          </a:prstGeom>
        </p:spPr>
      </p:pic>
    </p:spTree>
    <p:extLst>
      <p:ext uri="{BB962C8B-B14F-4D97-AF65-F5344CB8AC3E}">
        <p14:creationId xmlns:p14="http://schemas.microsoft.com/office/powerpoint/2010/main" val="39365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E7BDF-9476-DD00-2C98-45C7BDA36939}"/>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DBEBFC07-BCD2-231F-A8ED-4463CD217344}"/>
              </a:ext>
            </a:extLst>
          </p:cNvPr>
          <p:cNvSpPr>
            <a:spLocks noGrp="1"/>
          </p:cNvSpPr>
          <p:nvPr>
            <p:ph sz="quarter" idx="13"/>
          </p:nvPr>
        </p:nvSpPr>
        <p:spPr/>
        <p:txBody>
          <a:bodyPr/>
          <a:lstStyle/>
          <a:p>
            <a:pPr marL="0" indent="0">
              <a:buNone/>
            </a:pPr>
            <a:r>
              <a:rPr lang="de-DE" b="1" dirty="0"/>
              <a:t>Akute Belastungsreaktion</a:t>
            </a:r>
          </a:p>
          <a:p>
            <a:pPr marL="0" indent="0">
              <a:buNone/>
            </a:pPr>
            <a:endParaRPr lang="de-DE" dirty="0"/>
          </a:p>
          <a:p>
            <a:r>
              <a:rPr lang="de-DE" dirty="0"/>
              <a:t>Vorübergehend</a:t>
            </a:r>
          </a:p>
          <a:p>
            <a:r>
              <a:rPr lang="de-DE" dirty="0"/>
              <a:t>Reaktionen werden mit der Zeit eher schwächer als stärker</a:t>
            </a:r>
          </a:p>
          <a:p>
            <a:r>
              <a:rPr lang="de-DE" dirty="0"/>
              <a:t>„Muskelkater“ der Psyche</a:t>
            </a:r>
          </a:p>
          <a:p>
            <a:endParaRPr lang="de-DE" dirty="0"/>
          </a:p>
        </p:txBody>
      </p:sp>
      <p:sp>
        <p:nvSpPr>
          <p:cNvPr id="4" name="Inhaltsplatzhalter 3">
            <a:extLst>
              <a:ext uri="{FF2B5EF4-FFF2-40B4-BE49-F238E27FC236}">
                <a16:creationId xmlns:a16="http://schemas.microsoft.com/office/drawing/2014/main" id="{43DE6488-8BC2-5795-1272-D6092FD1F3DE}"/>
              </a:ext>
            </a:extLst>
          </p:cNvPr>
          <p:cNvSpPr>
            <a:spLocks noGrp="1"/>
          </p:cNvSpPr>
          <p:nvPr>
            <p:ph sz="quarter" idx="14"/>
          </p:nvPr>
        </p:nvSpPr>
        <p:spPr>
          <a:xfrm>
            <a:off x="4331943" y="1628800"/>
            <a:ext cx="4183408" cy="4249737"/>
          </a:xfrm>
        </p:spPr>
        <p:txBody>
          <a:bodyPr/>
          <a:lstStyle/>
          <a:p>
            <a:pPr marL="0" indent="0">
              <a:buNone/>
            </a:pPr>
            <a:r>
              <a:rPr lang="de-DE" b="1" dirty="0"/>
              <a:t>Anhaltende Belastungsstörung</a:t>
            </a:r>
          </a:p>
          <a:p>
            <a:pPr marL="0" indent="0">
              <a:buNone/>
            </a:pPr>
            <a:endParaRPr lang="de-DE" dirty="0"/>
          </a:p>
          <a:p>
            <a:r>
              <a:rPr lang="de-DE" dirty="0"/>
              <a:t>Kann Krankheitswert entwickeln (PTBS)</a:t>
            </a:r>
          </a:p>
          <a:p>
            <a:r>
              <a:rPr lang="de-DE" dirty="0"/>
              <a:t>Länger als 4 Wochen</a:t>
            </a:r>
          </a:p>
          <a:p>
            <a:r>
              <a:rPr lang="de-DE" dirty="0"/>
              <a:t>Fachliche Diagnose nötig (Vermittlung durch FUK)</a:t>
            </a:r>
          </a:p>
          <a:p>
            <a:r>
              <a:rPr lang="de-DE" dirty="0"/>
              <a:t>„Muskelverletzung“ der Psyche</a:t>
            </a:r>
          </a:p>
          <a:p>
            <a:endParaRPr lang="de-DE" dirty="0"/>
          </a:p>
        </p:txBody>
      </p:sp>
      <p:sp>
        <p:nvSpPr>
          <p:cNvPr id="5" name="Datumsplatzhalter 4">
            <a:extLst>
              <a:ext uri="{FF2B5EF4-FFF2-40B4-BE49-F238E27FC236}">
                <a16:creationId xmlns:a16="http://schemas.microsoft.com/office/drawing/2014/main" id="{5E929225-FFCF-C809-B50D-2A40F73B251E}"/>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13819174-711A-F840-B377-24338BE1A754}"/>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E24A4EA3-958D-D365-0F61-6506346E1A08}"/>
              </a:ext>
            </a:extLst>
          </p:cNvPr>
          <p:cNvSpPr>
            <a:spLocks noGrp="1"/>
          </p:cNvSpPr>
          <p:nvPr>
            <p:ph type="sldNum" sz="quarter" idx="4"/>
          </p:nvPr>
        </p:nvSpPr>
        <p:spPr/>
        <p:txBody>
          <a:bodyPr/>
          <a:lstStyle/>
          <a:p>
            <a:fld id="{3D90FFD4-DCF8-48E8-9CD9-9BC980D8512D}" type="slidenum">
              <a:rPr lang="de-DE" altLang="de-DE" smtClean="0"/>
              <a:pPr/>
              <a:t>14</a:t>
            </a:fld>
            <a:endParaRPr lang="de-DE" altLang="de-DE" dirty="0"/>
          </a:p>
        </p:txBody>
      </p:sp>
    </p:spTree>
    <p:extLst>
      <p:ext uri="{BB962C8B-B14F-4D97-AF65-F5344CB8AC3E}">
        <p14:creationId xmlns:p14="http://schemas.microsoft.com/office/powerpoint/2010/main" val="2486760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7F01F-92F8-8E6F-0BE8-50EF1B08A567}"/>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4" name="Inhaltsplatzhalter 3">
            <a:extLst>
              <a:ext uri="{FF2B5EF4-FFF2-40B4-BE49-F238E27FC236}">
                <a16:creationId xmlns:a16="http://schemas.microsoft.com/office/drawing/2014/main" id="{DA2F9AE9-1B7E-FD6F-54FF-9A15B7BC7151}"/>
              </a:ext>
            </a:extLst>
          </p:cNvPr>
          <p:cNvSpPr>
            <a:spLocks noGrp="1"/>
          </p:cNvSpPr>
          <p:nvPr>
            <p:ph sz="quarter" idx="14"/>
          </p:nvPr>
        </p:nvSpPr>
        <p:spPr>
          <a:xfrm>
            <a:off x="2606775" y="2166560"/>
            <a:ext cx="4183409" cy="4070728"/>
          </a:xfrm>
        </p:spPr>
        <p:txBody>
          <a:bodyPr/>
          <a:lstStyle/>
          <a:p>
            <a:r>
              <a:rPr lang="de-DE" dirty="0"/>
              <a:t>Vor dem Einsatz</a:t>
            </a:r>
          </a:p>
          <a:p>
            <a:pPr marL="0" indent="0">
              <a:buNone/>
            </a:pPr>
            <a:r>
              <a:rPr lang="de-DE" dirty="0"/>
              <a:t>	</a:t>
            </a:r>
            <a:r>
              <a:rPr lang="de-DE" sz="2000" dirty="0">
                <a:sym typeface="Wingdings" panose="05000000000000000000" pitchFamily="2" charset="2"/>
              </a:rPr>
              <a:t> trainieren</a:t>
            </a:r>
            <a:endParaRPr lang="de-DE" sz="2000" dirty="0"/>
          </a:p>
          <a:p>
            <a:r>
              <a:rPr lang="de-DE" dirty="0"/>
              <a:t>Im Einsatz</a:t>
            </a:r>
          </a:p>
          <a:p>
            <a:pPr marL="457200" lvl="1" indent="0">
              <a:buNone/>
            </a:pPr>
            <a:r>
              <a:rPr lang="de-DE" dirty="0"/>
              <a:t>	</a:t>
            </a:r>
            <a:r>
              <a:rPr lang="de-DE" dirty="0">
                <a:sym typeface="Wingdings" panose="05000000000000000000" pitchFamily="2" charset="2"/>
              </a:rPr>
              <a:t> regulieren</a:t>
            </a:r>
            <a:endParaRPr lang="de-DE" dirty="0"/>
          </a:p>
          <a:p>
            <a:r>
              <a:rPr lang="de-DE" dirty="0"/>
              <a:t>In der ersten Zeit danach</a:t>
            </a:r>
          </a:p>
          <a:p>
            <a:pPr marL="0" indent="0">
              <a:buNone/>
            </a:pPr>
            <a:r>
              <a:rPr lang="de-DE" dirty="0"/>
              <a:t>	</a:t>
            </a:r>
            <a:r>
              <a:rPr lang="de-DE" sz="2000" dirty="0">
                <a:sym typeface="Wingdings" panose="05000000000000000000" pitchFamily="2" charset="2"/>
              </a:rPr>
              <a:t> sich sortieren</a:t>
            </a:r>
            <a:endParaRPr lang="de-DE" sz="2000" dirty="0"/>
          </a:p>
          <a:p>
            <a:r>
              <a:rPr lang="de-DE" dirty="0"/>
              <a:t>Langfristig</a:t>
            </a:r>
          </a:p>
          <a:p>
            <a:pPr marL="0" indent="0">
              <a:buNone/>
            </a:pPr>
            <a:r>
              <a:rPr lang="de-DE" dirty="0"/>
              <a:t>	</a:t>
            </a:r>
            <a:r>
              <a:rPr lang="de-DE" sz="2000" dirty="0">
                <a:sym typeface="Wingdings" panose="05000000000000000000" pitchFamily="2" charset="2"/>
              </a:rPr>
              <a:t> Hilfe nutzen</a:t>
            </a:r>
            <a:endParaRPr lang="de-DE" sz="2000" dirty="0"/>
          </a:p>
        </p:txBody>
      </p:sp>
      <p:sp>
        <p:nvSpPr>
          <p:cNvPr id="5" name="Datumsplatzhalter 4">
            <a:extLst>
              <a:ext uri="{FF2B5EF4-FFF2-40B4-BE49-F238E27FC236}">
                <a16:creationId xmlns:a16="http://schemas.microsoft.com/office/drawing/2014/main" id="{2E136614-A665-77C1-7194-216FDE1CD7EE}"/>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7AAA04CA-28B4-AD15-92CF-E51314A46B7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0CF3C721-FEC3-8FA9-3067-6AB2695B536A}"/>
              </a:ext>
            </a:extLst>
          </p:cNvPr>
          <p:cNvSpPr>
            <a:spLocks noGrp="1"/>
          </p:cNvSpPr>
          <p:nvPr>
            <p:ph type="sldNum" sz="quarter" idx="4"/>
          </p:nvPr>
        </p:nvSpPr>
        <p:spPr/>
        <p:txBody>
          <a:bodyPr/>
          <a:lstStyle/>
          <a:p>
            <a:fld id="{3D90FFD4-DCF8-48E8-9CD9-9BC980D8512D}" type="slidenum">
              <a:rPr lang="de-DE" altLang="de-DE" smtClean="0"/>
              <a:pPr/>
              <a:t>15</a:t>
            </a:fld>
            <a:endParaRPr lang="de-DE" altLang="de-DE" dirty="0"/>
          </a:p>
        </p:txBody>
      </p:sp>
      <p:sp>
        <p:nvSpPr>
          <p:cNvPr id="8" name="Textfeld 7">
            <a:extLst>
              <a:ext uri="{FF2B5EF4-FFF2-40B4-BE49-F238E27FC236}">
                <a16:creationId xmlns:a16="http://schemas.microsoft.com/office/drawing/2014/main" id="{62541DD5-A202-0FFD-8AEE-90F7C17AE834}"/>
              </a:ext>
            </a:extLst>
          </p:cNvPr>
          <p:cNvSpPr txBox="1"/>
          <p:nvPr/>
        </p:nvSpPr>
        <p:spPr>
          <a:xfrm>
            <a:off x="484324" y="862990"/>
            <a:ext cx="7864883" cy="461665"/>
          </a:xfrm>
          <a:prstGeom prst="rect">
            <a:avLst/>
          </a:prstGeom>
          <a:noFill/>
        </p:spPr>
        <p:txBody>
          <a:bodyPr wrap="square" rtlCol="0">
            <a:spAutoFit/>
          </a:bodyPr>
          <a:lstStyle/>
          <a:p>
            <a:pPr algn="ctr"/>
            <a:r>
              <a:rPr lang="de-DE" b="1" dirty="0"/>
              <a:t>Was kann ich tun, um mit Belastungen umzugehen?</a:t>
            </a:r>
          </a:p>
        </p:txBody>
      </p:sp>
      <p:pic>
        <p:nvPicPr>
          <p:cNvPr id="11" name="Grafik 10" descr="Ein Bild, das Reihe, Antenne enthält.&#10;&#10;Automatisch generierte Beschreibung">
            <a:extLst>
              <a:ext uri="{FF2B5EF4-FFF2-40B4-BE49-F238E27FC236}">
                <a16:creationId xmlns:a16="http://schemas.microsoft.com/office/drawing/2014/main" id="{FB6AEC92-7B33-53A1-82E3-0098754105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810" b="37885"/>
          <a:stretch/>
        </p:blipFill>
        <p:spPr>
          <a:xfrm>
            <a:off x="2414329" y="1493762"/>
            <a:ext cx="3027531" cy="562560"/>
          </a:xfrm>
          <a:prstGeom prst="rect">
            <a:avLst/>
          </a:prstGeom>
        </p:spPr>
      </p:pic>
    </p:spTree>
    <p:extLst>
      <p:ext uri="{BB962C8B-B14F-4D97-AF65-F5344CB8AC3E}">
        <p14:creationId xmlns:p14="http://schemas.microsoft.com/office/powerpoint/2010/main" val="3869797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arn(inVertical)">
                                      <p:cBhvr>
                                        <p:cTn id="31" dur="500"/>
                                        <p:tgtEl>
                                          <p:spTgt spid="4">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arn(inVertic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490D8-705D-4F9D-A0A4-99FA5371B94B}"/>
              </a:ext>
            </a:extLst>
          </p:cNvPr>
          <p:cNvSpPr>
            <a:spLocks noGrp="1"/>
          </p:cNvSpPr>
          <p:nvPr>
            <p:ph type="title"/>
          </p:nvPr>
        </p:nvSpPr>
        <p:spPr/>
        <p:txBody>
          <a:bodyPr/>
          <a:lstStyle/>
          <a:p>
            <a:r>
              <a:rPr lang="de-DE" dirty="0"/>
              <a:t>5.2 Physische und psychische Belastungen</a:t>
            </a:r>
          </a:p>
        </p:txBody>
      </p:sp>
      <p:sp>
        <p:nvSpPr>
          <p:cNvPr id="4" name="Datumsplatzhalter 3">
            <a:extLst>
              <a:ext uri="{FF2B5EF4-FFF2-40B4-BE49-F238E27FC236}">
                <a16:creationId xmlns:a16="http://schemas.microsoft.com/office/drawing/2014/main" id="{45AA3BF6-2A45-4271-B559-84729D832309}"/>
              </a:ext>
            </a:extLst>
          </p:cNvPr>
          <p:cNvSpPr>
            <a:spLocks noGrp="1"/>
          </p:cNvSpPr>
          <p:nvPr>
            <p:ph type="dt" sz="half" idx="2"/>
          </p:nvPr>
        </p:nvSpPr>
        <p:spPr/>
        <p:txBody>
          <a:bodyPr/>
          <a:lstStyle/>
          <a:p>
            <a:fld id="{581428AD-C0D9-47FF-91CF-9F59AC904F09}"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893592D8-B2E4-44D0-AD33-7D9AF80575B9}"/>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46759BB-9357-4B4B-B74C-F3D8FBE9B1D4}"/>
              </a:ext>
            </a:extLst>
          </p:cNvPr>
          <p:cNvSpPr>
            <a:spLocks noGrp="1"/>
          </p:cNvSpPr>
          <p:nvPr>
            <p:ph type="sldNum" sz="quarter" idx="4"/>
          </p:nvPr>
        </p:nvSpPr>
        <p:spPr/>
        <p:txBody>
          <a:bodyPr/>
          <a:lstStyle/>
          <a:p>
            <a:fld id="{3D90FFD4-DCF8-48E8-9CD9-9BC980D8512D}" type="slidenum">
              <a:rPr lang="de-DE" altLang="de-DE" smtClean="0"/>
              <a:pPr/>
              <a:t>16</a:t>
            </a:fld>
            <a:endParaRPr lang="de-DE" altLang="de-DE" dirty="0"/>
          </a:p>
        </p:txBody>
      </p:sp>
      <p:sp>
        <p:nvSpPr>
          <p:cNvPr id="7" name="Textfeld 6">
            <a:extLst>
              <a:ext uri="{FF2B5EF4-FFF2-40B4-BE49-F238E27FC236}">
                <a16:creationId xmlns:a16="http://schemas.microsoft.com/office/drawing/2014/main" id="{74BF3351-9CCE-41EE-ABB3-5899C87BE939}"/>
              </a:ext>
            </a:extLst>
          </p:cNvPr>
          <p:cNvSpPr txBox="1"/>
          <p:nvPr/>
        </p:nvSpPr>
        <p:spPr>
          <a:xfrm>
            <a:off x="457200" y="1088481"/>
            <a:ext cx="8579296" cy="461665"/>
          </a:xfrm>
          <a:prstGeom prst="rect">
            <a:avLst/>
          </a:prstGeom>
          <a:noFill/>
        </p:spPr>
        <p:txBody>
          <a:bodyPr wrap="square" rtlCol="0">
            <a:spAutoFit/>
          </a:bodyPr>
          <a:lstStyle/>
          <a:p>
            <a:r>
              <a:rPr lang="de-DE" b="1" dirty="0"/>
              <a:t>Hilfreich für die Bewältigung</a:t>
            </a:r>
            <a:r>
              <a:rPr lang="de-DE" dirty="0"/>
              <a:t> – die seelische PSA</a:t>
            </a:r>
            <a:endParaRPr lang="de-DE" dirty="0">
              <a:latin typeface="NDSFrutiger 45 Light" panose="02000403040000020004" pitchFamily="2" charset="0"/>
            </a:endParaRPr>
          </a:p>
        </p:txBody>
      </p:sp>
      <p:sp>
        <p:nvSpPr>
          <p:cNvPr id="8" name="Textfeld 7">
            <a:extLst>
              <a:ext uri="{FF2B5EF4-FFF2-40B4-BE49-F238E27FC236}">
                <a16:creationId xmlns:a16="http://schemas.microsoft.com/office/drawing/2014/main" id="{14E94EFD-9218-0E9E-4300-F14812351A5D}"/>
              </a:ext>
            </a:extLst>
          </p:cNvPr>
          <p:cNvSpPr txBox="1"/>
          <p:nvPr/>
        </p:nvSpPr>
        <p:spPr>
          <a:xfrm>
            <a:off x="1425352" y="2137240"/>
            <a:ext cx="2252277" cy="461665"/>
          </a:xfrm>
          <a:prstGeom prst="rect">
            <a:avLst/>
          </a:prstGeom>
          <a:noFill/>
        </p:spPr>
        <p:txBody>
          <a:bodyPr wrap="square" rtlCol="0">
            <a:spAutoFit/>
          </a:bodyPr>
          <a:lstStyle/>
          <a:p>
            <a:r>
              <a:rPr lang="de-DE" dirty="0"/>
              <a:t>Sinn</a:t>
            </a:r>
          </a:p>
        </p:txBody>
      </p:sp>
      <p:sp>
        <p:nvSpPr>
          <p:cNvPr id="9" name="Textfeld 8">
            <a:extLst>
              <a:ext uri="{FF2B5EF4-FFF2-40B4-BE49-F238E27FC236}">
                <a16:creationId xmlns:a16="http://schemas.microsoft.com/office/drawing/2014/main" id="{974FCC1F-E4D0-0989-0795-0024F81B09D6}"/>
              </a:ext>
            </a:extLst>
          </p:cNvPr>
          <p:cNvSpPr txBox="1"/>
          <p:nvPr/>
        </p:nvSpPr>
        <p:spPr>
          <a:xfrm>
            <a:off x="6001308" y="1918162"/>
            <a:ext cx="2232248" cy="830997"/>
          </a:xfrm>
          <a:prstGeom prst="rect">
            <a:avLst/>
          </a:prstGeom>
          <a:noFill/>
        </p:spPr>
        <p:txBody>
          <a:bodyPr wrap="square" rtlCol="0">
            <a:spAutoFit/>
          </a:bodyPr>
          <a:lstStyle/>
          <a:p>
            <a:pPr algn="ctr"/>
            <a:r>
              <a:rPr lang="de-DE" dirty="0"/>
              <a:t>sicherer</a:t>
            </a:r>
          </a:p>
          <a:p>
            <a:pPr algn="ctr"/>
            <a:r>
              <a:rPr lang="de-DE" dirty="0"/>
              <a:t>Rückzugsort</a:t>
            </a:r>
          </a:p>
        </p:txBody>
      </p:sp>
      <p:sp>
        <p:nvSpPr>
          <p:cNvPr id="10" name="Textfeld 9">
            <a:extLst>
              <a:ext uri="{FF2B5EF4-FFF2-40B4-BE49-F238E27FC236}">
                <a16:creationId xmlns:a16="http://schemas.microsoft.com/office/drawing/2014/main" id="{91D2CD8D-C590-A22B-626E-661AD94DA358}"/>
              </a:ext>
            </a:extLst>
          </p:cNvPr>
          <p:cNvSpPr txBox="1"/>
          <p:nvPr/>
        </p:nvSpPr>
        <p:spPr>
          <a:xfrm>
            <a:off x="6316588" y="4537132"/>
            <a:ext cx="2160240" cy="461665"/>
          </a:xfrm>
          <a:prstGeom prst="rect">
            <a:avLst/>
          </a:prstGeom>
          <a:noFill/>
        </p:spPr>
        <p:txBody>
          <a:bodyPr wrap="square" rtlCol="0">
            <a:spAutoFit/>
          </a:bodyPr>
          <a:lstStyle/>
          <a:p>
            <a:r>
              <a:rPr lang="de-DE" dirty="0"/>
              <a:t>Entspannung</a:t>
            </a:r>
          </a:p>
        </p:txBody>
      </p:sp>
      <p:sp>
        <p:nvSpPr>
          <p:cNvPr id="11" name="Textfeld 10">
            <a:extLst>
              <a:ext uri="{FF2B5EF4-FFF2-40B4-BE49-F238E27FC236}">
                <a16:creationId xmlns:a16="http://schemas.microsoft.com/office/drawing/2014/main" id="{7279270A-5CD9-2036-1AA8-12764C467140}"/>
              </a:ext>
            </a:extLst>
          </p:cNvPr>
          <p:cNvSpPr txBox="1"/>
          <p:nvPr/>
        </p:nvSpPr>
        <p:spPr>
          <a:xfrm>
            <a:off x="3078477" y="3234887"/>
            <a:ext cx="3057128" cy="461665"/>
          </a:xfrm>
          <a:prstGeom prst="rect">
            <a:avLst/>
          </a:prstGeom>
          <a:noFill/>
        </p:spPr>
        <p:txBody>
          <a:bodyPr wrap="square" rtlCol="0">
            <a:spAutoFit/>
          </a:bodyPr>
          <a:lstStyle/>
          <a:p>
            <a:r>
              <a:rPr lang="de-DE" dirty="0"/>
              <a:t>Vertrauenspersonen</a:t>
            </a:r>
          </a:p>
        </p:txBody>
      </p:sp>
      <p:sp>
        <p:nvSpPr>
          <p:cNvPr id="12" name="Textfeld 11">
            <a:extLst>
              <a:ext uri="{FF2B5EF4-FFF2-40B4-BE49-F238E27FC236}">
                <a16:creationId xmlns:a16="http://schemas.microsoft.com/office/drawing/2014/main" id="{153D6338-0839-A0FB-A950-CAD7C909DE36}"/>
              </a:ext>
            </a:extLst>
          </p:cNvPr>
          <p:cNvSpPr txBox="1"/>
          <p:nvPr/>
        </p:nvSpPr>
        <p:spPr>
          <a:xfrm>
            <a:off x="1061621" y="4396838"/>
            <a:ext cx="2736304" cy="461665"/>
          </a:xfrm>
          <a:prstGeom prst="rect">
            <a:avLst/>
          </a:prstGeom>
          <a:noFill/>
        </p:spPr>
        <p:txBody>
          <a:bodyPr wrap="square" rtlCol="0">
            <a:spAutoFit/>
          </a:bodyPr>
          <a:lstStyle/>
          <a:p>
            <a:r>
              <a:rPr lang="de-DE" dirty="0"/>
              <a:t>Selbstwirksamkeit</a:t>
            </a:r>
          </a:p>
        </p:txBody>
      </p:sp>
      <p:pic>
        <p:nvPicPr>
          <p:cNvPr id="14" name="Grafik 13" descr="Couch Silhouette">
            <a:extLst>
              <a:ext uri="{FF2B5EF4-FFF2-40B4-BE49-F238E27FC236}">
                <a16:creationId xmlns:a16="http://schemas.microsoft.com/office/drawing/2014/main" id="{BE533DAB-CB19-85B2-055F-943A1F0661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0232" y="2538228"/>
            <a:ext cx="914400" cy="914400"/>
          </a:xfrm>
          <a:prstGeom prst="rect">
            <a:avLst/>
          </a:prstGeom>
        </p:spPr>
      </p:pic>
      <p:pic>
        <p:nvPicPr>
          <p:cNvPr id="22" name="Grafik 21" descr="Kinder Silhouette">
            <a:extLst>
              <a:ext uri="{FF2B5EF4-FFF2-40B4-BE49-F238E27FC236}">
                <a16:creationId xmlns:a16="http://schemas.microsoft.com/office/drawing/2014/main" id="{1B436C79-F2B4-E747-7017-5DF1B9B397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1636" y="3423772"/>
            <a:ext cx="914400" cy="914400"/>
          </a:xfrm>
          <a:prstGeom prst="rect">
            <a:avLst/>
          </a:prstGeom>
        </p:spPr>
      </p:pic>
      <p:pic>
        <p:nvPicPr>
          <p:cNvPr id="24" name="Grafik 23" descr="Künstlerin Silhouette">
            <a:extLst>
              <a:ext uri="{FF2B5EF4-FFF2-40B4-BE49-F238E27FC236}">
                <a16:creationId xmlns:a16="http://schemas.microsoft.com/office/drawing/2014/main" id="{6E2A6BA9-A411-72F8-90BF-1589CB08FA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20831" y="4998797"/>
            <a:ext cx="817884" cy="817884"/>
          </a:xfrm>
          <a:prstGeom prst="rect">
            <a:avLst/>
          </a:prstGeom>
        </p:spPr>
      </p:pic>
      <p:pic>
        <p:nvPicPr>
          <p:cNvPr id="26" name="Grafik 25" descr="Hammer Silhouette">
            <a:extLst>
              <a:ext uri="{FF2B5EF4-FFF2-40B4-BE49-F238E27FC236}">
                <a16:creationId xmlns:a16="http://schemas.microsoft.com/office/drawing/2014/main" id="{7738B13A-FD1F-0CE3-05CA-9F6D5C273A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81242" y="4905268"/>
            <a:ext cx="542635" cy="542635"/>
          </a:xfrm>
          <a:prstGeom prst="rect">
            <a:avLst/>
          </a:prstGeom>
        </p:spPr>
      </p:pic>
      <p:pic>
        <p:nvPicPr>
          <p:cNvPr id="30" name="Grafik 29" descr="Renoviertes Haus funkelnd Silhouette">
            <a:extLst>
              <a:ext uri="{FF2B5EF4-FFF2-40B4-BE49-F238E27FC236}">
                <a16:creationId xmlns:a16="http://schemas.microsoft.com/office/drawing/2014/main" id="{A9B29209-6285-9B60-4D70-FE370C9A4B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05878" y="5098355"/>
            <a:ext cx="817885" cy="817885"/>
          </a:xfrm>
          <a:prstGeom prst="rect">
            <a:avLst/>
          </a:prstGeom>
        </p:spPr>
      </p:pic>
      <p:pic>
        <p:nvPicPr>
          <p:cNvPr id="32" name="Grafik 31" descr="Hängematte Silhouette">
            <a:extLst>
              <a:ext uri="{FF2B5EF4-FFF2-40B4-BE49-F238E27FC236}">
                <a16:creationId xmlns:a16="http://schemas.microsoft.com/office/drawing/2014/main" id="{BA217476-42F0-3A79-94F8-EC03CA9E73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36297" y="4889390"/>
            <a:ext cx="1080120" cy="1080120"/>
          </a:xfrm>
          <a:prstGeom prst="rect">
            <a:avLst/>
          </a:prstGeom>
        </p:spPr>
      </p:pic>
      <p:pic>
        <p:nvPicPr>
          <p:cNvPr id="13" name="Grafik 12" descr="Fragen Silhouette">
            <a:extLst>
              <a:ext uri="{FF2B5EF4-FFF2-40B4-BE49-F238E27FC236}">
                <a16:creationId xmlns:a16="http://schemas.microsoft.com/office/drawing/2014/main" id="{1637294A-C87A-D654-D596-B50EE87775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398388" y="2583471"/>
            <a:ext cx="914400" cy="914400"/>
          </a:xfrm>
          <a:prstGeom prst="rect">
            <a:avLst/>
          </a:prstGeom>
        </p:spPr>
      </p:pic>
    </p:spTree>
    <p:custDataLst>
      <p:tags r:id="rId1"/>
    </p:custDataLst>
    <p:extLst>
      <p:ext uri="{BB962C8B-B14F-4D97-AF65-F5344CB8AC3E}">
        <p14:creationId xmlns:p14="http://schemas.microsoft.com/office/powerpoint/2010/main" val="32159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11">
                                            <p:txEl>
                                              <p:pRg st="0" end="0"/>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fltVal val="0"/>
                                          </p:val>
                                        </p:tav>
                                        <p:tav tm="100000">
                                          <p:val>
                                            <p:strVal val="#ppt_w"/>
                                          </p:val>
                                        </p:tav>
                                      </p:tavLst>
                                    </p:anim>
                                    <p:anim calcmode="lin" valueType="num">
                                      <p:cBhvr>
                                        <p:cTn id="34" dur="1000" fill="hold"/>
                                        <p:tgtEl>
                                          <p:spTgt spid="22"/>
                                        </p:tgtEl>
                                        <p:attrNameLst>
                                          <p:attrName>ppt_h</p:attrName>
                                        </p:attrNameLst>
                                      </p:cBhvr>
                                      <p:tavLst>
                                        <p:tav tm="0">
                                          <p:val>
                                            <p:fltVal val="0"/>
                                          </p:val>
                                        </p:tav>
                                        <p:tav tm="100000">
                                          <p:val>
                                            <p:strVal val="#ppt_h"/>
                                          </p:val>
                                        </p:tav>
                                      </p:tavLst>
                                    </p:anim>
                                    <p:anim calcmode="lin" valueType="num">
                                      <p:cBhvr>
                                        <p:cTn id="35" dur="1000" fill="hold"/>
                                        <p:tgtEl>
                                          <p:spTgt spid="22"/>
                                        </p:tgtEl>
                                        <p:attrNameLst>
                                          <p:attrName>style.rotation</p:attrName>
                                        </p:attrNameLst>
                                      </p:cBhvr>
                                      <p:tavLst>
                                        <p:tav tm="0">
                                          <p:val>
                                            <p:fltVal val="90"/>
                                          </p:val>
                                        </p:tav>
                                        <p:tav tm="100000">
                                          <p:val>
                                            <p:fltVal val="0"/>
                                          </p:val>
                                        </p:tav>
                                      </p:tavLst>
                                    </p:anim>
                                    <p:animEffect transition="in" filter="fade">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p:cTn id="4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44" dur="1000"/>
                                        <p:tgtEl>
                                          <p:spTgt spid="12">
                                            <p:txEl>
                                              <p:pRg st="0" end="0"/>
                                            </p:txEl>
                                          </p:spTgt>
                                        </p:tgtEl>
                                      </p:cBhvr>
                                    </p:animEffect>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par>
                                <p:cTn id="64" presetID="45"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2000"/>
                                        <p:tgtEl>
                                          <p:spTgt spid="32"/>
                                        </p:tgtEl>
                                      </p:cBhvr>
                                    </p:animEffect>
                                    <p:anim calcmode="lin" valueType="num">
                                      <p:cBhvr>
                                        <p:cTn id="67" dur="2000" fill="hold"/>
                                        <p:tgtEl>
                                          <p:spTgt spid="32"/>
                                        </p:tgtEl>
                                        <p:attrNameLst>
                                          <p:attrName>ppt_w</p:attrName>
                                        </p:attrNameLst>
                                      </p:cBhvr>
                                      <p:tavLst>
                                        <p:tav tm="0" fmla="#ppt_w*sin(2.5*pi*$)">
                                          <p:val>
                                            <p:fltVal val="0"/>
                                          </p:val>
                                        </p:tav>
                                        <p:tav tm="100000">
                                          <p:val>
                                            <p:fltVal val="1"/>
                                          </p:val>
                                        </p:tav>
                                      </p:tavLst>
                                    </p:anim>
                                    <p:anim calcmode="lin" valueType="num">
                                      <p:cBhvr>
                                        <p:cTn id="68"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par>
                                <p:cTn id="87" presetID="21" presetClass="entr" presetSubtype="1"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heel(1)">
                                      <p:cBhvr>
                                        <p:cTn id="8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33AFE90-7CD3-7E70-4EDD-7F4AC919ED43}"/>
              </a:ext>
            </a:extLst>
          </p:cNvPr>
          <p:cNvSpPr>
            <a:spLocks noGrp="1"/>
          </p:cNvSpPr>
          <p:nvPr>
            <p:ph type="title"/>
          </p:nvPr>
        </p:nvSpPr>
        <p:spPr/>
        <p:txBody>
          <a:bodyPr/>
          <a:lstStyle/>
          <a:p>
            <a:endParaRPr lang="de-DE"/>
          </a:p>
        </p:txBody>
      </p:sp>
      <p:sp>
        <p:nvSpPr>
          <p:cNvPr id="8" name="Inhaltsplatzhalter 7">
            <a:extLst>
              <a:ext uri="{FF2B5EF4-FFF2-40B4-BE49-F238E27FC236}">
                <a16:creationId xmlns:a16="http://schemas.microsoft.com/office/drawing/2014/main" id="{67F19675-6906-4342-39FD-2FEA9993A55E}"/>
              </a:ext>
            </a:extLst>
          </p:cNvPr>
          <p:cNvSpPr>
            <a:spLocks noGrp="1"/>
          </p:cNvSpPr>
          <p:nvPr>
            <p:ph sz="quarter" idx="13"/>
          </p:nvPr>
        </p:nvSpPr>
        <p:spPr>
          <a:xfrm>
            <a:off x="457200" y="1772815"/>
            <a:ext cx="5987008" cy="4176465"/>
          </a:xfrm>
        </p:spPr>
        <p:txBody>
          <a:bodyPr>
            <a:normAutofit/>
          </a:bodyPr>
          <a:lstStyle/>
          <a:p>
            <a:endParaRPr lang="de-DE" dirty="0"/>
          </a:p>
          <a:p>
            <a:r>
              <a:rPr lang="de-DE" dirty="0"/>
              <a:t>erworbenes Wissen aus Ausbildung und Dienstbetrieb</a:t>
            </a:r>
          </a:p>
          <a:p>
            <a:r>
              <a:rPr lang="de-DE" dirty="0"/>
              <a:t>Besinnung auf eigene Fähigkeiten </a:t>
            </a:r>
          </a:p>
          <a:p>
            <a:r>
              <a:rPr lang="de-DE" dirty="0"/>
              <a:t>Vergegenwärtigung: Ich bin nicht allein.</a:t>
            </a:r>
          </a:p>
          <a:p>
            <a:r>
              <a:rPr lang="de-DE" dirty="0"/>
              <a:t>gedankliche Vorbereitung auf den Einsatz</a:t>
            </a:r>
          </a:p>
          <a:p>
            <a:r>
              <a:rPr lang="de-DE" dirty="0"/>
              <a:t>Entspannungstechniken kennen</a:t>
            </a:r>
          </a:p>
          <a:p>
            <a:endParaRPr lang="de-DE" dirty="0"/>
          </a:p>
        </p:txBody>
      </p:sp>
      <p:sp>
        <p:nvSpPr>
          <p:cNvPr id="4" name="Datumsplatzhalter 3">
            <a:extLst>
              <a:ext uri="{FF2B5EF4-FFF2-40B4-BE49-F238E27FC236}">
                <a16:creationId xmlns:a16="http://schemas.microsoft.com/office/drawing/2014/main" id="{8186BB05-3B21-C2B3-7475-659E728291F8}"/>
              </a:ext>
            </a:extLst>
          </p:cNvPr>
          <p:cNvSpPr>
            <a:spLocks noGrp="1"/>
          </p:cNvSpPr>
          <p:nvPr>
            <p:ph type="dt" sz="half" idx="2"/>
          </p:nvPr>
        </p:nvSpPr>
        <p:spPr/>
        <p:txBody>
          <a:bodyPr/>
          <a:lstStyle/>
          <a:p>
            <a:fld id="{16857834-67FF-495E-8812-90361615AFE3}"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A4D7F347-3858-4CD7-03C5-35510ED96405}"/>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63AA6924-FC72-963C-2888-5553B631EACD}"/>
              </a:ext>
            </a:extLst>
          </p:cNvPr>
          <p:cNvSpPr>
            <a:spLocks noGrp="1"/>
          </p:cNvSpPr>
          <p:nvPr>
            <p:ph type="sldNum" sz="quarter" idx="4"/>
          </p:nvPr>
        </p:nvSpPr>
        <p:spPr/>
        <p:txBody>
          <a:bodyPr/>
          <a:lstStyle/>
          <a:p>
            <a:fld id="{3D90FFD4-DCF8-48E8-9CD9-9BC980D8512D}" type="slidenum">
              <a:rPr lang="de-DE" altLang="de-DE" smtClean="0"/>
              <a:pPr/>
              <a:t>17</a:t>
            </a:fld>
            <a:endParaRPr lang="de-DE" altLang="de-DE" dirty="0"/>
          </a:p>
        </p:txBody>
      </p:sp>
      <p:sp>
        <p:nvSpPr>
          <p:cNvPr id="9" name="Textfeld 8">
            <a:extLst>
              <a:ext uri="{FF2B5EF4-FFF2-40B4-BE49-F238E27FC236}">
                <a16:creationId xmlns:a16="http://schemas.microsoft.com/office/drawing/2014/main" id="{903B9031-4D48-7A73-3F50-6C2EA11C1CB7}"/>
              </a:ext>
            </a:extLst>
          </p:cNvPr>
          <p:cNvSpPr txBox="1"/>
          <p:nvPr/>
        </p:nvSpPr>
        <p:spPr>
          <a:xfrm>
            <a:off x="457200" y="1088481"/>
            <a:ext cx="4618856" cy="461665"/>
          </a:xfrm>
          <a:prstGeom prst="rect">
            <a:avLst/>
          </a:prstGeom>
          <a:noFill/>
        </p:spPr>
        <p:txBody>
          <a:bodyPr wrap="square" rtlCol="0">
            <a:spAutoFit/>
          </a:bodyPr>
          <a:lstStyle/>
          <a:p>
            <a:r>
              <a:rPr lang="de-DE" b="1" dirty="0"/>
              <a:t>Maßnahmen </a:t>
            </a:r>
            <a:r>
              <a:rPr lang="de-DE" b="1" u="sng" dirty="0"/>
              <a:t>vor</a:t>
            </a:r>
            <a:r>
              <a:rPr lang="de-DE" b="1" dirty="0"/>
              <a:t> dem Einsatz</a:t>
            </a:r>
            <a:endParaRPr lang="de-DE" b="1" dirty="0">
              <a:latin typeface="NDSFrutiger 45 Light" panose="02000403040000020004" pitchFamily="2" charset="0"/>
            </a:endParaRPr>
          </a:p>
        </p:txBody>
      </p:sp>
      <p:pic>
        <p:nvPicPr>
          <p:cNvPr id="15" name="Grafik 14" descr="Gedanken Silhouette">
            <a:extLst>
              <a:ext uri="{FF2B5EF4-FFF2-40B4-BE49-F238E27FC236}">
                <a16:creationId xmlns:a16="http://schemas.microsoft.com/office/drawing/2014/main" id="{4BDD484A-CC37-BB88-7648-ED7D60F196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10537" y="2132856"/>
            <a:ext cx="1587348" cy="1587348"/>
          </a:xfrm>
          <a:prstGeom prst="rect">
            <a:avLst/>
          </a:prstGeom>
        </p:spPr>
      </p:pic>
    </p:spTree>
    <p:extLst>
      <p:ext uri="{BB962C8B-B14F-4D97-AF65-F5344CB8AC3E}">
        <p14:creationId xmlns:p14="http://schemas.microsoft.com/office/powerpoint/2010/main" val="26836207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DC506-6CA3-4753-81F4-C66CD978541B}"/>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46A009BB-5DD1-4949-8809-8B5E3C5D1C2F}"/>
              </a:ext>
            </a:extLst>
          </p:cNvPr>
          <p:cNvSpPr>
            <a:spLocks noGrp="1"/>
          </p:cNvSpPr>
          <p:nvPr>
            <p:ph sz="quarter" idx="13"/>
          </p:nvPr>
        </p:nvSpPr>
        <p:spPr>
          <a:xfrm>
            <a:off x="457200" y="2204863"/>
            <a:ext cx="8686800" cy="2640506"/>
          </a:xfrm>
        </p:spPr>
        <p:txBody>
          <a:bodyPr>
            <a:normAutofit fontScale="92500" lnSpcReduction="10000"/>
          </a:bodyPr>
          <a:lstStyle/>
          <a:p>
            <a:r>
              <a:rPr lang="de-DE" sz="2600" dirty="0"/>
              <a:t>Besinnung auf eigene Fähigkeiten</a:t>
            </a:r>
          </a:p>
          <a:p>
            <a:r>
              <a:rPr lang="de-DE" sz="2600" dirty="0"/>
              <a:t>ruhige und gleichmäßige Atmung</a:t>
            </a:r>
          </a:p>
          <a:p>
            <a:r>
              <a:rPr lang="de-DE" sz="2600" dirty="0"/>
              <a:t>Fokus auf Einsatz, Störendes ausblenden</a:t>
            </a:r>
          </a:p>
          <a:p>
            <a:r>
              <a:rPr lang="de-DE" sz="2600" dirty="0"/>
              <a:t>Sicherheit geben</a:t>
            </a:r>
          </a:p>
          <a:p>
            <a:r>
              <a:rPr lang="de-DE" sz="2600" dirty="0"/>
              <a:t>Gefühle im Einsatz mit Verstand kontrollieren</a:t>
            </a:r>
          </a:p>
          <a:p>
            <a:r>
              <a:rPr lang="de-DE" sz="2600" dirty="0"/>
              <a:t>sich vor belastenden Anblicken schützen</a:t>
            </a:r>
          </a:p>
          <a:p>
            <a:endParaRPr lang="de-DE" dirty="0"/>
          </a:p>
          <a:p>
            <a:endParaRPr lang="de-DE" dirty="0"/>
          </a:p>
          <a:p>
            <a:endParaRPr lang="de-DE" dirty="0">
              <a:solidFill>
                <a:srgbClr val="FF0000"/>
              </a:solidFill>
            </a:endParaRPr>
          </a:p>
        </p:txBody>
      </p:sp>
      <p:sp>
        <p:nvSpPr>
          <p:cNvPr id="4" name="Datumsplatzhalter 3">
            <a:extLst>
              <a:ext uri="{FF2B5EF4-FFF2-40B4-BE49-F238E27FC236}">
                <a16:creationId xmlns:a16="http://schemas.microsoft.com/office/drawing/2014/main" id="{3FCFDE1E-BA2D-443E-8DCC-5812DA0BA84F}"/>
              </a:ext>
            </a:extLst>
          </p:cNvPr>
          <p:cNvSpPr>
            <a:spLocks noGrp="1"/>
          </p:cNvSpPr>
          <p:nvPr>
            <p:ph type="dt" sz="half" idx="2"/>
          </p:nvPr>
        </p:nvSpPr>
        <p:spPr/>
        <p:txBody>
          <a:bodyPr/>
          <a:lstStyle/>
          <a:p>
            <a:fld id="{3E766910-12BA-4A1D-9499-263A148DF493}"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62419A52-FC0E-4C7E-A0E7-FFECF8936BB3}"/>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3A2DBFC-B86A-4440-9144-793C7AB68824}"/>
              </a:ext>
            </a:extLst>
          </p:cNvPr>
          <p:cNvSpPr>
            <a:spLocks noGrp="1"/>
          </p:cNvSpPr>
          <p:nvPr>
            <p:ph type="sldNum" sz="quarter" idx="4"/>
          </p:nvPr>
        </p:nvSpPr>
        <p:spPr/>
        <p:txBody>
          <a:bodyPr/>
          <a:lstStyle/>
          <a:p>
            <a:fld id="{3D90FFD4-DCF8-48E8-9CD9-9BC980D8512D}" type="slidenum">
              <a:rPr lang="de-DE" altLang="de-DE" smtClean="0"/>
              <a:pPr/>
              <a:t>18</a:t>
            </a:fld>
            <a:endParaRPr lang="de-DE" altLang="de-DE" dirty="0"/>
          </a:p>
        </p:txBody>
      </p:sp>
      <p:sp>
        <p:nvSpPr>
          <p:cNvPr id="7" name="Textfeld 6">
            <a:extLst>
              <a:ext uri="{FF2B5EF4-FFF2-40B4-BE49-F238E27FC236}">
                <a16:creationId xmlns:a16="http://schemas.microsoft.com/office/drawing/2014/main" id="{23EDDD23-41F9-4AE9-8B90-90282B7AFAF1}"/>
              </a:ext>
            </a:extLst>
          </p:cNvPr>
          <p:cNvSpPr txBox="1"/>
          <p:nvPr/>
        </p:nvSpPr>
        <p:spPr>
          <a:xfrm>
            <a:off x="457200" y="1088481"/>
            <a:ext cx="4618856" cy="461665"/>
          </a:xfrm>
          <a:prstGeom prst="rect">
            <a:avLst/>
          </a:prstGeom>
          <a:noFill/>
        </p:spPr>
        <p:txBody>
          <a:bodyPr wrap="square" rtlCol="0">
            <a:spAutoFit/>
          </a:bodyPr>
          <a:lstStyle/>
          <a:p>
            <a:r>
              <a:rPr lang="de-DE" b="1" dirty="0"/>
              <a:t>Maßnahmen </a:t>
            </a:r>
            <a:r>
              <a:rPr lang="de-DE" b="1" u="sng" dirty="0"/>
              <a:t>im</a:t>
            </a:r>
            <a:r>
              <a:rPr lang="de-DE" b="1" dirty="0"/>
              <a:t> Einsatz</a:t>
            </a:r>
            <a:endParaRPr lang="de-DE" b="1" dirty="0">
              <a:latin typeface="NDSFrutiger 45 Light" panose="02000403040000020004" pitchFamily="2" charset="0"/>
            </a:endParaRPr>
          </a:p>
        </p:txBody>
      </p:sp>
      <p:sp>
        <p:nvSpPr>
          <p:cNvPr id="8" name="Textfeld 7">
            <a:extLst>
              <a:ext uri="{FF2B5EF4-FFF2-40B4-BE49-F238E27FC236}">
                <a16:creationId xmlns:a16="http://schemas.microsoft.com/office/drawing/2014/main" id="{D4E93B5F-BEF9-BB6F-5E4B-86F7EF0223A1}"/>
              </a:ext>
            </a:extLst>
          </p:cNvPr>
          <p:cNvSpPr txBox="1"/>
          <p:nvPr/>
        </p:nvSpPr>
        <p:spPr>
          <a:xfrm>
            <a:off x="2555776" y="5310496"/>
            <a:ext cx="4334198" cy="461665"/>
          </a:xfrm>
          <a:prstGeom prst="rect">
            <a:avLst/>
          </a:prstGeom>
          <a:noFill/>
        </p:spPr>
        <p:txBody>
          <a:bodyPr wrap="square" rtlCol="0">
            <a:spAutoFit/>
          </a:bodyPr>
          <a:lstStyle/>
          <a:p>
            <a:r>
              <a:rPr lang="de-DE" i="1" dirty="0"/>
              <a:t>„Stehe still und sammle dich!“</a:t>
            </a:r>
          </a:p>
        </p:txBody>
      </p:sp>
      <p:pic>
        <p:nvPicPr>
          <p:cNvPr id="12" name="Grafik 11" descr="Linke Gehirnhälfte Silhouette">
            <a:extLst>
              <a:ext uri="{FF2B5EF4-FFF2-40B4-BE49-F238E27FC236}">
                <a16:creationId xmlns:a16="http://schemas.microsoft.com/office/drawing/2014/main" id="{38F7728A-7A18-B73F-68A3-06408688F8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7738" y="828667"/>
            <a:ext cx="1296146" cy="1296146"/>
          </a:xfrm>
          <a:prstGeom prst="rect">
            <a:avLst/>
          </a:prstGeom>
        </p:spPr>
      </p:pic>
    </p:spTree>
    <p:custDataLst>
      <p:tags r:id="rId1"/>
    </p:custDataLst>
    <p:extLst>
      <p:ext uri="{BB962C8B-B14F-4D97-AF65-F5344CB8AC3E}">
        <p14:creationId xmlns:p14="http://schemas.microsoft.com/office/powerpoint/2010/main" val="38153506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2E8521-1275-4372-85F6-CDA9E98165F7}"/>
              </a:ext>
            </a:extLst>
          </p:cNvPr>
          <p:cNvSpPr>
            <a:spLocks noGrp="1"/>
          </p:cNvSpPr>
          <p:nvPr>
            <p:ph type="title"/>
          </p:nvPr>
        </p:nvSpPr>
        <p:spPr/>
        <p:txBody>
          <a:bodyPr/>
          <a:lstStyle/>
          <a:p>
            <a:r>
              <a:rPr lang="de-DE" dirty="0"/>
              <a:t>5.2 Physische und psychische Belastungen</a:t>
            </a:r>
          </a:p>
        </p:txBody>
      </p:sp>
      <p:sp>
        <p:nvSpPr>
          <p:cNvPr id="4" name="Datumsplatzhalter 3">
            <a:extLst>
              <a:ext uri="{FF2B5EF4-FFF2-40B4-BE49-F238E27FC236}">
                <a16:creationId xmlns:a16="http://schemas.microsoft.com/office/drawing/2014/main" id="{80F2091D-690A-4A0F-A919-3C0DDAAFC825}"/>
              </a:ext>
            </a:extLst>
          </p:cNvPr>
          <p:cNvSpPr>
            <a:spLocks noGrp="1"/>
          </p:cNvSpPr>
          <p:nvPr>
            <p:ph type="dt" sz="half" idx="2"/>
          </p:nvPr>
        </p:nvSpPr>
        <p:spPr/>
        <p:txBody>
          <a:bodyPr/>
          <a:lstStyle/>
          <a:p>
            <a:fld id="{D5F152C4-B677-409F-B5A8-4995A223CCC5}"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802F755F-0097-4CE7-9F18-4C583B36B218}"/>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CE645FD-7F8F-424C-98EC-83C7BA99C702}"/>
              </a:ext>
            </a:extLst>
          </p:cNvPr>
          <p:cNvSpPr>
            <a:spLocks noGrp="1"/>
          </p:cNvSpPr>
          <p:nvPr>
            <p:ph type="sldNum" sz="quarter" idx="4"/>
          </p:nvPr>
        </p:nvSpPr>
        <p:spPr/>
        <p:txBody>
          <a:bodyPr/>
          <a:lstStyle/>
          <a:p>
            <a:fld id="{3D90FFD4-DCF8-48E8-9CD9-9BC980D8512D}" type="slidenum">
              <a:rPr lang="de-DE" altLang="de-DE" smtClean="0"/>
              <a:pPr/>
              <a:t>19</a:t>
            </a:fld>
            <a:endParaRPr lang="de-DE" altLang="de-DE" dirty="0"/>
          </a:p>
        </p:txBody>
      </p:sp>
      <p:sp>
        <p:nvSpPr>
          <p:cNvPr id="9" name="Inhaltsplatzhalter 8">
            <a:extLst>
              <a:ext uri="{FF2B5EF4-FFF2-40B4-BE49-F238E27FC236}">
                <a16:creationId xmlns:a16="http://schemas.microsoft.com/office/drawing/2014/main" id="{F7C0F1AE-B50E-1454-604E-E2F0CE62A9E7}"/>
              </a:ext>
            </a:extLst>
          </p:cNvPr>
          <p:cNvSpPr>
            <a:spLocks noGrp="1"/>
          </p:cNvSpPr>
          <p:nvPr>
            <p:ph sz="quarter" idx="13"/>
          </p:nvPr>
        </p:nvSpPr>
        <p:spPr>
          <a:xfrm>
            <a:off x="542925" y="2255193"/>
            <a:ext cx="8058150" cy="864095"/>
          </a:xfrm>
        </p:spPr>
        <p:txBody>
          <a:bodyPr/>
          <a:lstStyle/>
          <a:p>
            <a:pPr marL="0" indent="0" algn="ctr">
              <a:buNone/>
            </a:pPr>
            <a:r>
              <a:rPr lang="de-DE" sz="2400" i="1" dirty="0"/>
              <a:t>„Seine Grenzen zu kennen ist kein Zeichen von Schwäche, sondern von guter Ausbildung.“</a:t>
            </a:r>
          </a:p>
          <a:p>
            <a:endParaRPr lang="de-DE" dirty="0"/>
          </a:p>
        </p:txBody>
      </p:sp>
      <p:pic>
        <p:nvPicPr>
          <p:cNvPr id="14" name="Grafik 13" descr="Burgszenerie Silhouette">
            <a:extLst>
              <a:ext uri="{FF2B5EF4-FFF2-40B4-BE49-F238E27FC236}">
                <a16:creationId xmlns:a16="http://schemas.microsoft.com/office/drawing/2014/main" id="{8590A589-4374-ABD1-7AA1-AF76F9D90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1323" y="3283631"/>
            <a:ext cx="1669901" cy="1669901"/>
          </a:xfrm>
          <a:prstGeom prst="rect">
            <a:avLst/>
          </a:prstGeom>
        </p:spPr>
      </p:pic>
      <p:pic>
        <p:nvPicPr>
          <p:cNvPr id="20" name="Grafik 19" descr="Ein Bild, das Rechteck, Entwurf, Reihe, Quadrat enthält.&#10;&#10;Automatisch generierte Beschreibung">
            <a:extLst>
              <a:ext uri="{FF2B5EF4-FFF2-40B4-BE49-F238E27FC236}">
                <a16:creationId xmlns:a16="http://schemas.microsoft.com/office/drawing/2014/main" id="{0B01B49F-0481-368D-857A-0143C87B50B8}"/>
              </a:ext>
            </a:extLst>
          </p:cNvPr>
          <p:cNvPicPr>
            <a:picLocks noChangeAspect="1"/>
          </p:cNvPicPr>
          <p:nvPr/>
        </p:nvPicPr>
        <p:blipFill rotWithShape="1">
          <a:blip r:embed="rId6">
            <a:extLst>
              <a:ext uri="{28A0092B-C50C-407E-A947-70E740481C1C}">
                <a14:useLocalDpi xmlns:a14="http://schemas.microsoft.com/office/drawing/2010/main" val="0"/>
              </a:ext>
            </a:extLst>
          </a:blip>
          <a:srcRect l="24224" t="40025" r="24224" b="20349"/>
          <a:stretch/>
        </p:blipFill>
        <p:spPr>
          <a:xfrm>
            <a:off x="3995936" y="4729284"/>
            <a:ext cx="864097" cy="577417"/>
          </a:xfrm>
          <a:prstGeom prst="rect">
            <a:avLst/>
          </a:prstGeom>
        </p:spPr>
      </p:pic>
    </p:spTree>
    <p:custDataLst>
      <p:tags r:id="rId1"/>
    </p:custDataLst>
    <p:extLst>
      <p:ext uri="{BB962C8B-B14F-4D97-AF65-F5344CB8AC3E}">
        <p14:creationId xmlns:p14="http://schemas.microsoft.com/office/powerpoint/2010/main" val="78448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00000" y="3420000"/>
            <a:ext cx="4356376" cy="1447800"/>
          </a:xfrm>
        </p:spPr>
        <p:txBody>
          <a:bodyPr/>
          <a:lstStyle/>
          <a:p>
            <a:r>
              <a:rPr lang="de-DE" dirty="0"/>
              <a:t>5.2 Physische und psychische Belastungen</a:t>
            </a:r>
            <a:br>
              <a:rPr lang="de-DE" dirty="0"/>
            </a:br>
            <a:endParaRPr lang="de-DE" dirty="0"/>
          </a:p>
        </p:txBody>
      </p:sp>
      <p:pic>
        <p:nvPicPr>
          <p:cNvPr id="4" name="Bildplatzhalter 3">
            <a:extLst>
              <a:ext uri="{FF2B5EF4-FFF2-40B4-BE49-F238E27FC236}">
                <a16:creationId xmlns:a16="http://schemas.microsoft.com/office/drawing/2014/main" id="{3EE8697B-87C1-4EC8-A055-C4A542E6D168}"/>
              </a:ext>
            </a:extLst>
          </p:cNvPr>
          <p:cNvPicPr>
            <a:picLocks noGrp="1" noChangeAspect="1"/>
          </p:cNvPicPr>
          <p:nvPr>
            <p:ph type="pic" sz="quarter" idx="10"/>
          </p:nvPr>
        </p:nvPicPr>
        <p:blipFill>
          <a:blip r:embed="rId4"/>
          <a:srcRect t="26262" b="26262"/>
          <a:stretch>
            <a:fillRect/>
          </a:stretch>
        </p:blipFill>
        <p:spPr>
          <a:prstGeom prst="rect">
            <a:avLst/>
          </a:prstGeom>
        </p:spPr>
      </p:pic>
    </p:spTree>
    <p:custDataLst>
      <p:tags r:id="rId1"/>
    </p:custDataLst>
    <p:extLst>
      <p:ext uri="{BB962C8B-B14F-4D97-AF65-F5344CB8AC3E}">
        <p14:creationId xmlns:p14="http://schemas.microsoft.com/office/powerpoint/2010/main" val="67009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DC506-6CA3-4753-81F4-C66CD978541B}"/>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46A009BB-5DD1-4949-8809-8B5E3C5D1C2F}"/>
              </a:ext>
            </a:extLst>
          </p:cNvPr>
          <p:cNvSpPr>
            <a:spLocks noGrp="1"/>
          </p:cNvSpPr>
          <p:nvPr>
            <p:ph sz="quarter" idx="13"/>
          </p:nvPr>
        </p:nvSpPr>
        <p:spPr>
          <a:xfrm>
            <a:off x="830759" y="3326351"/>
            <a:ext cx="3322712" cy="2155147"/>
          </a:xfrm>
        </p:spPr>
        <p:txBody>
          <a:bodyPr>
            <a:normAutofit/>
          </a:bodyPr>
          <a:lstStyle/>
          <a:p>
            <a:r>
              <a:rPr lang="de-DE" dirty="0"/>
              <a:t>Reden hilft Gedanken zu ordnen.</a:t>
            </a:r>
          </a:p>
          <a:p>
            <a:r>
              <a:rPr lang="de-DE" dirty="0"/>
              <a:t>Einsatznachgespräch</a:t>
            </a:r>
          </a:p>
          <a:p>
            <a:r>
              <a:rPr lang="de-DE" dirty="0"/>
              <a:t>Voraussetzung: </a:t>
            </a:r>
          </a:p>
          <a:p>
            <a:pPr marL="0" indent="0">
              <a:buNone/>
            </a:pPr>
            <a:r>
              <a:rPr lang="de-DE" dirty="0"/>
              <a:t>     gutes Gesprächsklima</a:t>
            </a:r>
          </a:p>
          <a:p>
            <a:endParaRPr lang="de-DE" dirty="0"/>
          </a:p>
        </p:txBody>
      </p:sp>
      <p:sp>
        <p:nvSpPr>
          <p:cNvPr id="4" name="Datumsplatzhalter 3">
            <a:extLst>
              <a:ext uri="{FF2B5EF4-FFF2-40B4-BE49-F238E27FC236}">
                <a16:creationId xmlns:a16="http://schemas.microsoft.com/office/drawing/2014/main" id="{3FCFDE1E-BA2D-443E-8DCC-5812DA0BA84F}"/>
              </a:ext>
            </a:extLst>
          </p:cNvPr>
          <p:cNvSpPr>
            <a:spLocks noGrp="1"/>
          </p:cNvSpPr>
          <p:nvPr>
            <p:ph type="dt" sz="half" idx="2"/>
          </p:nvPr>
        </p:nvSpPr>
        <p:spPr/>
        <p:txBody>
          <a:bodyPr/>
          <a:lstStyle/>
          <a:p>
            <a:fld id="{1122E66E-2668-4452-B6B5-AC4B4CBB991C}"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62419A52-FC0E-4C7E-A0E7-FFECF8936BB3}"/>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3A2DBFC-B86A-4440-9144-793C7AB68824}"/>
              </a:ext>
            </a:extLst>
          </p:cNvPr>
          <p:cNvSpPr>
            <a:spLocks noGrp="1"/>
          </p:cNvSpPr>
          <p:nvPr>
            <p:ph type="sldNum" sz="quarter" idx="4"/>
          </p:nvPr>
        </p:nvSpPr>
        <p:spPr/>
        <p:txBody>
          <a:bodyPr/>
          <a:lstStyle/>
          <a:p>
            <a:fld id="{3D90FFD4-DCF8-48E8-9CD9-9BC980D8512D}" type="slidenum">
              <a:rPr lang="de-DE" altLang="de-DE" smtClean="0"/>
              <a:pPr/>
              <a:t>20</a:t>
            </a:fld>
            <a:endParaRPr lang="de-DE" altLang="de-DE" dirty="0"/>
          </a:p>
        </p:txBody>
      </p:sp>
      <p:sp>
        <p:nvSpPr>
          <p:cNvPr id="7" name="Textfeld 6">
            <a:extLst>
              <a:ext uri="{FF2B5EF4-FFF2-40B4-BE49-F238E27FC236}">
                <a16:creationId xmlns:a16="http://schemas.microsoft.com/office/drawing/2014/main" id="{23EDDD23-41F9-4AE9-8B90-90282B7AFAF1}"/>
              </a:ext>
            </a:extLst>
          </p:cNvPr>
          <p:cNvSpPr txBox="1"/>
          <p:nvPr/>
        </p:nvSpPr>
        <p:spPr>
          <a:xfrm>
            <a:off x="457200" y="1088481"/>
            <a:ext cx="5050904" cy="461665"/>
          </a:xfrm>
          <a:prstGeom prst="rect">
            <a:avLst/>
          </a:prstGeom>
          <a:noFill/>
        </p:spPr>
        <p:txBody>
          <a:bodyPr wrap="square" rtlCol="0">
            <a:spAutoFit/>
          </a:bodyPr>
          <a:lstStyle/>
          <a:p>
            <a:r>
              <a:rPr lang="de-DE" b="1" dirty="0"/>
              <a:t>Bewältigung </a:t>
            </a:r>
            <a:r>
              <a:rPr lang="de-DE" b="1" u="sng" dirty="0"/>
              <a:t>nach</a:t>
            </a:r>
            <a:r>
              <a:rPr lang="de-DE" b="1" dirty="0"/>
              <a:t> dem Einsatz</a:t>
            </a:r>
            <a:endParaRPr lang="de-DE" b="1" dirty="0">
              <a:latin typeface="NDSFrutiger 45 Light" panose="02000403040000020004" pitchFamily="2" charset="0"/>
            </a:endParaRPr>
          </a:p>
        </p:txBody>
      </p:sp>
      <p:sp>
        <p:nvSpPr>
          <p:cNvPr id="11" name="Textfeld 10">
            <a:extLst>
              <a:ext uri="{FF2B5EF4-FFF2-40B4-BE49-F238E27FC236}">
                <a16:creationId xmlns:a16="http://schemas.microsoft.com/office/drawing/2014/main" id="{BF77ACB6-BF1D-9AA6-D000-1297C96BA3DA}"/>
              </a:ext>
            </a:extLst>
          </p:cNvPr>
          <p:cNvSpPr txBox="1"/>
          <p:nvPr/>
        </p:nvSpPr>
        <p:spPr>
          <a:xfrm>
            <a:off x="404496" y="2517569"/>
            <a:ext cx="5846164" cy="430887"/>
          </a:xfrm>
          <a:prstGeom prst="rect">
            <a:avLst/>
          </a:prstGeom>
          <a:noFill/>
        </p:spPr>
        <p:txBody>
          <a:bodyPr wrap="square" rtlCol="0">
            <a:spAutoFit/>
          </a:bodyPr>
          <a:lstStyle/>
          <a:p>
            <a:r>
              <a:rPr lang="de-DE" sz="2200" i="1" dirty="0"/>
              <a:t>Wer reden kann ist klar im Vorteil.</a:t>
            </a:r>
          </a:p>
        </p:txBody>
      </p:sp>
      <p:grpSp>
        <p:nvGrpSpPr>
          <p:cNvPr id="43" name="Gruppieren 42">
            <a:extLst>
              <a:ext uri="{FF2B5EF4-FFF2-40B4-BE49-F238E27FC236}">
                <a16:creationId xmlns:a16="http://schemas.microsoft.com/office/drawing/2014/main" id="{919FA179-C9CC-B251-FE30-B8440159B97E}"/>
              </a:ext>
            </a:extLst>
          </p:cNvPr>
          <p:cNvGrpSpPr/>
          <p:nvPr/>
        </p:nvGrpSpPr>
        <p:grpSpPr>
          <a:xfrm>
            <a:off x="5148064" y="1798117"/>
            <a:ext cx="3673048" cy="3316130"/>
            <a:chOff x="5027106" y="1478415"/>
            <a:chExt cx="3673048" cy="3316130"/>
          </a:xfrm>
        </p:grpSpPr>
        <p:sp>
          <p:nvSpPr>
            <p:cNvPr id="40" name="Rechteck 39">
              <a:extLst>
                <a:ext uri="{FF2B5EF4-FFF2-40B4-BE49-F238E27FC236}">
                  <a16:creationId xmlns:a16="http://schemas.microsoft.com/office/drawing/2014/main" id="{FA4E1DB5-7629-94F7-495D-E84D416B3EFA}"/>
                </a:ext>
              </a:extLst>
            </p:cNvPr>
            <p:cNvSpPr/>
            <p:nvPr/>
          </p:nvSpPr>
          <p:spPr bwMode="auto">
            <a:xfrm rot="9638992">
              <a:off x="5027106" y="2598890"/>
              <a:ext cx="721210" cy="1676655"/>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9" name="Rechteck 38">
              <a:extLst>
                <a:ext uri="{FF2B5EF4-FFF2-40B4-BE49-F238E27FC236}">
                  <a16:creationId xmlns:a16="http://schemas.microsoft.com/office/drawing/2014/main" id="{BAD4961C-BAF1-E8BF-9A75-B9535D86A1D6}"/>
                </a:ext>
              </a:extLst>
            </p:cNvPr>
            <p:cNvSpPr/>
            <p:nvPr/>
          </p:nvSpPr>
          <p:spPr bwMode="auto">
            <a:xfrm rot="5400000">
              <a:off x="6579866" y="3521820"/>
              <a:ext cx="640921" cy="1765727"/>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8" name="Rechteck 37">
              <a:extLst>
                <a:ext uri="{FF2B5EF4-FFF2-40B4-BE49-F238E27FC236}">
                  <a16:creationId xmlns:a16="http://schemas.microsoft.com/office/drawing/2014/main" id="{859338CD-F634-9E89-DFFE-AE6FABE601CE}"/>
                </a:ext>
              </a:extLst>
            </p:cNvPr>
            <p:cNvSpPr/>
            <p:nvPr/>
          </p:nvSpPr>
          <p:spPr bwMode="auto">
            <a:xfrm rot="18228110">
              <a:off x="7489455" y="918607"/>
              <a:ext cx="597985" cy="1717601"/>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37" name="Rechteck 36">
              <a:extLst>
                <a:ext uri="{FF2B5EF4-FFF2-40B4-BE49-F238E27FC236}">
                  <a16:creationId xmlns:a16="http://schemas.microsoft.com/office/drawing/2014/main" id="{F8AD3FBC-5B76-BED3-E356-0F832192E2D7}"/>
                </a:ext>
              </a:extLst>
            </p:cNvPr>
            <p:cNvSpPr/>
            <p:nvPr/>
          </p:nvSpPr>
          <p:spPr bwMode="auto">
            <a:xfrm rot="3383883">
              <a:off x="5706056" y="909315"/>
              <a:ext cx="597985" cy="1750650"/>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8" name="Fünfeck 7">
              <a:extLst>
                <a:ext uri="{FF2B5EF4-FFF2-40B4-BE49-F238E27FC236}">
                  <a16:creationId xmlns:a16="http://schemas.microsoft.com/office/drawing/2014/main" id="{73E3074A-4D5D-AA6F-3066-18C8E7F6B60E}"/>
                </a:ext>
              </a:extLst>
            </p:cNvPr>
            <p:cNvSpPr/>
            <p:nvPr/>
          </p:nvSpPr>
          <p:spPr>
            <a:xfrm>
              <a:off x="5456106" y="1550146"/>
              <a:ext cx="2893102" cy="2536513"/>
            </a:xfrm>
            <a:prstGeom prst="pentagon">
              <a:avLst/>
            </a:prstGeom>
            <a:solidFill>
              <a:srgbClr val="A4D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64F5F3A-576A-8515-150E-8BDF1998F895}"/>
                </a:ext>
              </a:extLst>
            </p:cNvPr>
            <p:cNvSpPr txBox="1"/>
            <p:nvPr/>
          </p:nvSpPr>
          <p:spPr>
            <a:xfrm rot="19558427">
              <a:off x="5262716" y="1592157"/>
              <a:ext cx="1564814" cy="400110"/>
            </a:xfrm>
            <a:prstGeom prst="rect">
              <a:avLst/>
            </a:prstGeom>
            <a:noFill/>
          </p:spPr>
          <p:txBody>
            <a:bodyPr wrap="square" rtlCol="0">
              <a:spAutoFit/>
            </a:bodyPr>
            <a:lstStyle/>
            <a:p>
              <a:r>
                <a:rPr lang="de-DE" sz="2000" dirty="0"/>
                <a:t>Kameraden</a:t>
              </a:r>
              <a:endParaRPr lang="de-DE" dirty="0"/>
            </a:p>
          </p:txBody>
        </p:sp>
        <p:sp>
          <p:nvSpPr>
            <p:cNvPr id="13" name="Textfeld 12">
              <a:extLst>
                <a:ext uri="{FF2B5EF4-FFF2-40B4-BE49-F238E27FC236}">
                  <a16:creationId xmlns:a16="http://schemas.microsoft.com/office/drawing/2014/main" id="{DC9AD835-F3FB-09B7-331B-AE8B0F2854D8}"/>
                </a:ext>
              </a:extLst>
            </p:cNvPr>
            <p:cNvSpPr txBox="1"/>
            <p:nvPr/>
          </p:nvSpPr>
          <p:spPr>
            <a:xfrm rot="1951337">
              <a:off x="6835207" y="1607838"/>
              <a:ext cx="1864947" cy="400110"/>
            </a:xfrm>
            <a:prstGeom prst="rect">
              <a:avLst/>
            </a:prstGeom>
            <a:noFill/>
          </p:spPr>
          <p:txBody>
            <a:bodyPr wrap="square" rtlCol="0">
              <a:spAutoFit/>
            </a:bodyPr>
            <a:lstStyle/>
            <a:p>
              <a:r>
                <a:rPr lang="de-DE" sz="2000" dirty="0"/>
                <a:t>Häuslich/privat</a:t>
              </a:r>
              <a:endParaRPr lang="de-DE" dirty="0"/>
            </a:p>
          </p:txBody>
        </p:sp>
        <p:sp>
          <p:nvSpPr>
            <p:cNvPr id="15" name="Textfeld 14">
              <a:extLst>
                <a:ext uri="{FF2B5EF4-FFF2-40B4-BE49-F238E27FC236}">
                  <a16:creationId xmlns:a16="http://schemas.microsoft.com/office/drawing/2014/main" id="{5356117F-13A8-7A17-FD36-D1552CCBCADE}"/>
                </a:ext>
              </a:extLst>
            </p:cNvPr>
            <p:cNvSpPr txBox="1"/>
            <p:nvPr/>
          </p:nvSpPr>
          <p:spPr>
            <a:xfrm>
              <a:off x="5974350" y="4086659"/>
              <a:ext cx="1779640" cy="707886"/>
            </a:xfrm>
            <a:prstGeom prst="rect">
              <a:avLst/>
            </a:prstGeom>
            <a:noFill/>
          </p:spPr>
          <p:txBody>
            <a:bodyPr wrap="square" rtlCol="0">
              <a:spAutoFit/>
            </a:bodyPr>
            <a:lstStyle/>
            <a:p>
              <a:pPr algn="ctr"/>
              <a:r>
                <a:rPr lang="de-DE" sz="2000" dirty="0"/>
                <a:t>PSNV-Fachkraft</a:t>
              </a:r>
            </a:p>
          </p:txBody>
        </p:sp>
        <p:cxnSp>
          <p:nvCxnSpPr>
            <p:cNvPr id="17" name="Gerader Verbinder 16">
              <a:extLst>
                <a:ext uri="{FF2B5EF4-FFF2-40B4-BE49-F238E27FC236}">
                  <a16:creationId xmlns:a16="http://schemas.microsoft.com/office/drawing/2014/main" id="{2AB47541-EF03-3ECA-0A0D-423D32BD5502}"/>
                </a:ext>
              </a:extLst>
            </p:cNvPr>
            <p:cNvCxnSpPr>
              <a:stCxn id="8" idx="0"/>
            </p:cNvCxnSpPr>
            <p:nvPr/>
          </p:nvCxnSpPr>
          <p:spPr bwMode="auto">
            <a:xfrm flipH="1">
              <a:off x="6873069" y="1550146"/>
              <a:ext cx="29588" cy="1393102"/>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a:extLst>
                <a:ext uri="{FF2B5EF4-FFF2-40B4-BE49-F238E27FC236}">
                  <a16:creationId xmlns:a16="http://schemas.microsoft.com/office/drawing/2014/main" id="{48FBA6EE-AC3E-67EF-E0B6-E55AB4DF2907}"/>
                </a:ext>
              </a:extLst>
            </p:cNvPr>
            <p:cNvCxnSpPr/>
            <p:nvPr/>
          </p:nvCxnSpPr>
          <p:spPr bwMode="auto">
            <a:xfrm flipV="1">
              <a:off x="6019800" y="2943248"/>
              <a:ext cx="853269" cy="1143411"/>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09269FD8-1227-8F45-5108-FF3A1AFEDBD9}"/>
                </a:ext>
              </a:extLst>
            </p:cNvPr>
            <p:cNvCxnSpPr>
              <a:endCxn id="8" idx="4"/>
            </p:cNvCxnSpPr>
            <p:nvPr/>
          </p:nvCxnSpPr>
          <p:spPr bwMode="auto">
            <a:xfrm>
              <a:off x="6873069" y="2943248"/>
              <a:ext cx="923604" cy="1143405"/>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r Verbinder 27">
              <a:extLst>
                <a:ext uri="{FF2B5EF4-FFF2-40B4-BE49-F238E27FC236}">
                  <a16:creationId xmlns:a16="http://schemas.microsoft.com/office/drawing/2014/main" id="{35D21304-FBE1-7EBC-D953-7A7DAD060355}"/>
                </a:ext>
              </a:extLst>
            </p:cNvPr>
            <p:cNvCxnSpPr>
              <a:endCxn id="8" idx="5"/>
            </p:cNvCxnSpPr>
            <p:nvPr/>
          </p:nvCxnSpPr>
          <p:spPr bwMode="auto">
            <a:xfrm flipV="1">
              <a:off x="6864170" y="2519005"/>
              <a:ext cx="1485035" cy="424243"/>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r Verbinder 30">
              <a:extLst>
                <a:ext uri="{FF2B5EF4-FFF2-40B4-BE49-F238E27FC236}">
                  <a16:creationId xmlns:a16="http://schemas.microsoft.com/office/drawing/2014/main" id="{40FA248B-FDAC-B300-25A5-8EF03FD73A95}"/>
                </a:ext>
              </a:extLst>
            </p:cNvPr>
            <p:cNvCxnSpPr>
              <a:endCxn id="8" idx="1"/>
            </p:cNvCxnSpPr>
            <p:nvPr/>
          </p:nvCxnSpPr>
          <p:spPr bwMode="auto">
            <a:xfrm flipH="1" flipV="1">
              <a:off x="5456109" y="2519005"/>
              <a:ext cx="1416960" cy="424243"/>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a:extLst>
                <a:ext uri="{FF2B5EF4-FFF2-40B4-BE49-F238E27FC236}">
                  <a16:creationId xmlns:a16="http://schemas.microsoft.com/office/drawing/2014/main" id="{6B992BA8-1627-2AB3-5581-0D151829A6F3}"/>
                </a:ext>
              </a:extLst>
            </p:cNvPr>
            <p:cNvSpPr/>
            <p:nvPr/>
          </p:nvSpPr>
          <p:spPr bwMode="auto">
            <a:xfrm rot="1186134">
              <a:off x="8049116" y="2557330"/>
              <a:ext cx="597985" cy="1676655"/>
            </a:xfrm>
            <a:prstGeom prst="rect">
              <a:avLst/>
            </a:prstGeom>
            <a:solidFill>
              <a:srgbClr val="DDDD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9" name="Textfeld 8">
              <a:extLst>
                <a:ext uri="{FF2B5EF4-FFF2-40B4-BE49-F238E27FC236}">
                  <a16:creationId xmlns:a16="http://schemas.microsoft.com/office/drawing/2014/main" id="{93892D53-3909-03A5-7E49-13EC3334B54B}"/>
                </a:ext>
              </a:extLst>
            </p:cNvPr>
            <p:cNvSpPr txBox="1"/>
            <p:nvPr/>
          </p:nvSpPr>
          <p:spPr>
            <a:xfrm rot="17332329">
              <a:off x="7437243" y="3189602"/>
              <a:ext cx="1786763" cy="369332"/>
            </a:xfrm>
            <a:prstGeom prst="rect">
              <a:avLst/>
            </a:prstGeom>
            <a:noFill/>
          </p:spPr>
          <p:txBody>
            <a:bodyPr wrap="square" rtlCol="0">
              <a:spAutoFit/>
            </a:bodyPr>
            <a:lstStyle/>
            <a:p>
              <a:r>
                <a:rPr lang="de-DE" sz="1800" dirty="0"/>
                <a:t>Psychotherapie</a:t>
              </a:r>
            </a:p>
          </p:txBody>
        </p:sp>
        <p:sp>
          <p:nvSpPr>
            <p:cNvPr id="41" name="Ellipse 40">
              <a:extLst>
                <a:ext uri="{FF2B5EF4-FFF2-40B4-BE49-F238E27FC236}">
                  <a16:creationId xmlns:a16="http://schemas.microsoft.com/office/drawing/2014/main" id="{1A3301FC-B3E0-4D64-E1EE-739DDCE661A1}"/>
                </a:ext>
              </a:extLst>
            </p:cNvPr>
            <p:cNvSpPr/>
            <p:nvPr/>
          </p:nvSpPr>
          <p:spPr bwMode="auto">
            <a:xfrm>
              <a:off x="5931632" y="2217305"/>
              <a:ext cx="1960961" cy="1244290"/>
            </a:xfrm>
            <a:prstGeom prst="ellipse">
              <a:avLst/>
            </a:prstGeom>
            <a:solidFill>
              <a:srgbClr val="A4D3F6"/>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endParaRPr>
            </a:p>
          </p:txBody>
        </p:sp>
        <p:sp>
          <p:nvSpPr>
            <p:cNvPr id="42" name="Textfeld 41">
              <a:extLst>
                <a:ext uri="{FF2B5EF4-FFF2-40B4-BE49-F238E27FC236}">
                  <a16:creationId xmlns:a16="http://schemas.microsoft.com/office/drawing/2014/main" id="{22676549-B55D-7A99-60F0-6D361BE0C369}"/>
                </a:ext>
              </a:extLst>
            </p:cNvPr>
            <p:cNvSpPr txBox="1"/>
            <p:nvPr/>
          </p:nvSpPr>
          <p:spPr>
            <a:xfrm>
              <a:off x="5945156" y="2209207"/>
              <a:ext cx="1910817" cy="1077218"/>
            </a:xfrm>
            <a:prstGeom prst="rect">
              <a:avLst/>
            </a:prstGeom>
            <a:noFill/>
          </p:spPr>
          <p:txBody>
            <a:bodyPr wrap="square" rtlCol="0">
              <a:spAutoFit/>
            </a:bodyPr>
            <a:lstStyle/>
            <a:p>
              <a:pPr algn="ctr"/>
              <a:r>
                <a:rPr lang="de-DE" sz="1600" b="1" dirty="0"/>
                <a:t>Die verschiedenen Möglichkeiten des Gesprächs</a:t>
              </a:r>
            </a:p>
          </p:txBody>
        </p:sp>
      </p:grpSp>
      <p:sp>
        <p:nvSpPr>
          <p:cNvPr id="14" name="Textfeld 13">
            <a:extLst>
              <a:ext uri="{FF2B5EF4-FFF2-40B4-BE49-F238E27FC236}">
                <a16:creationId xmlns:a16="http://schemas.microsoft.com/office/drawing/2014/main" id="{DAFBD09C-910C-4677-80C3-1932D5BDDB91}"/>
              </a:ext>
            </a:extLst>
          </p:cNvPr>
          <p:cNvSpPr txBox="1"/>
          <p:nvPr/>
        </p:nvSpPr>
        <p:spPr>
          <a:xfrm rot="4192216">
            <a:off x="4251465" y="3255524"/>
            <a:ext cx="2232248" cy="1077218"/>
          </a:xfrm>
          <a:prstGeom prst="rect">
            <a:avLst/>
          </a:prstGeom>
          <a:noFill/>
        </p:spPr>
        <p:txBody>
          <a:bodyPr wrap="square" rtlCol="0">
            <a:spAutoFit/>
          </a:bodyPr>
          <a:lstStyle/>
          <a:p>
            <a:pPr algn="ctr"/>
            <a:r>
              <a:rPr lang="de-DE" sz="2000" dirty="0"/>
              <a:t>Einsatz-Nachgespräch</a:t>
            </a:r>
          </a:p>
          <a:p>
            <a:endParaRPr lang="de-DE" dirty="0"/>
          </a:p>
        </p:txBody>
      </p:sp>
    </p:spTree>
    <p:custDataLst>
      <p:tags r:id="rId1"/>
    </p:custDataLst>
    <p:extLst>
      <p:ext uri="{BB962C8B-B14F-4D97-AF65-F5344CB8AC3E}">
        <p14:creationId xmlns:p14="http://schemas.microsoft.com/office/powerpoint/2010/main" val="248238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805CD-14A7-66FF-7867-C94184197562}"/>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B7B31AE1-6176-519C-68DB-A1D248490998}"/>
              </a:ext>
            </a:extLst>
          </p:cNvPr>
          <p:cNvSpPr>
            <a:spLocks noGrp="1"/>
          </p:cNvSpPr>
          <p:nvPr>
            <p:ph sz="quarter" idx="13"/>
          </p:nvPr>
        </p:nvSpPr>
        <p:spPr>
          <a:xfrm>
            <a:off x="340087" y="2924944"/>
            <a:ext cx="4010025" cy="2728220"/>
          </a:xfrm>
        </p:spPr>
        <p:txBody>
          <a:bodyPr/>
          <a:lstStyle/>
          <a:p>
            <a:r>
              <a:rPr lang="de-DE" dirty="0"/>
              <a:t>Weitererzählen</a:t>
            </a:r>
          </a:p>
          <a:p>
            <a:r>
              <a:rPr lang="de-DE" dirty="0"/>
              <a:t>Zynische Sprüche</a:t>
            </a:r>
          </a:p>
          <a:p>
            <a:r>
              <a:rPr lang="de-DE" dirty="0"/>
              <a:t>Ungebetene Ratschläge von oben herab</a:t>
            </a:r>
          </a:p>
          <a:p>
            <a:endParaRPr lang="de-DE" dirty="0"/>
          </a:p>
        </p:txBody>
      </p:sp>
      <p:sp>
        <p:nvSpPr>
          <p:cNvPr id="4" name="Inhaltsplatzhalter 3">
            <a:extLst>
              <a:ext uri="{FF2B5EF4-FFF2-40B4-BE49-F238E27FC236}">
                <a16:creationId xmlns:a16="http://schemas.microsoft.com/office/drawing/2014/main" id="{49780F78-220F-FFE8-BCFB-4C7A4774933A}"/>
              </a:ext>
            </a:extLst>
          </p:cNvPr>
          <p:cNvSpPr>
            <a:spLocks noGrp="1"/>
          </p:cNvSpPr>
          <p:nvPr>
            <p:ph sz="quarter" idx="14"/>
          </p:nvPr>
        </p:nvSpPr>
        <p:spPr>
          <a:xfrm>
            <a:off x="4826813" y="2994136"/>
            <a:ext cx="4010025" cy="2659028"/>
          </a:xfrm>
        </p:spPr>
        <p:txBody>
          <a:bodyPr/>
          <a:lstStyle/>
          <a:p>
            <a:r>
              <a:rPr lang="de-DE" dirty="0"/>
              <a:t>Vertraulichkeit des Gespräches</a:t>
            </a:r>
          </a:p>
          <a:p>
            <a:r>
              <a:rPr lang="de-DE" dirty="0"/>
              <a:t>Vertrauen zueinander</a:t>
            </a:r>
          </a:p>
          <a:p>
            <a:r>
              <a:rPr lang="de-DE" dirty="0"/>
              <a:t>Verständnis, Akzeptanz</a:t>
            </a:r>
          </a:p>
          <a:p>
            <a:endParaRPr lang="de-DE" dirty="0"/>
          </a:p>
        </p:txBody>
      </p:sp>
      <p:sp>
        <p:nvSpPr>
          <p:cNvPr id="5" name="Datumsplatzhalter 4">
            <a:extLst>
              <a:ext uri="{FF2B5EF4-FFF2-40B4-BE49-F238E27FC236}">
                <a16:creationId xmlns:a16="http://schemas.microsoft.com/office/drawing/2014/main" id="{7F4496E8-544A-544D-5290-5F7FE9B04DE8}"/>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B1505F74-71B8-4F6B-C333-B7018251ECF2}"/>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32C7379B-FDFE-7FE5-2036-6345A6EF8293}"/>
              </a:ext>
            </a:extLst>
          </p:cNvPr>
          <p:cNvSpPr>
            <a:spLocks noGrp="1"/>
          </p:cNvSpPr>
          <p:nvPr>
            <p:ph type="sldNum" sz="quarter" idx="4"/>
          </p:nvPr>
        </p:nvSpPr>
        <p:spPr/>
        <p:txBody>
          <a:bodyPr/>
          <a:lstStyle/>
          <a:p>
            <a:fld id="{3D90FFD4-DCF8-48E8-9CD9-9BC980D8512D}" type="slidenum">
              <a:rPr lang="de-DE" altLang="de-DE" smtClean="0"/>
              <a:pPr/>
              <a:t>21</a:t>
            </a:fld>
            <a:endParaRPr lang="de-DE" altLang="de-DE" dirty="0"/>
          </a:p>
        </p:txBody>
      </p:sp>
      <p:sp>
        <p:nvSpPr>
          <p:cNvPr id="8" name="Titel 1">
            <a:extLst>
              <a:ext uri="{FF2B5EF4-FFF2-40B4-BE49-F238E27FC236}">
                <a16:creationId xmlns:a16="http://schemas.microsoft.com/office/drawing/2014/main" id="{BC86C57B-4A06-2DF7-30BA-251EE4B2EC3B}"/>
              </a:ext>
            </a:extLst>
          </p:cNvPr>
          <p:cNvSpPr txBox="1">
            <a:spLocks/>
          </p:cNvSpPr>
          <p:nvPr/>
        </p:nvSpPr>
        <p:spPr>
          <a:xfrm>
            <a:off x="611560" y="607267"/>
            <a:ext cx="10515600" cy="1325563"/>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1200" b="1" kern="1200">
                <a:solidFill>
                  <a:schemeClr val="tx1"/>
                </a:solidFill>
                <a:latin typeface="NDSFrutiger 45 Light" panose="02000403040000020004" pitchFamily="2" charset="0"/>
                <a:ea typeface="+mj-ea"/>
                <a:cs typeface="+mj-cs"/>
              </a:defRPr>
            </a:lvl1pPr>
            <a:lvl2pPr algn="l" rtl="0" eaLnBrk="1" fontAlgn="base" hangingPunct="1">
              <a:spcBef>
                <a:spcPct val="0"/>
              </a:spcBef>
              <a:spcAft>
                <a:spcPct val="0"/>
              </a:spcAft>
              <a:defRPr b="1">
                <a:solidFill>
                  <a:schemeClr val="bg1"/>
                </a:solidFill>
                <a:latin typeface="Arial" panose="020B0604020202020204" pitchFamily="34" charset="0"/>
              </a:defRPr>
            </a:lvl2pPr>
            <a:lvl3pPr algn="l" rtl="0" eaLnBrk="1" fontAlgn="base" hangingPunct="1">
              <a:spcBef>
                <a:spcPct val="0"/>
              </a:spcBef>
              <a:spcAft>
                <a:spcPct val="0"/>
              </a:spcAft>
              <a:defRPr b="1">
                <a:solidFill>
                  <a:schemeClr val="bg1"/>
                </a:solidFill>
                <a:latin typeface="Arial" panose="020B0604020202020204" pitchFamily="34" charset="0"/>
              </a:defRPr>
            </a:lvl3pPr>
            <a:lvl4pPr algn="l" rtl="0" eaLnBrk="1" fontAlgn="base" hangingPunct="1">
              <a:spcBef>
                <a:spcPct val="0"/>
              </a:spcBef>
              <a:spcAft>
                <a:spcPct val="0"/>
              </a:spcAft>
              <a:defRPr b="1">
                <a:solidFill>
                  <a:schemeClr val="bg1"/>
                </a:solidFill>
                <a:latin typeface="Arial" panose="020B0604020202020204" pitchFamily="34" charset="0"/>
              </a:defRPr>
            </a:lvl4pPr>
            <a:lvl5pPr algn="l" rtl="0" eaLnBrk="1" fontAlgn="base" hangingPunct="1">
              <a:spcBef>
                <a:spcPct val="0"/>
              </a:spcBef>
              <a:spcAft>
                <a:spcPct val="0"/>
              </a:spcAft>
              <a:defRPr b="1">
                <a:solidFill>
                  <a:schemeClr val="bg1"/>
                </a:solidFill>
                <a:latin typeface="Arial" panose="020B0604020202020204" pitchFamily="34" charset="0"/>
              </a:defRPr>
            </a:lvl5pPr>
            <a:lvl6pPr marL="457200" algn="l" rtl="0" eaLnBrk="1" fontAlgn="base" hangingPunct="1">
              <a:spcBef>
                <a:spcPct val="0"/>
              </a:spcBef>
              <a:spcAft>
                <a:spcPct val="0"/>
              </a:spcAft>
              <a:defRPr b="1">
                <a:solidFill>
                  <a:schemeClr val="bg1"/>
                </a:solidFill>
                <a:latin typeface="Arial" panose="020B0604020202020204" pitchFamily="34" charset="0"/>
              </a:defRPr>
            </a:lvl6pPr>
            <a:lvl7pPr marL="914400" algn="l" rtl="0" eaLnBrk="1" fontAlgn="base" hangingPunct="1">
              <a:spcBef>
                <a:spcPct val="0"/>
              </a:spcBef>
              <a:spcAft>
                <a:spcPct val="0"/>
              </a:spcAft>
              <a:defRPr b="1">
                <a:solidFill>
                  <a:schemeClr val="bg1"/>
                </a:solidFill>
                <a:latin typeface="Arial" panose="020B0604020202020204" pitchFamily="34" charset="0"/>
              </a:defRPr>
            </a:lvl7pPr>
            <a:lvl8pPr marL="1371600" algn="l" rtl="0" eaLnBrk="1" fontAlgn="base" hangingPunct="1">
              <a:spcBef>
                <a:spcPct val="0"/>
              </a:spcBef>
              <a:spcAft>
                <a:spcPct val="0"/>
              </a:spcAft>
              <a:defRPr b="1">
                <a:solidFill>
                  <a:schemeClr val="bg1"/>
                </a:solidFill>
                <a:latin typeface="Arial" panose="020B0604020202020204" pitchFamily="34" charset="0"/>
              </a:defRPr>
            </a:lvl8pPr>
            <a:lvl9pPr marL="1828800" algn="l" rtl="0" eaLnBrk="1" fontAlgn="base" hangingPunct="1">
              <a:spcBef>
                <a:spcPct val="0"/>
              </a:spcBef>
              <a:spcAft>
                <a:spcPct val="0"/>
              </a:spcAft>
              <a:defRPr b="1">
                <a:solidFill>
                  <a:schemeClr val="bg1"/>
                </a:solidFill>
                <a:latin typeface="Arial" panose="020B0604020202020204" pitchFamily="34" charset="0"/>
              </a:defRPr>
            </a:lvl9pPr>
          </a:lstStyle>
          <a:p>
            <a:r>
              <a:rPr lang="de-DE" sz="2400" dirty="0">
                <a:latin typeface="+mj-lt"/>
              </a:rPr>
              <a:t>Ein gutes Gesprächsklima</a:t>
            </a:r>
          </a:p>
        </p:txBody>
      </p:sp>
      <p:pic>
        <p:nvPicPr>
          <p:cNvPr id="10" name="Grafik 9" descr="Daumen hoch-Zeichen Silhouette">
            <a:extLst>
              <a:ext uri="{FF2B5EF4-FFF2-40B4-BE49-F238E27FC236}">
                <a16:creationId xmlns:a16="http://schemas.microsoft.com/office/drawing/2014/main" id="{C913903E-5AA6-869B-8D8B-285C5C783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602" y="1799539"/>
            <a:ext cx="914400" cy="914400"/>
          </a:xfrm>
          <a:prstGeom prst="rect">
            <a:avLst/>
          </a:prstGeom>
        </p:spPr>
      </p:pic>
      <p:pic>
        <p:nvPicPr>
          <p:cNvPr id="12" name="Grafik 11" descr="Daumen runter Silhouette">
            <a:extLst>
              <a:ext uri="{FF2B5EF4-FFF2-40B4-BE49-F238E27FC236}">
                <a16:creationId xmlns:a16="http://schemas.microsoft.com/office/drawing/2014/main" id="{2685678A-17CF-9F13-774B-1FB0FEAF77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616" y="1899352"/>
            <a:ext cx="914400" cy="914400"/>
          </a:xfrm>
          <a:prstGeom prst="rect">
            <a:avLst/>
          </a:prstGeom>
        </p:spPr>
      </p:pic>
    </p:spTree>
    <p:extLst>
      <p:ext uri="{BB962C8B-B14F-4D97-AF65-F5344CB8AC3E}">
        <p14:creationId xmlns:p14="http://schemas.microsoft.com/office/powerpoint/2010/main" val="8213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1254E-A556-DEF6-40F3-F85CE301AE83}"/>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B182016C-9AA7-7516-CC72-97256E39129D}"/>
              </a:ext>
            </a:extLst>
          </p:cNvPr>
          <p:cNvSpPr>
            <a:spLocks noGrp="1"/>
          </p:cNvSpPr>
          <p:nvPr>
            <p:ph sz="quarter" idx="13"/>
          </p:nvPr>
        </p:nvSpPr>
        <p:spPr>
          <a:xfrm>
            <a:off x="798731" y="2216151"/>
            <a:ext cx="4010025" cy="4249737"/>
          </a:xfrm>
        </p:spPr>
        <p:txBody>
          <a:bodyPr/>
          <a:lstStyle/>
          <a:p>
            <a:r>
              <a:rPr lang="de-DE" dirty="0"/>
              <a:t>Sport</a:t>
            </a:r>
          </a:p>
          <a:p>
            <a:r>
              <a:rPr lang="de-DE" dirty="0"/>
              <a:t>Entspannung</a:t>
            </a:r>
          </a:p>
          <a:p>
            <a:r>
              <a:rPr lang="de-DE" dirty="0"/>
              <a:t>Schlaf</a:t>
            </a:r>
          </a:p>
          <a:p>
            <a:r>
              <a:rPr lang="de-DE" dirty="0"/>
              <a:t>Gespräch suchen</a:t>
            </a:r>
          </a:p>
          <a:p>
            <a:endParaRPr lang="de-DE" dirty="0"/>
          </a:p>
        </p:txBody>
      </p:sp>
      <p:sp>
        <p:nvSpPr>
          <p:cNvPr id="4" name="Inhaltsplatzhalter 3">
            <a:extLst>
              <a:ext uri="{FF2B5EF4-FFF2-40B4-BE49-F238E27FC236}">
                <a16:creationId xmlns:a16="http://schemas.microsoft.com/office/drawing/2014/main" id="{8109D8A3-460B-C352-2454-995D124D6535}"/>
              </a:ext>
            </a:extLst>
          </p:cNvPr>
          <p:cNvSpPr>
            <a:spLocks noGrp="1"/>
          </p:cNvSpPr>
          <p:nvPr>
            <p:ph sz="quarter" idx="14"/>
          </p:nvPr>
        </p:nvSpPr>
        <p:spPr>
          <a:xfrm>
            <a:off x="4799151" y="2166228"/>
            <a:ext cx="4010025" cy="4249737"/>
          </a:xfrm>
        </p:spPr>
        <p:txBody>
          <a:bodyPr/>
          <a:lstStyle/>
          <a:p>
            <a:r>
              <a:rPr lang="de-DE" dirty="0"/>
              <a:t>Übermäßiger Alkoholkonsum</a:t>
            </a:r>
          </a:p>
          <a:p>
            <a:r>
              <a:rPr lang="de-DE" dirty="0"/>
              <a:t>Cannabis</a:t>
            </a:r>
          </a:p>
          <a:p>
            <a:r>
              <a:rPr lang="de-DE" dirty="0"/>
              <a:t>Drogen, Beruhigungsmittel, Tabletten</a:t>
            </a:r>
          </a:p>
          <a:p>
            <a:endParaRPr lang="de-DE" dirty="0"/>
          </a:p>
        </p:txBody>
      </p:sp>
      <p:sp>
        <p:nvSpPr>
          <p:cNvPr id="5" name="Datumsplatzhalter 4">
            <a:extLst>
              <a:ext uri="{FF2B5EF4-FFF2-40B4-BE49-F238E27FC236}">
                <a16:creationId xmlns:a16="http://schemas.microsoft.com/office/drawing/2014/main" id="{96A7C2DD-1E2F-A2D6-035D-73BA9A7F20A7}"/>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36136F60-FB41-7473-66EF-683C6CF4DEB4}"/>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7BF94529-1B96-B77F-CD46-E0059ACD5312}"/>
              </a:ext>
            </a:extLst>
          </p:cNvPr>
          <p:cNvSpPr>
            <a:spLocks noGrp="1"/>
          </p:cNvSpPr>
          <p:nvPr>
            <p:ph type="sldNum" sz="quarter" idx="4"/>
          </p:nvPr>
        </p:nvSpPr>
        <p:spPr/>
        <p:txBody>
          <a:bodyPr/>
          <a:lstStyle/>
          <a:p>
            <a:fld id="{3D90FFD4-DCF8-48E8-9CD9-9BC980D8512D}" type="slidenum">
              <a:rPr lang="de-DE" altLang="de-DE" smtClean="0"/>
              <a:pPr/>
              <a:t>22</a:t>
            </a:fld>
            <a:endParaRPr lang="de-DE" altLang="de-DE" dirty="0"/>
          </a:p>
        </p:txBody>
      </p:sp>
      <p:sp>
        <p:nvSpPr>
          <p:cNvPr id="8" name="Textfeld 7">
            <a:extLst>
              <a:ext uri="{FF2B5EF4-FFF2-40B4-BE49-F238E27FC236}">
                <a16:creationId xmlns:a16="http://schemas.microsoft.com/office/drawing/2014/main" id="{A3664450-B25F-2741-5BF9-D87D8A548BE9}"/>
              </a:ext>
            </a:extLst>
          </p:cNvPr>
          <p:cNvSpPr txBox="1"/>
          <p:nvPr/>
        </p:nvSpPr>
        <p:spPr>
          <a:xfrm>
            <a:off x="753876" y="846055"/>
            <a:ext cx="4896544" cy="461665"/>
          </a:xfrm>
          <a:prstGeom prst="rect">
            <a:avLst/>
          </a:prstGeom>
          <a:noFill/>
        </p:spPr>
        <p:txBody>
          <a:bodyPr wrap="square" rtlCol="0">
            <a:spAutoFit/>
          </a:bodyPr>
          <a:lstStyle/>
          <a:p>
            <a:r>
              <a:rPr lang="de-DE" b="1" dirty="0"/>
              <a:t>Verarbeiten statt Verdrängen</a:t>
            </a:r>
          </a:p>
        </p:txBody>
      </p:sp>
      <p:sp>
        <p:nvSpPr>
          <p:cNvPr id="9" name="Textfeld 8">
            <a:extLst>
              <a:ext uri="{FF2B5EF4-FFF2-40B4-BE49-F238E27FC236}">
                <a16:creationId xmlns:a16="http://schemas.microsoft.com/office/drawing/2014/main" id="{F8321289-67F0-0234-C1F7-9C107DCEC84F}"/>
              </a:ext>
            </a:extLst>
          </p:cNvPr>
          <p:cNvSpPr txBox="1"/>
          <p:nvPr/>
        </p:nvSpPr>
        <p:spPr>
          <a:xfrm>
            <a:off x="584904" y="5226826"/>
            <a:ext cx="5181600" cy="461665"/>
          </a:xfrm>
          <a:prstGeom prst="rect">
            <a:avLst/>
          </a:prstGeom>
          <a:noFill/>
        </p:spPr>
        <p:txBody>
          <a:bodyPr wrap="square" rtlCol="0">
            <a:spAutoFit/>
          </a:bodyPr>
          <a:lstStyle/>
          <a:p>
            <a:r>
              <a:rPr lang="de-DE" i="1" dirty="0"/>
              <a:t>Tu dir etwas Gutes!</a:t>
            </a:r>
          </a:p>
        </p:txBody>
      </p:sp>
      <p:pic>
        <p:nvPicPr>
          <p:cNvPr id="11" name="Grafik 10" descr="Fußball Silhouette">
            <a:extLst>
              <a:ext uri="{FF2B5EF4-FFF2-40B4-BE49-F238E27FC236}">
                <a16:creationId xmlns:a16="http://schemas.microsoft.com/office/drawing/2014/main" id="{2F0F8A17-2193-83CF-C926-CAF9802A5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876" y="4247588"/>
            <a:ext cx="914400" cy="914400"/>
          </a:xfrm>
          <a:prstGeom prst="rect">
            <a:avLst/>
          </a:prstGeom>
        </p:spPr>
      </p:pic>
      <p:pic>
        <p:nvPicPr>
          <p:cNvPr id="13" name="Grafik 12" descr="Radfahren mit einfarbiger Füllung">
            <a:extLst>
              <a:ext uri="{FF2B5EF4-FFF2-40B4-BE49-F238E27FC236}">
                <a16:creationId xmlns:a16="http://schemas.microsoft.com/office/drawing/2014/main" id="{001DFA19-C644-8E98-16E3-9167CC3941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5171" y="4291097"/>
            <a:ext cx="914400" cy="914400"/>
          </a:xfrm>
          <a:prstGeom prst="rect">
            <a:avLst/>
          </a:prstGeom>
        </p:spPr>
      </p:pic>
      <p:pic>
        <p:nvPicPr>
          <p:cNvPr id="15" name="Grafik 14" descr="Ein Bild, das Screenshot, weiß, Design enthält.&#10;&#10;Automatisch generierte Beschreibung">
            <a:extLst>
              <a:ext uri="{FF2B5EF4-FFF2-40B4-BE49-F238E27FC236}">
                <a16:creationId xmlns:a16="http://schemas.microsoft.com/office/drawing/2014/main" id="{CB4BF68F-7C60-0DAB-52F8-B87912D20BA2}"/>
              </a:ext>
            </a:extLst>
          </p:cNvPr>
          <p:cNvPicPr>
            <a:picLocks noChangeAspect="1"/>
          </p:cNvPicPr>
          <p:nvPr/>
        </p:nvPicPr>
        <p:blipFill rotWithShape="1">
          <a:blip r:embed="rId7">
            <a:extLst>
              <a:ext uri="{28A0092B-C50C-407E-A947-70E740481C1C}">
                <a14:useLocalDpi xmlns:a14="http://schemas.microsoft.com/office/drawing/2010/main" val="0"/>
              </a:ext>
            </a:extLst>
          </a:blip>
          <a:srcRect l="26375" t="42377" r="60237" b="48652"/>
          <a:stretch/>
        </p:blipFill>
        <p:spPr>
          <a:xfrm rot="19397314">
            <a:off x="5145976" y="4637032"/>
            <a:ext cx="1224136" cy="461583"/>
          </a:xfrm>
          <a:prstGeom prst="rect">
            <a:avLst/>
          </a:prstGeom>
        </p:spPr>
      </p:pic>
      <p:pic>
        <p:nvPicPr>
          <p:cNvPr id="17" name="Grafik 16" descr="Ein Bild, das weiß, Design enthält.&#10;&#10;Automatisch generierte Beschreibung">
            <a:extLst>
              <a:ext uri="{FF2B5EF4-FFF2-40B4-BE49-F238E27FC236}">
                <a16:creationId xmlns:a16="http://schemas.microsoft.com/office/drawing/2014/main" id="{71330D32-41C9-522D-7524-17A2018689CF}"/>
              </a:ext>
            </a:extLst>
          </p:cNvPr>
          <p:cNvPicPr>
            <a:picLocks noChangeAspect="1"/>
          </p:cNvPicPr>
          <p:nvPr/>
        </p:nvPicPr>
        <p:blipFill rotWithShape="1">
          <a:blip r:embed="rId8">
            <a:extLst>
              <a:ext uri="{28A0092B-C50C-407E-A947-70E740481C1C}">
                <a14:useLocalDpi xmlns:a14="http://schemas.microsoft.com/office/drawing/2010/main" val="0"/>
              </a:ext>
            </a:extLst>
          </a:blip>
          <a:srcRect l="12200" t="8125" r="79137" b="82684"/>
          <a:stretch/>
        </p:blipFill>
        <p:spPr>
          <a:xfrm rot="9313372">
            <a:off x="6222293" y="4779047"/>
            <a:ext cx="792088" cy="472966"/>
          </a:xfrm>
          <a:prstGeom prst="rect">
            <a:avLst/>
          </a:prstGeom>
        </p:spPr>
      </p:pic>
      <p:pic>
        <p:nvPicPr>
          <p:cNvPr id="19" name="Grafik 18" descr="Ein Bild, das Entwurf, Zeichnung, Diagramm, Design enthält.&#10;&#10;Automatisch generierte Beschreibung">
            <a:extLst>
              <a:ext uri="{FF2B5EF4-FFF2-40B4-BE49-F238E27FC236}">
                <a16:creationId xmlns:a16="http://schemas.microsoft.com/office/drawing/2014/main" id="{74D3FC50-64BF-4A90-7FF5-5ABDC033D2FA}"/>
              </a:ext>
            </a:extLst>
          </p:cNvPr>
          <p:cNvPicPr>
            <a:picLocks noChangeAspect="1"/>
          </p:cNvPicPr>
          <p:nvPr/>
        </p:nvPicPr>
        <p:blipFill rotWithShape="1">
          <a:blip r:embed="rId9">
            <a:extLst>
              <a:ext uri="{28A0092B-C50C-407E-A947-70E740481C1C}">
                <a14:useLocalDpi xmlns:a14="http://schemas.microsoft.com/office/drawing/2010/main" val="0"/>
              </a:ext>
            </a:extLst>
          </a:blip>
          <a:srcRect l="38993" t="22912" r="50457" b="25724"/>
          <a:stretch/>
        </p:blipFill>
        <p:spPr>
          <a:xfrm rot="21100315">
            <a:off x="7251856" y="3979606"/>
            <a:ext cx="648455" cy="1776435"/>
          </a:xfrm>
          <a:prstGeom prst="rect">
            <a:avLst/>
          </a:prstGeom>
        </p:spPr>
      </p:pic>
      <p:pic>
        <p:nvPicPr>
          <p:cNvPr id="10" name="Grafik 9" descr="Daumen runter Silhouette">
            <a:extLst>
              <a:ext uri="{FF2B5EF4-FFF2-40B4-BE49-F238E27FC236}">
                <a16:creationId xmlns:a16="http://schemas.microsoft.com/office/drawing/2014/main" id="{D832F2B3-C82A-2736-1519-5D056E2A45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0420" y="1303142"/>
            <a:ext cx="914400" cy="914400"/>
          </a:xfrm>
          <a:prstGeom prst="rect">
            <a:avLst/>
          </a:prstGeom>
        </p:spPr>
      </p:pic>
      <p:pic>
        <p:nvPicPr>
          <p:cNvPr id="12" name="Grafik 11" descr="Daumen hoch-Zeichen Silhouette">
            <a:extLst>
              <a:ext uri="{FF2B5EF4-FFF2-40B4-BE49-F238E27FC236}">
                <a16:creationId xmlns:a16="http://schemas.microsoft.com/office/drawing/2014/main" id="{A300BB21-DBC5-C4BE-64FC-A9B39085AD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40395" y="1164084"/>
            <a:ext cx="914400" cy="914400"/>
          </a:xfrm>
          <a:prstGeom prst="rect">
            <a:avLst/>
          </a:prstGeom>
        </p:spPr>
      </p:pic>
    </p:spTree>
    <p:extLst>
      <p:ext uri="{BB962C8B-B14F-4D97-AF65-F5344CB8AC3E}">
        <p14:creationId xmlns:p14="http://schemas.microsoft.com/office/powerpoint/2010/main" val="12214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par>
                                <p:cTn id="20" presetID="21" presetClass="entr" presetSubtype="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F5AA7-CD3D-498D-9A8C-9895324DD1CB}"/>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764E235A-ACA8-44DB-9417-65BFA72041D7}"/>
              </a:ext>
            </a:extLst>
          </p:cNvPr>
          <p:cNvSpPr>
            <a:spLocks noGrp="1"/>
          </p:cNvSpPr>
          <p:nvPr>
            <p:ph sz="quarter" idx="13"/>
          </p:nvPr>
        </p:nvSpPr>
        <p:spPr>
          <a:xfrm>
            <a:off x="457200" y="1916831"/>
            <a:ext cx="8058150" cy="4032449"/>
          </a:xfrm>
        </p:spPr>
        <p:txBody>
          <a:bodyPr>
            <a:normAutofit/>
          </a:bodyPr>
          <a:lstStyle/>
          <a:p>
            <a:r>
              <a:rPr lang="de-DE" dirty="0"/>
              <a:t>Psychosoziale Notfallversorgung (PSNV) wird in jedem Landkreis unterschiedlich organisiert.</a:t>
            </a:r>
          </a:p>
          <a:p>
            <a:r>
              <a:rPr lang="de-DE" dirty="0"/>
              <a:t>Anbieter: Kriseninterventionsteam (KIT), Notfallseelsorge, Fachberater der Feuerwehr etc.</a:t>
            </a:r>
          </a:p>
          <a:p>
            <a:r>
              <a:rPr lang="de-DE" b="1" i="1" dirty="0">
                <a:solidFill>
                  <a:srgbClr val="FF0000"/>
                </a:solidFill>
              </a:rPr>
              <a:t>Bitte hier die regionalen Gegebenheiten vor der Unterweisung klären, eintragen und vermitteln!</a:t>
            </a:r>
          </a:p>
          <a:p>
            <a:endParaRPr lang="de-DE" dirty="0">
              <a:solidFill>
                <a:srgbClr val="FF0000"/>
              </a:solidFill>
            </a:endParaRPr>
          </a:p>
        </p:txBody>
      </p:sp>
      <p:sp>
        <p:nvSpPr>
          <p:cNvPr id="4" name="Datumsplatzhalter 3">
            <a:extLst>
              <a:ext uri="{FF2B5EF4-FFF2-40B4-BE49-F238E27FC236}">
                <a16:creationId xmlns:a16="http://schemas.microsoft.com/office/drawing/2014/main" id="{F68049C5-A8CF-4EA1-9EB2-B3C575B375A3}"/>
              </a:ext>
            </a:extLst>
          </p:cNvPr>
          <p:cNvSpPr>
            <a:spLocks noGrp="1"/>
          </p:cNvSpPr>
          <p:nvPr>
            <p:ph type="dt" sz="half" idx="2"/>
          </p:nvPr>
        </p:nvSpPr>
        <p:spPr/>
        <p:txBody>
          <a:bodyPr/>
          <a:lstStyle/>
          <a:p>
            <a:fld id="{EB119004-E928-4538-8477-13063D01318F}"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B45EA0FA-9693-462C-9BB8-595DEF16B6D2}"/>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DA16FCC-AFF5-4C1A-A36B-74D065C54EFE}"/>
              </a:ext>
            </a:extLst>
          </p:cNvPr>
          <p:cNvSpPr>
            <a:spLocks noGrp="1"/>
          </p:cNvSpPr>
          <p:nvPr>
            <p:ph type="sldNum" sz="quarter" idx="4"/>
          </p:nvPr>
        </p:nvSpPr>
        <p:spPr/>
        <p:txBody>
          <a:bodyPr/>
          <a:lstStyle/>
          <a:p>
            <a:fld id="{3D90FFD4-DCF8-48E8-9CD9-9BC980D8512D}" type="slidenum">
              <a:rPr lang="de-DE" altLang="de-DE" smtClean="0"/>
              <a:pPr/>
              <a:t>23</a:t>
            </a:fld>
            <a:endParaRPr lang="de-DE" altLang="de-DE" dirty="0"/>
          </a:p>
        </p:txBody>
      </p:sp>
      <p:sp>
        <p:nvSpPr>
          <p:cNvPr id="7" name="Textfeld 6">
            <a:extLst>
              <a:ext uri="{FF2B5EF4-FFF2-40B4-BE49-F238E27FC236}">
                <a16:creationId xmlns:a16="http://schemas.microsoft.com/office/drawing/2014/main" id="{C652523A-0E0F-4B19-8118-C0C253EC37AD}"/>
              </a:ext>
            </a:extLst>
          </p:cNvPr>
          <p:cNvSpPr txBox="1"/>
          <p:nvPr/>
        </p:nvSpPr>
        <p:spPr>
          <a:xfrm>
            <a:off x="457200" y="1088481"/>
            <a:ext cx="5050904" cy="461665"/>
          </a:xfrm>
          <a:prstGeom prst="rect">
            <a:avLst/>
          </a:prstGeom>
          <a:noFill/>
        </p:spPr>
        <p:txBody>
          <a:bodyPr wrap="square" rtlCol="0">
            <a:spAutoFit/>
          </a:bodyPr>
          <a:lstStyle/>
          <a:p>
            <a:r>
              <a:rPr lang="de-DE" b="1" dirty="0"/>
              <a:t>Regionale Ansprechpartner</a:t>
            </a:r>
            <a:endParaRPr lang="de-DE" b="1" dirty="0">
              <a:latin typeface="NDSFrutiger 45 Light" panose="02000403040000020004" pitchFamily="2" charset="0"/>
            </a:endParaRPr>
          </a:p>
        </p:txBody>
      </p:sp>
    </p:spTree>
    <p:custDataLst>
      <p:tags r:id="rId1"/>
    </p:custDataLst>
    <p:extLst>
      <p:ext uri="{BB962C8B-B14F-4D97-AF65-F5344CB8AC3E}">
        <p14:creationId xmlns:p14="http://schemas.microsoft.com/office/powerpoint/2010/main" val="88217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2971D-F34E-4606-AA8F-B8C6A9696822}"/>
              </a:ext>
            </a:extLst>
          </p:cNvPr>
          <p:cNvSpPr>
            <a:spLocks noGrp="1"/>
          </p:cNvSpPr>
          <p:nvPr>
            <p:ph type="title"/>
          </p:nvPr>
        </p:nvSpPr>
        <p:spPr/>
        <p:txBody>
          <a:bodyPr/>
          <a:lstStyle/>
          <a:p>
            <a:r>
              <a:rPr lang="de-DE" dirty="0"/>
              <a:t>5.2 Psychische Belastungen bei gravierenden Einsätzen der Feuerwehr</a:t>
            </a:r>
          </a:p>
        </p:txBody>
      </p:sp>
      <p:sp>
        <p:nvSpPr>
          <p:cNvPr id="4" name="Datumsplatzhalter 3">
            <a:extLst>
              <a:ext uri="{FF2B5EF4-FFF2-40B4-BE49-F238E27FC236}">
                <a16:creationId xmlns:a16="http://schemas.microsoft.com/office/drawing/2014/main" id="{CD8C2BA5-705C-4D4B-9F39-D0B3F9341A16}"/>
              </a:ext>
            </a:extLst>
          </p:cNvPr>
          <p:cNvSpPr>
            <a:spLocks noGrp="1"/>
          </p:cNvSpPr>
          <p:nvPr>
            <p:ph type="dt" sz="half" idx="2"/>
          </p:nvPr>
        </p:nvSpPr>
        <p:spPr/>
        <p:txBody>
          <a:bodyPr/>
          <a:lstStyle/>
          <a:p>
            <a:fld id="{B70AA2C2-D969-4A18-AFB8-CCA6359E3D5F}"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7950B155-F159-4DC2-99F6-64FB2D8A7F7F}"/>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B717461F-97A3-4B48-B9C7-B0A96CD2A529}"/>
              </a:ext>
            </a:extLst>
          </p:cNvPr>
          <p:cNvSpPr>
            <a:spLocks noGrp="1"/>
          </p:cNvSpPr>
          <p:nvPr>
            <p:ph type="sldNum" sz="quarter" idx="4"/>
          </p:nvPr>
        </p:nvSpPr>
        <p:spPr/>
        <p:txBody>
          <a:bodyPr/>
          <a:lstStyle/>
          <a:p>
            <a:fld id="{3D90FFD4-DCF8-48E8-9CD9-9BC980D8512D}" type="slidenum">
              <a:rPr lang="de-DE" altLang="de-DE" smtClean="0"/>
              <a:pPr/>
              <a:t>24</a:t>
            </a:fld>
            <a:endParaRPr lang="de-DE" altLang="de-DE" dirty="0"/>
          </a:p>
        </p:txBody>
      </p:sp>
      <p:sp>
        <p:nvSpPr>
          <p:cNvPr id="7" name="Textfeld 6">
            <a:extLst>
              <a:ext uri="{FF2B5EF4-FFF2-40B4-BE49-F238E27FC236}">
                <a16:creationId xmlns:a16="http://schemas.microsoft.com/office/drawing/2014/main" id="{24458E90-1C8A-4CA5-A012-FA0FA02B07AF}"/>
              </a:ext>
            </a:extLst>
          </p:cNvPr>
          <p:cNvSpPr txBox="1"/>
          <p:nvPr/>
        </p:nvSpPr>
        <p:spPr>
          <a:xfrm>
            <a:off x="683568" y="877887"/>
            <a:ext cx="5410944" cy="461665"/>
          </a:xfrm>
          <a:prstGeom prst="rect">
            <a:avLst/>
          </a:prstGeom>
          <a:noFill/>
        </p:spPr>
        <p:txBody>
          <a:bodyPr wrap="square" rtlCol="0">
            <a:spAutoFit/>
          </a:bodyPr>
          <a:lstStyle/>
          <a:p>
            <a:r>
              <a:rPr lang="de-DE" b="1" dirty="0">
                <a:latin typeface="NDSFrutiger 45 Light" panose="02000403040000020004" pitchFamily="2" charset="0"/>
              </a:rPr>
              <a:t>Hilfsangebote</a:t>
            </a:r>
          </a:p>
        </p:txBody>
      </p:sp>
      <p:pic>
        <p:nvPicPr>
          <p:cNvPr id="8" name="Inhaltsplatzhalter 4" descr="Ein Bild, das Text, Rad, Reifen, Feuerwehrmann enthält.&#10;&#10;Automatisch generierte Beschreibung">
            <a:extLst>
              <a:ext uri="{FF2B5EF4-FFF2-40B4-BE49-F238E27FC236}">
                <a16:creationId xmlns:a16="http://schemas.microsoft.com/office/drawing/2014/main" id="{9B2E32E1-86D3-4391-4689-A81791562770}"/>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63091" y="1304917"/>
            <a:ext cx="7617818" cy="4680520"/>
          </a:xfrm>
        </p:spPr>
      </p:pic>
    </p:spTree>
    <p:custDataLst>
      <p:tags r:id="rId1"/>
    </p:custDataLst>
    <p:extLst>
      <p:ext uri="{BB962C8B-B14F-4D97-AF65-F5344CB8AC3E}">
        <p14:creationId xmlns:p14="http://schemas.microsoft.com/office/powerpoint/2010/main" val="9799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5BC0A-5B59-44D0-8D7E-ABD76F322FA3}"/>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52D043BD-5735-4E4C-BB50-6DE5D6AF9275}"/>
              </a:ext>
            </a:extLst>
          </p:cNvPr>
          <p:cNvSpPr>
            <a:spLocks noGrp="1"/>
          </p:cNvSpPr>
          <p:nvPr>
            <p:ph sz="quarter" idx="13"/>
          </p:nvPr>
        </p:nvSpPr>
        <p:spPr>
          <a:xfrm>
            <a:off x="457200" y="1556793"/>
            <a:ext cx="8229600" cy="4392488"/>
          </a:xfrm>
        </p:spPr>
        <p:txBody>
          <a:bodyPr>
            <a:normAutofit lnSpcReduction="10000"/>
          </a:bodyPr>
          <a:lstStyle/>
          <a:p>
            <a:r>
              <a:rPr lang="de-DE" sz="2000" b="1" dirty="0"/>
              <a:t>INFO-Blätter</a:t>
            </a:r>
            <a:r>
              <a:rPr lang="de-DE" sz="2000" dirty="0"/>
              <a:t> (https://www.fuk.de/service/info-blaetter)</a:t>
            </a:r>
          </a:p>
          <a:p>
            <a:r>
              <a:rPr lang="de-DE" sz="2000" b="1" dirty="0"/>
              <a:t>Landesfeuerwehrverband Niedersachsen | Feuerwehr-Seelsorge </a:t>
            </a:r>
            <a:r>
              <a:rPr lang="de-DE" sz="2000" dirty="0"/>
              <a:t>(https://www.lfv-nds.de/arbeitskreise/feuerwehr-seelsorge)</a:t>
            </a:r>
          </a:p>
          <a:p>
            <a:r>
              <a:rPr lang="de-DE" sz="2000" b="1" dirty="0"/>
              <a:t>Psychosoziale Herausforderungen im Feuerwehrdienst: Belastungen senken - Schutz stärken</a:t>
            </a:r>
            <a:r>
              <a:rPr lang="de-DE" sz="2000" dirty="0"/>
              <a:t>, </a:t>
            </a:r>
            <a:r>
              <a:rPr lang="de-DE" sz="2000" dirty="0" err="1"/>
              <a:t>hg</a:t>
            </a:r>
            <a:r>
              <a:rPr lang="de-DE" sz="2000" dirty="0"/>
              <a:t>. Jutta Helmrichs u.a.    (https://www.feuerwehrverband.de/app/uploads/2021/12/BBK_2017_Ansicht.pdf )</a:t>
            </a:r>
          </a:p>
          <a:p>
            <a:r>
              <a:rPr lang="de-DE" sz="2000" b="1" dirty="0"/>
              <a:t>Leitfaden Psychosoziale Notfallversorgung für Einsatzkräfte</a:t>
            </a:r>
            <a:r>
              <a:rPr lang="de-DE" sz="2000" dirty="0"/>
              <a:t>, </a:t>
            </a:r>
          </a:p>
          <a:p>
            <a:pPr marL="0" indent="0">
              <a:buNone/>
            </a:pPr>
            <a:r>
              <a:rPr lang="de-DE" sz="2000" dirty="0"/>
              <a:t>       DGUV-Information 205-038    </a:t>
            </a:r>
          </a:p>
          <a:p>
            <a:pPr marL="0" indent="0">
              <a:buNone/>
            </a:pPr>
            <a:r>
              <a:rPr lang="de-DE" sz="2000" dirty="0"/>
              <a:t>       (https://publikationen.dguv.de/widgets/pdf/download/article/3846)</a:t>
            </a:r>
          </a:p>
          <a:p>
            <a:r>
              <a:rPr lang="de-DE" sz="2000" b="1" dirty="0"/>
              <a:t>Infoblatt „Nach einem belastenden Einsatz ...“ </a:t>
            </a:r>
            <a:r>
              <a:rPr lang="de-DE" sz="2000" dirty="0"/>
              <a:t>(https://www.feuerwehrverband.de/app/uploads/2021/08/Flyer_HFH_2016_download.pdf)</a:t>
            </a:r>
          </a:p>
        </p:txBody>
      </p:sp>
      <p:sp>
        <p:nvSpPr>
          <p:cNvPr id="4" name="Datumsplatzhalter 3">
            <a:extLst>
              <a:ext uri="{FF2B5EF4-FFF2-40B4-BE49-F238E27FC236}">
                <a16:creationId xmlns:a16="http://schemas.microsoft.com/office/drawing/2014/main" id="{26069E51-32E2-438E-9BF9-411A5085E51D}"/>
              </a:ext>
            </a:extLst>
          </p:cNvPr>
          <p:cNvSpPr>
            <a:spLocks noGrp="1"/>
          </p:cNvSpPr>
          <p:nvPr>
            <p:ph type="dt" sz="half" idx="2"/>
          </p:nvPr>
        </p:nvSpPr>
        <p:spPr/>
        <p:txBody>
          <a:bodyPr/>
          <a:lstStyle/>
          <a:p>
            <a:fld id="{94673CCC-3193-4745-B63F-918CC145709F}"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12126613-928E-4B98-99FF-E1FAFC19142B}"/>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3DE11481-6F3B-4950-9BE0-E2AD8F2A1230}"/>
              </a:ext>
            </a:extLst>
          </p:cNvPr>
          <p:cNvSpPr>
            <a:spLocks noGrp="1"/>
          </p:cNvSpPr>
          <p:nvPr>
            <p:ph type="sldNum" sz="quarter" idx="4"/>
          </p:nvPr>
        </p:nvSpPr>
        <p:spPr/>
        <p:txBody>
          <a:bodyPr/>
          <a:lstStyle/>
          <a:p>
            <a:fld id="{3D90FFD4-DCF8-48E8-9CD9-9BC980D8512D}" type="slidenum">
              <a:rPr lang="de-DE" altLang="de-DE" smtClean="0"/>
              <a:pPr/>
              <a:t>25</a:t>
            </a:fld>
            <a:endParaRPr lang="de-DE" altLang="de-DE" dirty="0"/>
          </a:p>
        </p:txBody>
      </p:sp>
      <p:sp>
        <p:nvSpPr>
          <p:cNvPr id="7" name="Textfeld 6">
            <a:extLst>
              <a:ext uri="{FF2B5EF4-FFF2-40B4-BE49-F238E27FC236}">
                <a16:creationId xmlns:a16="http://schemas.microsoft.com/office/drawing/2014/main" id="{C807D1E2-3044-43CA-B7BB-83D8B85B0F24}"/>
              </a:ext>
            </a:extLst>
          </p:cNvPr>
          <p:cNvSpPr txBox="1"/>
          <p:nvPr/>
        </p:nvSpPr>
        <p:spPr>
          <a:xfrm>
            <a:off x="457200" y="1088481"/>
            <a:ext cx="5770984" cy="461665"/>
          </a:xfrm>
          <a:prstGeom prst="rect">
            <a:avLst/>
          </a:prstGeom>
          <a:noFill/>
        </p:spPr>
        <p:txBody>
          <a:bodyPr wrap="square" rtlCol="0">
            <a:spAutoFit/>
          </a:bodyPr>
          <a:lstStyle/>
          <a:p>
            <a:r>
              <a:rPr lang="de-DE" b="1" dirty="0"/>
              <a:t>Weiterführende Informationen</a:t>
            </a:r>
            <a:endParaRPr lang="de-DE" b="1" dirty="0">
              <a:latin typeface="NDSFrutiger 45 Light" panose="02000403040000020004" pitchFamily="2" charset="0"/>
            </a:endParaRPr>
          </a:p>
        </p:txBody>
      </p:sp>
    </p:spTree>
    <p:custDataLst>
      <p:tags r:id="rId1"/>
    </p:custDataLst>
    <p:extLst>
      <p:ext uri="{BB962C8B-B14F-4D97-AF65-F5344CB8AC3E}">
        <p14:creationId xmlns:p14="http://schemas.microsoft.com/office/powerpoint/2010/main" val="10800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5BC0A-5B59-44D0-8D7E-ABD76F322FA3}"/>
              </a:ext>
            </a:extLst>
          </p:cNvPr>
          <p:cNvSpPr>
            <a:spLocks noGrp="1"/>
          </p:cNvSpPr>
          <p:nvPr>
            <p:ph type="title"/>
          </p:nvPr>
        </p:nvSpPr>
        <p:spPr/>
        <p:txBody>
          <a:bodyPr/>
          <a:lstStyle/>
          <a:p>
            <a:r>
              <a:rPr lang="de-DE" dirty="0"/>
              <a:t>5.2 Psychische Belastungen bei gravierenden Einsätzen der Feuerwehr</a:t>
            </a:r>
          </a:p>
        </p:txBody>
      </p:sp>
      <p:sp>
        <p:nvSpPr>
          <p:cNvPr id="3" name="Inhaltsplatzhalter 2">
            <a:extLst>
              <a:ext uri="{FF2B5EF4-FFF2-40B4-BE49-F238E27FC236}">
                <a16:creationId xmlns:a16="http://schemas.microsoft.com/office/drawing/2014/main" id="{52D043BD-5735-4E4C-BB50-6DE5D6AF9275}"/>
              </a:ext>
            </a:extLst>
          </p:cNvPr>
          <p:cNvSpPr>
            <a:spLocks noGrp="1"/>
          </p:cNvSpPr>
          <p:nvPr>
            <p:ph sz="quarter" idx="13"/>
          </p:nvPr>
        </p:nvSpPr>
        <p:spPr>
          <a:xfrm>
            <a:off x="830168" y="1652444"/>
            <a:ext cx="5482952" cy="3672407"/>
          </a:xfrm>
        </p:spPr>
        <p:txBody>
          <a:bodyPr>
            <a:normAutofit lnSpcReduction="10000"/>
          </a:bodyPr>
          <a:lstStyle/>
          <a:p>
            <a:pPr marL="0" indent="0" algn="ctr">
              <a:buNone/>
            </a:pPr>
            <a:endParaRPr lang="de-DE" dirty="0"/>
          </a:p>
          <a:p>
            <a:pPr marL="0" indent="0" algn="ctr">
              <a:buNone/>
            </a:pPr>
            <a:r>
              <a:rPr lang="de-DE" sz="3600" b="1" dirty="0"/>
              <a:t>Belastet?</a:t>
            </a:r>
          </a:p>
          <a:p>
            <a:pPr marL="0" indent="0" algn="ctr">
              <a:buNone/>
            </a:pPr>
            <a:endParaRPr lang="de-DE" sz="3600" dirty="0"/>
          </a:p>
          <a:p>
            <a:pPr marL="0" indent="0" algn="ctr">
              <a:buNone/>
            </a:pPr>
            <a:r>
              <a:rPr lang="de-DE" sz="3600" dirty="0"/>
              <a:t>Kann sein, </a:t>
            </a:r>
          </a:p>
          <a:p>
            <a:pPr marL="0" indent="0" algn="ctr">
              <a:buNone/>
            </a:pPr>
            <a:r>
              <a:rPr lang="de-DE" sz="3600" dirty="0"/>
              <a:t>aber </a:t>
            </a:r>
          </a:p>
          <a:p>
            <a:pPr marL="0" indent="0" algn="ctr">
              <a:buNone/>
            </a:pPr>
            <a:r>
              <a:rPr lang="de-DE" sz="3600" b="1" dirty="0"/>
              <a:t>ich weiß, was ich tun kann</a:t>
            </a:r>
            <a:r>
              <a:rPr lang="de-DE" sz="3600" dirty="0"/>
              <a:t>.</a:t>
            </a:r>
          </a:p>
        </p:txBody>
      </p:sp>
      <p:sp>
        <p:nvSpPr>
          <p:cNvPr id="4" name="Datumsplatzhalter 3">
            <a:extLst>
              <a:ext uri="{FF2B5EF4-FFF2-40B4-BE49-F238E27FC236}">
                <a16:creationId xmlns:a16="http://schemas.microsoft.com/office/drawing/2014/main" id="{26069E51-32E2-438E-9BF9-411A5085E51D}"/>
              </a:ext>
            </a:extLst>
          </p:cNvPr>
          <p:cNvSpPr>
            <a:spLocks noGrp="1"/>
          </p:cNvSpPr>
          <p:nvPr>
            <p:ph type="dt" sz="half" idx="2"/>
          </p:nvPr>
        </p:nvSpPr>
        <p:spPr/>
        <p:txBody>
          <a:bodyPr/>
          <a:lstStyle/>
          <a:p>
            <a:fld id="{94673CCC-3193-4745-B63F-918CC145709F}"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12126613-928E-4B98-99FF-E1FAFC19142B}"/>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3DE11481-6F3B-4950-9BE0-E2AD8F2A1230}"/>
              </a:ext>
            </a:extLst>
          </p:cNvPr>
          <p:cNvSpPr>
            <a:spLocks noGrp="1"/>
          </p:cNvSpPr>
          <p:nvPr>
            <p:ph type="sldNum" sz="quarter" idx="4"/>
          </p:nvPr>
        </p:nvSpPr>
        <p:spPr/>
        <p:txBody>
          <a:bodyPr/>
          <a:lstStyle/>
          <a:p>
            <a:fld id="{3D90FFD4-DCF8-48E8-9CD9-9BC980D8512D}" type="slidenum">
              <a:rPr lang="de-DE" altLang="de-DE" smtClean="0"/>
              <a:pPr/>
              <a:t>26</a:t>
            </a:fld>
            <a:endParaRPr lang="de-DE" altLang="de-DE" dirty="0"/>
          </a:p>
        </p:txBody>
      </p:sp>
      <p:pic>
        <p:nvPicPr>
          <p:cNvPr id="10" name="Grafik 9" descr="Bodybuilder Silhouette">
            <a:extLst>
              <a:ext uri="{FF2B5EF4-FFF2-40B4-BE49-F238E27FC236}">
                <a16:creationId xmlns:a16="http://schemas.microsoft.com/office/drawing/2014/main" id="{BA6F6A96-230A-C335-2229-53A25A369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3684" y="1685267"/>
            <a:ext cx="1368152" cy="1368152"/>
          </a:xfrm>
          <a:prstGeom prst="rect">
            <a:avLst/>
          </a:prstGeom>
        </p:spPr>
      </p:pic>
      <p:pic>
        <p:nvPicPr>
          <p:cNvPr id="8" name="Grafik 7" descr="Muskulöser Arm Silhouette">
            <a:extLst>
              <a:ext uri="{FF2B5EF4-FFF2-40B4-BE49-F238E27FC236}">
                <a16:creationId xmlns:a16="http://schemas.microsoft.com/office/drawing/2014/main" id="{4001F394-5D5C-595A-CF66-11BB47CC97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1188" y="3444034"/>
            <a:ext cx="1557195" cy="1557195"/>
          </a:xfrm>
          <a:prstGeom prst="rect">
            <a:avLst/>
          </a:prstGeom>
        </p:spPr>
      </p:pic>
    </p:spTree>
    <p:custDataLst>
      <p:tags r:id="rId1"/>
    </p:custDataLst>
    <p:extLst>
      <p:ext uri="{BB962C8B-B14F-4D97-AF65-F5344CB8AC3E}">
        <p14:creationId xmlns:p14="http://schemas.microsoft.com/office/powerpoint/2010/main" val="2839905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46924-34AD-4AB0-A2EA-9AAB9E9DD6CE}"/>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2BD33110-E93F-46FC-B70A-FDB2D5959923}"/>
              </a:ext>
            </a:extLst>
          </p:cNvPr>
          <p:cNvSpPr>
            <a:spLocks noGrp="1"/>
          </p:cNvSpPr>
          <p:nvPr>
            <p:ph sz="quarter" idx="13"/>
          </p:nvPr>
        </p:nvSpPr>
        <p:spPr>
          <a:xfrm>
            <a:off x="457200" y="2276871"/>
            <a:ext cx="8058150" cy="3672409"/>
          </a:xfrm>
        </p:spPr>
        <p:txBody>
          <a:bodyPr/>
          <a:lstStyle/>
          <a:p>
            <a:r>
              <a:rPr lang="de-DE" dirty="0"/>
              <a:t>Arten von Belastungen</a:t>
            </a:r>
          </a:p>
          <a:p>
            <a:r>
              <a:rPr lang="de-DE" dirty="0"/>
              <a:t>Belastungsreaktionen</a:t>
            </a:r>
          </a:p>
          <a:p>
            <a:r>
              <a:rPr lang="de-DE" dirty="0"/>
              <a:t>Maßnahmen im Einsatz</a:t>
            </a:r>
          </a:p>
          <a:p>
            <a:r>
              <a:rPr lang="de-DE" dirty="0"/>
              <a:t>Maßnahmen nach dem Einsatz</a:t>
            </a:r>
          </a:p>
          <a:p>
            <a:r>
              <a:rPr lang="de-DE" dirty="0"/>
              <a:t>Hilfsangebote</a:t>
            </a:r>
          </a:p>
          <a:p>
            <a:pPr marL="0" indent="0">
              <a:buNone/>
            </a:pPr>
            <a:endParaRPr lang="de-DE" dirty="0"/>
          </a:p>
        </p:txBody>
      </p:sp>
      <p:sp>
        <p:nvSpPr>
          <p:cNvPr id="4" name="Datumsplatzhalter 3">
            <a:extLst>
              <a:ext uri="{FF2B5EF4-FFF2-40B4-BE49-F238E27FC236}">
                <a16:creationId xmlns:a16="http://schemas.microsoft.com/office/drawing/2014/main" id="{209BCC7D-C55A-402B-B523-82923222F491}"/>
              </a:ext>
            </a:extLst>
          </p:cNvPr>
          <p:cNvSpPr>
            <a:spLocks noGrp="1"/>
          </p:cNvSpPr>
          <p:nvPr>
            <p:ph type="dt" sz="half" idx="2"/>
          </p:nvPr>
        </p:nvSpPr>
        <p:spPr/>
        <p:txBody>
          <a:bodyPr/>
          <a:lstStyle/>
          <a:p>
            <a:fld id="{C24A5533-DEA9-4E8C-92E6-A17848A5F01D}"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44E1D2EC-8784-4506-B60D-5D51E4F454FA}"/>
              </a:ext>
            </a:extLst>
          </p:cNvPr>
          <p:cNvSpPr>
            <a:spLocks noGrp="1"/>
          </p:cNvSpPr>
          <p:nvPr>
            <p:ph type="ftr" sz="quarter" idx="3"/>
          </p:nvPr>
        </p:nvSpPr>
        <p:spPr/>
        <p:txBody>
          <a:bodyPr/>
          <a:lstStyle/>
          <a:p>
            <a:pPr algn="l"/>
            <a:r>
              <a:rPr lang="de-DE" altLang="de-DE" dirty="0"/>
              <a:t>Modulare Grundlagenausbildung</a:t>
            </a:r>
          </a:p>
        </p:txBody>
      </p:sp>
      <p:sp>
        <p:nvSpPr>
          <p:cNvPr id="6" name="Foliennummernplatzhalter 5">
            <a:extLst>
              <a:ext uri="{FF2B5EF4-FFF2-40B4-BE49-F238E27FC236}">
                <a16:creationId xmlns:a16="http://schemas.microsoft.com/office/drawing/2014/main" id="{E914010D-813B-4371-B5D4-427093B7C009}"/>
              </a:ext>
            </a:extLst>
          </p:cNvPr>
          <p:cNvSpPr>
            <a:spLocks noGrp="1"/>
          </p:cNvSpPr>
          <p:nvPr>
            <p:ph type="sldNum" sz="quarter" idx="4"/>
          </p:nvPr>
        </p:nvSpPr>
        <p:spPr/>
        <p:txBody>
          <a:bodyPr/>
          <a:lstStyle/>
          <a:p>
            <a:fld id="{3D90FFD4-DCF8-48E8-9CD9-9BC980D8512D}" type="slidenum">
              <a:rPr lang="de-DE" altLang="de-DE" smtClean="0"/>
              <a:pPr/>
              <a:t>3</a:t>
            </a:fld>
            <a:endParaRPr lang="de-DE" altLang="de-DE" dirty="0"/>
          </a:p>
        </p:txBody>
      </p:sp>
      <p:sp>
        <p:nvSpPr>
          <p:cNvPr id="7" name="Textfeld 6">
            <a:extLst>
              <a:ext uri="{FF2B5EF4-FFF2-40B4-BE49-F238E27FC236}">
                <a16:creationId xmlns:a16="http://schemas.microsoft.com/office/drawing/2014/main" id="{DC5BD9DC-A440-4E3C-A2B4-007E88C999E0}"/>
              </a:ext>
            </a:extLst>
          </p:cNvPr>
          <p:cNvSpPr txBox="1"/>
          <p:nvPr/>
        </p:nvSpPr>
        <p:spPr>
          <a:xfrm>
            <a:off x="457200" y="1088481"/>
            <a:ext cx="3312368" cy="468312"/>
          </a:xfrm>
          <a:prstGeom prst="rect">
            <a:avLst/>
          </a:prstGeom>
          <a:noFill/>
        </p:spPr>
        <p:txBody>
          <a:bodyPr wrap="square" rtlCol="0">
            <a:spAutoFit/>
          </a:bodyPr>
          <a:lstStyle/>
          <a:p>
            <a:r>
              <a:rPr lang="de-DE" b="1" dirty="0"/>
              <a:t>Gliederung</a:t>
            </a:r>
            <a:endParaRPr lang="de-DE" b="1" dirty="0">
              <a:latin typeface="NDSFrutiger 45 Light" panose="02000403040000020004" pitchFamily="2" charset="0"/>
            </a:endParaRPr>
          </a:p>
        </p:txBody>
      </p:sp>
    </p:spTree>
    <p:custDataLst>
      <p:tags r:id="rId1"/>
    </p:custDataLst>
    <p:extLst>
      <p:ext uri="{BB962C8B-B14F-4D97-AF65-F5344CB8AC3E}">
        <p14:creationId xmlns:p14="http://schemas.microsoft.com/office/powerpoint/2010/main" val="2493901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E222-2E05-421A-BA65-51822A407FCF}"/>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4FCD184A-D711-49A1-891E-602D5F11D722}"/>
              </a:ext>
            </a:extLst>
          </p:cNvPr>
          <p:cNvSpPr>
            <a:spLocks noGrp="1"/>
          </p:cNvSpPr>
          <p:nvPr>
            <p:ph sz="quarter" idx="13"/>
          </p:nvPr>
        </p:nvSpPr>
        <p:spPr>
          <a:xfrm>
            <a:off x="457200" y="2564904"/>
            <a:ext cx="8058150" cy="3384377"/>
          </a:xfrm>
        </p:spPr>
        <p:txBody>
          <a:bodyPr>
            <a:normAutofit/>
          </a:bodyPr>
          <a:lstStyle/>
          <a:p>
            <a:r>
              <a:rPr lang="de-DE" dirty="0"/>
              <a:t>Was motiviert dich zur Feuerwehr?</a:t>
            </a:r>
          </a:p>
          <a:p>
            <a:endParaRPr lang="de-DE" dirty="0"/>
          </a:p>
          <a:p>
            <a:r>
              <a:rPr lang="de-DE" dirty="0"/>
              <a:t>Warum traue ich mir Feuerwehr zu?</a:t>
            </a:r>
          </a:p>
          <a:p>
            <a:endParaRPr lang="de-DE" dirty="0">
              <a:sym typeface="Wingdings" panose="05000000000000000000" pitchFamily="2" charset="2"/>
            </a:endParaRPr>
          </a:p>
        </p:txBody>
      </p:sp>
      <p:sp>
        <p:nvSpPr>
          <p:cNvPr id="4" name="Datumsplatzhalter 3">
            <a:extLst>
              <a:ext uri="{FF2B5EF4-FFF2-40B4-BE49-F238E27FC236}">
                <a16:creationId xmlns:a16="http://schemas.microsoft.com/office/drawing/2014/main" id="{FD5187F3-E986-4448-8D89-F3F9EF232D91}"/>
              </a:ext>
            </a:extLst>
          </p:cNvPr>
          <p:cNvSpPr>
            <a:spLocks noGrp="1"/>
          </p:cNvSpPr>
          <p:nvPr>
            <p:ph type="dt" sz="half" idx="2"/>
          </p:nvPr>
        </p:nvSpPr>
        <p:spPr/>
        <p:txBody>
          <a:bodyPr/>
          <a:lstStyle/>
          <a:p>
            <a:fld id="{C08B3011-0542-46C9-8F08-A47528739C35}"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DCCD36D4-49CE-49EE-AC15-48EA5D7BF0B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727CDE1B-A43F-497C-8DD5-93520483005A}"/>
              </a:ext>
            </a:extLst>
          </p:cNvPr>
          <p:cNvSpPr>
            <a:spLocks noGrp="1"/>
          </p:cNvSpPr>
          <p:nvPr>
            <p:ph type="sldNum" sz="quarter" idx="4"/>
          </p:nvPr>
        </p:nvSpPr>
        <p:spPr/>
        <p:txBody>
          <a:bodyPr/>
          <a:lstStyle/>
          <a:p>
            <a:fld id="{3D90FFD4-DCF8-48E8-9CD9-9BC980D8512D}" type="slidenum">
              <a:rPr lang="de-DE" altLang="de-DE" smtClean="0"/>
              <a:pPr/>
              <a:t>4</a:t>
            </a:fld>
            <a:endParaRPr lang="de-DE" altLang="de-DE" dirty="0"/>
          </a:p>
        </p:txBody>
      </p:sp>
      <p:pic>
        <p:nvPicPr>
          <p:cNvPr id="9" name="Grafik 8" descr="Feuerwehrfrau Silhouette">
            <a:extLst>
              <a:ext uri="{FF2B5EF4-FFF2-40B4-BE49-F238E27FC236}">
                <a16:creationId xmlns:a16="http://schemas.microsoft.com/office/drawing/2014/main" id="{B21A5C5D-D3DB-6ED9-595E-6595ACF40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56176" y="2276897"/>
            <a:ext cx="1944216" cy="1944216"/>
          </a:xfrm>
          <a:prstGeom prst="rect">
            <a:avLst/>
          </a:prstGeom>
        </p:spPr>
      </p:pic>
    </p:spTree>
    <p:custDataLst>
      <p:tags r:id="rId1"/>
    </p:custDataLst>
    <p:extLst>
      <p:ext uri="{BB962C8B-B14F-4D97-AF65-F5344CB8AC3E}">
        <p14:creationId xmlns:p14="http://schemas.microsoft.com/office/powerpoint/2010/main" val="1504588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490D8-705D-4F9D-A0A4-99FA5371B94B}"/>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3773A759-2FCE-4E00-A17B-9A304EF9334E}"/>
              </a:ext>
            </a:extLst>
          </p:cNvPr>
          <p:cNvSpPr>
            <a:spLocks noGrp="1"/>
          </p:cNvSpPr>
          <p:nvPr>
            <p:ph sz="quarter" idx="13"/>
          </p:nvPr>
        </p:nvSpPr>
        <p:spPr>
          <a:xfrm>
            <a:off x="1220575" y="2924944"/>
            <a:ext cx="8058150" cy="3672409"/>
          </a:xfrm>
        </p:spPr>
        <p:txBody>
          <a:bodyPr/>
          <a:lstStyle/>
          <a:p>
            <a:r>
              <a:rPr lang="de-DE" dirty="0"/>
              <a:t>Was kann denn belastend wirken?</a:t>
            </a:r>
          </a:p>
          <a:p>
            <a:endParaRPr lang="de-DE" dirty="0"/>
          </a:p>
        </p:txBody>
      </p:sp>
      <p:sp>
        <p:nvSpPr>
          <p:cNvPr id="4" name="Datumsplatzhalter 3">
            <a:extLst>
              <a:ext uri="{FF2B5EF4-FFF2-40B4-BE49-F238E27FC236}">
                <a16:creationId xmlns:a16="http://schemas.microsoft.com/office/drawing/2014/main" id="{45AA3BF6-2A45-4271-B559-84729D832309}"/>
              </a:ext>
            </a:extLst>
          </p:cNvPr>
          <p:cNvSpPr>
            <a:spLocks noGrp="1"/>
          </p:cNvSpPr>
          <p:nvPr>
            <p:ph type="dt" sz="half" idx="2"/>
          </p:nvPr>
        </p:nvSpPr>
        <p:spPr/>
        <p:txBody>
          <a:bodyPr/>
          <a:lstStyle/>
          <a:p>
            <a:fld id="{34DB0D89-81A9-43E1-BB8D-6AD20B76D005}"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893592D8-B2E4-44D0-AD33-7D9AF80575B9}"/>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6" name="Foliennummernplatzhalter 5">
            <a:extLst>
              <a:ext uri="{FF2B5EF4-FFF2-40B4-BE49-F238E27FC236}">
                <a16:creationId xmlns:a16="http://schemas.microsoft.com/office/drawing/2014/main" id="{F46759BB-9357-4B4B-B74C-F3D8FBE9B1D4}"/>
              </a:ext>
            </a:extLst>
          </p:cNvPr>
          <p:cNvSpPr>
            <a:spLocks noGrp="1"/>
          </p:cNvSpPr>
          <p:nvPr>
            <p:ph type="sldNum" sz="quarter" idx="4"/>
          </p:nvPr>
        </p:nvSpPr>
        <p:spPr/>
        <p:txBody>
          <a:bodyPr/>
          <a:lstStyle/>
          <a:p>
            <a:fld id="{3D90FFD4-DCF8-48E8-9CD9-9BC980D8512D}" type="slidenum">
              <a:rPr lang="de-DE" altLang="de-DE" smtClean="0"/>
              <a:pPr/>
              <a:t>5</a:t>
            </a:fld>
            <a:endParaRPr lang="de-DE" altLang="de-DE" dirty="0"/>
          </a:p>
        </p:txBody>
      </p:sp>
      <p:sp>
        <p:nvSpPr>
          <p:cNvPr id="7" name="Textfeld 6">
            <a:extLst>
              <a:ext uri="{FF2B5EF4-FFF2-40B4-BE49-F238E27FC236}">
                <a16:creationId xmlns:a16="http://schemas.microsoft.com/office/drawing/2014/main" id="{74BF3351-9CCE-41EE-ABB3-5899C87BE939}"/>
              </a:ext>
            </a:extLst>
          </p:cNvPr>
          <p:cNvSpPr txBox="1"/>
          <p:nvPr/>
        </p:nvSpPr>
        <p:spPr>
          <a:xfrm>
            <a:off x="531052" y="1052736"/>
            <a:ext cx="3312368" cy="468312"/>
          </a:xfrm>
          <a:prstGeom prst="rect">
            <a:avLst/>
          </a:prstGeom>
          <a:noFill/>
        </p:spPr>
        <p:txBody>
          <a:bodyPr wrap="square" rtlCol="0">
            <a:spAutoFit/>
          </a:bodyPr>
          <a:lstStyle/>
          <a:p>
            <a:r>
              <a:rPr lang="de-DE" b="1" dirty="0"/>
              <a:t>Belastungen</a:t>
            </a:r>
            <a:endParaRPr lang="de-DE" b="1" dirty="0">
              <a:latin typeface="NDSFrutiger 45 Light" panose="02000403040000020004" pitchFamily="2" charset="0"/>
            </a:endParaRPr>
          </a:p>
        </p:txBody>
      </p:sp>
      <p:pic>
        <p:nvPicPr>
          <p:cNvPr id="9" name="Grafik 8" descr="Bodybuilder Silhouette">
            <a:extLst>
              <a:ext uri="{FF2B5EF4-FFF2-40B4-BE49-F238E27FC236}">
                <a16:creationId xmlns:a16="http://schemas.microsoft.com/office/drawing/2014/main" id="{23A99C84-1430-6917-8DA6-4B80FAE0EF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6256" y="2469423"/>
            <a:ext cx="1368152" cy="1368152"/>
          </a:xfrm>
          <a:prstGeom prst="rect">
            <a:avLst/>
          </a:prstGeom>
        </p:spPr>
      </p:pic>
    </p:spTree>
    <p:custDataLst>
      <p:tags r:id="rId1"/>
    </p:custDataLst>
    <p:extLst>
      <p:ext uri="{BB962C8B-B14F-4D97-AF65-F5344CB8AC3E}">
        <p14:creationId xmlns:p14="http://schemas.microsoft.com/office/powerpoint/2010/main" val="4631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2D6F0-ACAB-4D82-8F14-F2658DAF7994}"/>
              </a:ext>
            </a:extLst>
          </p:cNvPr>
          <p:cNvSpPr>
            <a:spLocks noGrp="1"/>
          </p:cNvSpPr>
          <p:nvPr>
            <p:ph type="title"/>
          </p:nvPr>
        </p:nvSpPr>
        <p:spPr/>
        <p:txBody>
          <a:bodyPr/>
          <a:lstStyle/>
          <a:p>
            <a:r>
              <a:rPr lang="de-DE" dirty="0"/>
              <a:t>5.2 Physische und psychische Belastungen</a:t>
            </a:r>
            <a:endParaRPr lang="de-DE" strike="sngStrike" dirty="0">
              <a:solidFill>
                <a:srgbClr val="FF0000"/>
              </a:solidFill>
            </a:endParaRPr>
          </a:p>
        </p:txBody>
      </p:sp>
      <p:sp>
        <p:nvSpPr>
          <p:cNvPr id="3" name="Inhaltsplatzhalter 2">
            <a:extLst>
              <a:ext uri="{FF2B5EF4-FFF2-40B4-BE49-F238E27FC236}">
                <a16:creationId xmlns:a16="http://schemas.microsoft.com/office/drawing/2014/main" id="{96DA9C43-F4BA-47E4-A79D-D5FD9FC7F01A}"/>
              </a:ext>
            </a:extLst>
          </p:cNvPr>
          <p:cNvSpPr>
            <a:spLocks noGrp="1"/>
          </p:cNvSpPr>
          <p:nvPr>
            <p:ph sz="quarter" idx="13"/>
          </p:nvPr>
        </p:nvSpPr>
        <p:spPr>
          <a:xfrm>
            <a:off x="2854231" y="1556792"/>
            <a:ext cx="5942526" cy="4392488"/>
          </a:xfrm>
        </p:spPr>
        <p:txBody>
          <a:bodyPr>
            <a:normAutofit fontScale="92500" lnSpcReduction="20000"/>
          </a:bodyPr>
          <a:lstStyle/>
          <a:p>
            <a:r>
              <a:rPr lang="de-DE" dirty="0"/>
              <a:t>Tod</a:t>
            </a:r>
          </a:p>
          <a:p>
            <a:r>
              <a:rPr lang="de-DE" dirty="0"/>
              <a:t>außergewöhnliche Verletzungsmuster</a:t>
            </a:r>
          </a:p>
          <a:p>
            <a:r>
              <a:rPr lang="de-DE" dirty="0"/>
              <a:t>Einsätze mit Kindern</a:t>
            </a:r>
          </a:p>
          <a:p>
            <a:r>
              <a:rPr lang="de-DE" dirty="0"/>
              <a:t>MANV / Großschadenslagen</a:t>
            </a:r>
          </a:p>
          <a:p>
            <a:r>
              <a:rPr lang="de-DE" dirty="0"/>
              <a:t>Tod oder Verletzung von Kameraden</a:t>
            </a:r>
          </a:p>
          <a:p>
            <a:r>
              <a:rPr lang="de-DE" dirty="0"/>
              <a:t>Gewalt gegen Einsatzkräfte</a:t>
            </a:r>
          </a:p>
          <a:p>
            <a:endParaRPr lang="de-DE" dirty="0"/>
          </a:p>
          <a:p>
            <a:endParaRPr lang="de-DE" dirty="0"/>
          </a:p>
          <a:p>
            <a:r>
              <a:rPr lang="de-DE" dirty="0"/>
              <a:t>Bezug zur eigenen Lebensgeschichte</a:t>
            </a:r>
          </a:p>
          <a:p>
            <a:r>
              <a:rPr lang="de-DE" dirty="0"/>
              <a:t>Persönliche Nähe zu verunfallten Personen</a:t>
            </a:r>
          </a:p>
          <a:p>
            <a:r>
              <a:rPr lang="de-DE" dirty="0"/>
              <a:t>persönliche Probleme (Beziehung, Geld ...)</a:t>
            </a:r>
          </a:p>
          <a:p>
            <a:r>
              <a:rPr lang="de-DE" dirty="0"/>
              <a:t>Gefühl der Hilflosigkeit/ Überforderung</a:t>
            </a:r>
          </a:p>
          <a:p>
            <a:endParaRPr lang="de-DE" dirty="0"/>
          </a:p>
        </p:txBody>
      </p:sp>
      <p:sp>
        <p:nvSpPr>
          <p:cNvPr id="4" name="Datumsplatzhalter 3">
            <a:extLst>
              <a:ext uri="{FF2B5EF4-FFF2-40B4-BE49-F238E27FC236}">
                <a16:creationId xmlns:a16="http://schemas.microsoft.com/office/drawing/2014/main" id="{31E45BB0-D88A-431D-82E0-25676FC5169B}"/>
              </a:ext>
            </a:extLst>
          </p:cNvPr>
          <p:cNvSpPr>
            <a:spLocks noGrp="1"/>
          </p:cNvSpPr>
          <p:nvPr>
            <p:ph type="dt" sz="half" idx="2"/>
          </p:nvPr>
        </p:nvSpPr>
        <p:spPr/>
        <p:txBody>
          <a:bodyPr/>
          <a:lstStyle/>
          <a:p>
            <a:fld id="{20C95CDF-3892-49CD-87CD-BCBB9A52C2FD}" type="datetime1">
              <a:rPr lang="de-DE" altLang="de-DE" smtClean="0"/>
              <a:t>28.08.2024</a:t>
            </a:fld>
            <a:endParaRPr lang="de-DE" altLang="de-DE" dirty="0"/>
          </a:p>
        </p:txBody>
      </p:sp>
      <p:sp>
        <p:nvSpPr>
          <p:cNvPr id="5" name="Fußzeilenplatzhalter 4">
            <a:extLst>
              <a:ext uri="{FF2B5EF4-FFF2-40B4-BE49-F238E27FC236}">
                <a16:creationId xmlns:a16="http://schemas.microsoft.com/office/drawing/2014/main" id="{6F94EA8F-41B0-4F57-89D5-525842166ED4}"/>
              </a:ext>
            </a:extLst>
          </p:cNvPr>
          <p:cNvSpPr>
            <a:spLocks noGrp="1"/>
          </p:cNvSpPr>
          <p:nvPr>
            <p:ph type="ftr" sz="quarter" idx="3"/>
          </p:nvPr>
        </p:nvSpPr>
        <p:spPr/>
        <p:txBody>
          <a:bodyPr/>
          <a:lstStyle/>
          <a:p>
            <a:pPr algn="l"/>
            <a:r>
              <a:rPr lang="de-DE" altLang="de-DE" dirty="0"/>
              <a:t>Modulare Grundlagenausbildung</a:t>
            </a:r>
          </a:p>
        </p:txBody>
      </p:sp>
      <p:sp>
        <p:nvSpPr>
          <p:cNvPr id="6" name="Foliennummernplatzhalter 5">
            <a:extLst>
              <a:ext uri="{FF2B5EF4-FFF2-40B4-BE49-F238E27FC236}">
                <a16:creationId xmlns:a16="http://schemas.microsoft.com/office/drawing/2014/main" id="{439FD091-6004-4C24-8826-B8AF69347258}"/>
              </a:ext>
            </a:extLst>
          </p:cNvPr>
          <p:cNvSpPr>
            <a:spLocks noGrp="1"/>
          </p:cNvSpPr>
          <p:nvPr>
            <p:ph type="sldNum" sz="quarter" idx="4"/>
          </p:nvPr>
        </p:nvSpPr>
        <p:spPr/>
        <p:txBody>
          <a:bodyPr/>
          <a:lstStyle/>
          <a:p>
            <a:fld id="{3D90FFD4-DCF8-48E8-9CD9-9BC980D8512D}" type="slidenum">
              <a:rPr lang="de-DE" altLang="de-DE" smtClean="0"/>
              <a:pPr/>
              <a:t>6</a:t>
            </a:fld>
            <a:endParaRPr lang="de-DE" altLang="de-DE" dirty="0"/>
          </a:p>
        </p:txBody>
      </p:sp>
      <p:cxnSp>
        <p:nvCxnSpPr>
          <p:cNvPr id="8" name="Gerader Verbinder 7">
            <a:extLst>
              <a:ext uri="{FF2B5EF4-FFF2-40B4-BE49-F238E27FC236}">
                <a16:creationId xmlns:a16="http://schemas.microsoft.com/office/drawing/2014/main" id="{7A56E752-8653-BB4C-5160-C4F38871B5AA}"/>
              </a:ext>
            </a:extLst>
          </p:cNvPr>
          <p:cNvCxnSpPr/>
          <p:nvPr/>
        </p:nvCxnSpPr>
        <p:spPr bwMode="auto">
          <a:xfrm flipH="1">
            <a:off x="2687915" y="1364578"/>
            <a:ext cx="11877" cy="2232248"/>
          </a:xfrm>
          <a:prstGeom prst="line">
            <a:avLst/>
          </a:pr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feld 8">
            <a:extLst>
              <a:ext uri="{FF2B5EF4-FFF2-40B4-BE49-F238E27FC236}">
                <a16:creationId xmlns:a16="http://schemas.microsoft.com/office/drawing/2014/main" id="{BECFDA28-5E10-6A35-6D41-37C43E02E170}"/>
              </a:ext>
            </a:extLst>
          </p:cNvPr>
          <p:cNvSpPr txBox="1"/>
          <p:nvPr/>
        </p:nvSpPr>
        <p:spPr>
          <a:xfrm>
            <a:off x="649440" y="1772816"/>
            <a:ext cx="1882551" cy="707886"/>
          </a:xfrm>
          <a:prstGeom prst="rect">
            <a:avLst/>
          </a:prstGeom>
          <a:noFill/>
        </p:spPr>
        <p:txBody>
          <a:bodyPr wrap="square" rtlCol="0">
            <a:spAutoFit/>
          </a:bodyPr>
          <a:lstStyle/>
          <a:p>
            <a:r>
              <a:rPr lang="de-DE" sz="2000" b="1" dirty="0"/>
              <a:t>Als Gruppe</a:t>
            </a:r>
            <a:r>
              <a:rPr lang="de-DE" sz="2000" dirty="0"/>
              <a:t> betroffen </a:t>
            </a:r>
          </a:p>
        </p:txBody>
      </p:sp>
      <p:sp>
        <p:nvSpPr>
          <p:cNvPr id="10" name="Textfeld 9">
            <a:extLst>
              <a:ext uri="{FF2B5EF4-FFF2-40B4-BE49-F238E27FC236}">
                <a16:creationId xmlns:a16="http://schemas.microsoft.com/office/drawing/2014/main" id="{53278FD4-43BC-BB35-C7FA-BDE4DBC35242}"/>
              </a:ext>
            </a:extLst>
          </p:cNvPr>
          <p:cNvSpPr txBox="1"/>
          <p:nvPr/>
        </p:nvSpPr>
        <p:spPr>
          <a:xfrm>
            <a:off x="618609" y="4149080"/>
            <a:ext cx="1944211" cy="707886"/>
          </a:xfrm>
          <a:prstGeom prst="rect">
            <a:avLst/>
          </a:prstGeom>
          <a:noFill/>
        </p:spPr>
        <p:txBody>
          <a:bodyPr wrap="square" rtlCol="0">
            <a:spAutoFit/>
          </a:bodyPr>
          <a:lstStyle/>
          <a:p>
            <a:r>
              <a:rPr lang="de-DE" sz="2000" b="1" dirty="0"/>
              <a:t>Persönlich</a:t>
            </a:r>
            <a:r>
              <a:rPr lang="de-DE" sz="2000" dirty="0"/>
              <a:t> betroffen</a:t>
            </a:r>
          </a:p>
        </p:txBody>
      </p:sp>
      <p:cxnSp>
        <p:nvCxnSpPr>
          <p:cNvPr id="13" name="Gerader Verbinder 12">
            <a:extLst>
              <a:ext uri="{FF2B5EF4-FFF2-40B4-BE49-F238E27FC236}">
                <a16:creationId xmlns:a16="http://schemas.microsoft.com/office/drawing/2014/main" id="{1765661A-0134-94B9-1F45-2A3D71AC73AB}"/>
              </a:ext>
            </a:extLst>
          </p:cNvPr>
          <p:cNvCxnSpPr/>
          <p:nvPr/>
        </p:nvCxnSpPr>
        <p:spPr bwMode="auto">
          <a:xfrm>
            <a:off x="2708339" y="3992870"/>
            <a:ext cx="0" cy="1728192"/>
          </a:xfrm>
          <a:prstGeom prst="line">
            <a:avLst/>
          </a:prstGeom>
          <a:solidFill>
            <a:schemeClr val="accent1"/>
          </a:solidFill>
          <a:ln w="127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65221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wipe(down)">
                                      <p:cBhvr>
                                        <p:cTn id="10" dur="500"/>
                                        <p:tgtEl>
                                          <p:spTgt spid="3">
                                            <p:txEl>
                                              <p:pRg st="8" end="8"/>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wipe(down)">
                                      <p:cBhvr>
                                        <p:cTn id="13" dur="500"/>
                                        <p:tgtEl>
                                          <p:spTgt spid="3">
                                            <p:txEl>
                                              <p:pRg st="9" end="9"/>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wipe(down)">
                                      <p:cBhvr>
                                        <p:cTn id="16" dur="500"/>
                                        <p:tgtEl>
                                          <p:spTgt spid="3">
                                            <p:txEl>
                                              <p:pRg st="10" end="1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wipe(down)">
                                      <p:cBhvr>
                                        <p:cTn id="19" dur="500"/>
                                        <p:tgtEl>
                                          <p:spTgt spid="3">
                                            <p:txEl>
                                              <p:pRg st="11" end="11"/>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7F01F-92F8-8E6F-0BE8-50EF1B08A567}"/>
              </a:ext>
            </a:extLst>
          </p:cNvPr>
          <p:cNvSpPr>
            <a:spLocks noGrp="1"/>
          </p:cNvSpPr>
          <p:nvPr>
            <p:ph type="title"/>
          </p:nvPr>
        </p:nvSpPr>
        <p:spPr/>
        <p:txBody>
          <a:bodyPr/>
          <a:lstStyle/>
          <a:p>
            <a:r>
              <a:rPr lang="de-DE" dirty="0"/>
              <a:t>5.2 Physische und psychische Belastungen</a:t>
            </a:r>
            <a:endParaRPr lang="de-DE" dirty="0">
              <a:solidFill>
                <a:srgbClr val="FF0000"/>
              </a:solidFill>
            </a:endParaRPr>
          </a:p>
        </p:txBody>
      </p:sp>
      <p:sp>
        <p:nvSpPr>
          <p:cNvPr id="3" name="Inhaltsplatzhalter 2">
            <a:extLst>
              <a:ext uri="{FF2B5EF4-FFF2-40B4-BE49-F238E27FC236}">
                <a16:creationId xmlns:a16="http://schemas.microsoft.com/office/drawing/2014/main" id="{196AFF27-971E-D86C-E567-1140F053628D}"/>
              </a:ext>
            </a:extLst>
          </p:cNvPr>
          <p:cNvSpPr>
            <a:spLocks noGrp="1"/>
          </p:cNvSpPr>
          <p:nvPr>
            <p:ph sz="quarter" idx="13"/>
          </p:nvPr>
        </p:nvSpPr>
        <p:spPr>
          <a:xfrm>
            <a:off x="3416411" y="3429000"/>
            <a:ext cx="4010025" cy="4069014"/>
          </a:xfrm>
        </p:spPr>
        <p:txBody>
          <a:bodyPr/>
          <a:lstStyle/>
          <a:p>
            <a:r>
              <a:rPr lang="de-DE" dirty="0"/>
              <a:t>im Körper</a:t>
            </a:r>
          </a:p>
          <a:p>
            <a:r>
              <a:rPr lang="de-DE" dirty="0"/>
              <a:t>im Empfinden</a:t>
            </a:r>
          </a:p>
          <a:p>
            <a:r>
              <a:rPr lang="de-DE" dirty="0"/>
              <a:t>im Kopf</a:t>
            </a:r>
          </a:p>
          <a:p>
            <a:r>
              <a:rPr lang="de-DE" dirty="0"/>
              <a:t>im Verhalten</a:t>
            </a:r>
          </a:p>
        </p:txBody>
      </p:sp>
      <p:sp>
        <p:nvSpPr>
          <p:cNvPr id="5" name="Datumsplatzhalter 4">
            <a:extLst>
              <a:ext uri="{FF2B5EF4-FFF2-40B4-BE49-F238E27FC236}">
                <a16:creationId xmlns:a16="http://schemas.microsoft.com/office/drawing/2014/main" id="{2E136614-A665-77C1-7194-216FDE1CD7EE}"/>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7AAA04CA-28B4-AD15-92CF-E51314A46B7C}"/>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0CF3C721-FEC3-8FA9-3067-6AB2695B536A}"/>
              </a:ext>
            </a:extLst>
          </p:cNvPr>
          <p:cNvSpPr>
            <a:spLocks noGrp="1"/>
          </p:cNvSpPr>
          <p:nvPr>
            <p:ph type="sldNum" sz="quarter" idx="4"/>
          </p:nvPr>
        </p:nvSpPr>
        <p:spPr/>
        <p:txBody>
          <a:bodyPr/>
          <a:lstStyle/>
          <a:p>
            <a:fld id="{3D90FFD4-DCF8-48E8-9CD9-9BC980D8512D}" type="slidenum">
              <a:rPr lang="de-DE" altLang="de-DE" smtClean="0"/>
              <a:pPr/>
              <a:t>7</a:t>
            </a:fld>
            <a:endParaRPr lang="de-DE" altLang="de-DE" dirty="0"/>
          </a:p>
        </p:txBody>
      </p:sp>
      <p:sp>
        <p:nvSpPr>
          <p:cNvPr id="8" name="Textfeld 7">
            <a:extLst>
              <a:ext uri="{FF2B5EF4-FFF2-40B4-BE49-F238E27FC236}">
                <a16:creationId xmlns:a16="http://schemas.microsoft.com/office/drawing/2014/main" id="{62541DD5-A202-0FFD-8AEE-90F7C17AE834}"/>
              </a:ext>
            </a:extLst>
          </p:cNvPr>
          <p:cNvSpPr txBox="1"/>
          <p:nvPr/>
        </p:nvSpPr>
        <p:spPr>
          <a:xfrm>
            <a:off x="484325" y="862990"/>
            <a:ext cx="4536504" cy="461665"/>
          </a:xfrm>
          <a:prstGeom prst="rect">
            <a:avLst/>
          </a:prstGeom>
          <a:noFill/>
        </p:spPr>
        <p:txBody>
          <a:bodyPr wrap="square" rtlCol="0">
            <a:spAutoFit/>
          </a:bodyPr>
          <a:lstStyle/>
          <a:p>
            <a:r>
              <a:rPr lang="de-DE" b="1" dirty="0"/>
              <a:t>Belastungsreaktionen</a:t>
            </a:r>
          </a:p>
        </p:txBody>
      </p:sp>
      <p:pic>
        <p:nvPicPr>
          <p:cNvPr id="13" name="Grafik 12" descr="Künstliche Intelligenz Silhouette">
            <a:extLst>
              <a:ext uri="{FF2B5EF4-FFF2-40B4-BE49-F238E27FC236}">
                <a16:creationId xmlns:a16="http://schemas.microsoft.com/office/drawing/2014/main" id="{0D31E7C8-C366-C6CE-53A6-391B19BDB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8095" y="2299002"/>
            <a:ext cx="914400" cy="914400"/>
          </a:xfrm>
          <a:prstGeom prst="rect">
            <a:avLst/>
          </a:prstGeom>
        </p:spPr>
      </p:pic>
    </p:spTree>
    <p:extLst>
      <p:ext uri="{BB962C8B-B14F-4D97-AF65-F5344CB8AC3E}">
        <p14:creationId xmlns:p14="http://schemas.microsoft.com/office/powerpoint/2010/main" val="38486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C0ADF-A6AF-4ADC-E3F5-9125556A480F}"/>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5B759E7E-BD08-D43D-0734-3AC959B1589B}"/>
              </a:ext>
            </a:extLst>
          </p:cNvPr>
          <p:cNvSpPr>
            <a:spLocks noGrp="1"/>
          </p:cNvSpPr>
          <p:nvPr>
            <p:ph sz="quarter" idx="13"/>
          </p:nvPr>
        </p:nvSpPr>
        <p:spPr>
          <a:xfrm>
            <a:off x="1056209" y="2708919"/>
            <a:ext cx="4010025" cy="4249737"/>
          </a:xfrm>
        </p:spPr>
        <p:txBody>
          <a:bodyPr/>
          <a:lstStyle/>
          <a:p>
            <a:pPr marL="0" indent="0">
              <a:buNone/>
            </a:pPr>
            <a:r>
              <a:rPr lang="de-DE" b="1" dirty="0"/>
              <a:t>Im Körper</a:t>
            </a:r>
          </a:p>
          <a:p>
            <a:r>
              <a:rPr lang="de-DE" dirty="0"/>
              <a:t>starkes Schwitzen</a:t>
            </a:r>
          </a:p>
          <a:p>
            <a:r>
              <a:rPr lang="de-DE" dirty="0"/>
              <a:t>erhöhter Pulsschlag</a:t>
            </a:r>
          </a:p>
          <a:p>
            <a:r>
              <a:rPr lang="de-DE" dirty="0"/>
              <a:t>Atemnot</a:t>
            </a:r>
          </a:p>
          <a:p>
            <a:r>
              <a:rPr lang="de-DE" dirty="0"/>
              <a:t>Erschöpfungszustand</a:t>
            </a:r>
          </a:p>
          <a:p>
            <a:endParaRPr lang="de-DE" dirty="0"/>
          </a:p>
        </p:txBody>
      </p:sp>
      <p:sp>
        <p:nvSpPr>
          <p:cNvPr id="4" name="Inhaltsplatzhalter 3">
            <a:extLst>
              <a:ext uri="{FF2B5EF4-FFF2-40B4-BE49-F238E27FC236}">
                <a16:creationId xmlns:a16="http://schemas.microsoft.com/office/drawing/2014/main" id="{86303674-9F0C-FD52-B99F-D5992BAC82E1}"/>
              </a:ext>
            </a:extLst>
          </p:cNvPr>
          <p:cNvSpPr>
            <a:spLocks noGrp="1"/>
          </p:cNvSpPr>
          <p:nvPr>
            <p:ph sz="quarter" idx="14"/>
          </p:nvPr>
        </p:nvSpPr>
        <p:spPr>
          <a:xfrm>
            <a:off x="5302596" y="2708919"/>
            <a:ext cx="4010025" cy="4249737"/>
          </a:xfrm>
        </p:spPr>
        <p:txBody>
          <a:bodyPr/>
          <a:lstStyle/>
          <a:p>
            <a:pPr marL="0" indent="0">
              <a:buNone/>
            </a:pPr>
            <a:r>
              <a:rPr lang="de-DE" b="1" dirty="0"/>
              <a:t>Im Empfinden</a:t>
            </a:r>
          </a:p>
          <a:p>
            <a:r>
              <a:rPr lang="de-DE" dirty="0"/>
              <a:t>Angst</a:t>
            </a:r>
          </a:p>
          <a:p>
            <a:r>
              <a:rPr lang="de-DE" dirty="0"/>
              <a:t>Hilflosigkeit</a:t>
            </a:r>
          </a:p>
          <a:p>
            <a:r>
              <a:rPr lang="de-DE" dirty="0"/>
              <a:t>Verzweiflung</a:t>
            </a:r>
          </a:p>
          <a:p>
            <a:r>
              <a:rPr lang="de-DE" dirty="0"/>
              <a:t>Schuldgefühle</a:t>
            </a:r>
          </a:p>
          <a:p>
            <a:endParaRPr lang="de-DE" dirty="0"/>
          </a:p>
        </p:txBody>
      </p:sp>
      <p:sp>
        <p:nvSpPr>
          <p:cNvPr id="5" name="Datumsplatzhalter 4">
            <a:extLst>
              <a:ext uri="{FF2B5EF4-FFF2-40B4-BE49-F238E27FC236}">
                <a16:creationId xmlns:a16="http://schemas.microsoft.com/office/drawing/2014/main" id="{51D57A34-CCB4-8479-55B3-FACD5E68255C}"/>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B78EEE1C-DED8-4A75-F238-894A2343BB8F}"/>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36544BD9-8266-AAE2-291E-0D0B10F4A56F}"/>
              </a:ext>
            </a:extLst>
          </p:cNvPr>
          <p:cNvSpPr>
            <a:spLocks noGrp="1"/>
          </p:cNvSpPr>
          <p:nvPr>
            <p:ph type="sldNum" sz="quarter" idx="4"/>
          </p:nvPr>
        </p:nvSpPr>
        <p:spPr/>
        <p:txBody>
          <a:bodyPr/>
          <a:lstStyle/>
          <a:p>
            <a:fld id="{3D90FFD4-DCF8-48E8-9CD9-9BC980D8512D}" type="slidenum">
              <a:rPr lang="de-DE" altLang="de-DE" smtClean="0"/>
              <a:pPr/>
              <a:t>8</a:t>
            </a:fld>
            <a:endParaRPr lang="de-DE" altLang="de-DE" dirty="0"/>
          </a:p>
        </p:txBody>
      </p:sp>
      <p:pic>
        <p:nvPicPr>
          <p:cNvPr id="9" name="Grafik 8" descr="Skelett mit einfarbiger Füllung">
            <a:extLst>
              <a:ext uri="{FF2B5EF4-FFF2-40B4-BE49-F238E27FC236}">
                <a16:creationId xmlns:a16="http://schemas.microsoft.com/office/drawing/2014/main" id="{DC92E38B-097A-8AD5-02C5-8C981D77B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2208" y="1645262"/>
            <a:ext cx="914400" cy="914400"/>
          </a:xfrm>
          <a:prstGeom prst="rect">
            <a:avLst/>
          </a:prstGeom>
        </p:spPr>
      </p:pic>
      <p:pic>
        <p:nvPicPr>
          <p:cNvPr id="10" name="Grafik 9" descr="Drama Silhouette">
            <a:extLst>
              <a:ext uri="{FF2B5EF4-FFF2-40B4-BE49-F238E27FC236}">
                <a16:creationId xmlns:a16="http://schemas.microsoft.com/office/drawing/2014/main" id="{99B5F84F-08D4-F5D5-B5B1-7924F21437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4128" y="1645262"/>
            <a:ext cx="914400" cy="914400"/>
          </a:xfrm>
          <a:prstGeom prst="rect">
            <a:avLst/>
          </a:prstGeom>
        </p:spPr>
      </p:pic>
    </p:spTree>
    <p:extLst>
      <p:ext uri="{BB962C8B-B14F-4D97-AF65-F5344CB8AC3E}">
        <p14:creationId xmlns:p14="http://schemas.microsoft.com/office/powerpoint/2010/main" val="1979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B5942-2CCF-4197-52DC-520E5FE81A44}"/>
              </a:ext>
            </a:extLst>
          </p:cNvPr>
          <p:cNvSpPr>
            <a:spLocks noGrp="1"/>
          </p:cNvSpPr>
          <p:nvPr>
            <p:ph type="title"/>
          </p:nvPr>
        </p:nvSpPr>
        <p:spPr/>
        <p:txBody>
          <a:bodyPr/>
          <a:lstStyle/>
          <a:p>
            <a:r>
              <a:rPr lang="de-DE" dirty="0"/>
              <a:t>5.2 Physische und psychische Belastungen</a:t>
            </a:r>
          </a:p>
        </p:txBody>
      </p:sp>
      <p:sp>
        <p:nvSpPr>
          <p:cNvPr id="3" name="Inhaltsplatzhalter 2">
            <a:extLst>
              <a:ext uri="{FF2B5EF4-FFF2-40B4-BE49-F238E27FC236}">
                <a16:creationId xmlns:a16="http://schemas.microsoft.com/office/drawing/2014/main" id="{B99580F3-D94A-4F74-3CEA-2B513BBD7A08}"/>
              </a:ext>
            </a:extLst>
          </p:cNvPr>
          <p:cNvSpPr>
            <a:spLocks noGrp="1"/>
          </p:cNvSpPr>
          <p:nvPr>
            <p:ph sz="quarter" idx="13"/>
          </p:nvPr>
        </p:nvSpPr>
        <p:spPr>
          <a:xfrm>
            <a:off x="1080367" y="2444751"/>
            <a:ext cx="4010025" cy="4249737"/>
          </a:xfrm>
        </p:spPr>
        <p:txBody>
          <a:bodyPr/>
          <a:lstStyle/>
          <a:p>
            <a:pPr marL="0" indent="0">
              <a:buNone/>
            </a:pPr>
            <a:r>
              <a:rPr lang="de-DE" b="1" dirty="0"/>
              <a:t>Im Kopf</a:t>
            </a:r>
          </a:p>
          <a:p>
            <a:r>
              <a:rPr lang="de-DE" dirty="0"/>
              <a:t>Überflutung durch Sinneseindrücke</a:t>
            </a:r>
          </a:p>
          <a:p>
            <a:r>
              <a:rPr lang="de-DE" dirty="0"/>
              <a:t>Gedankenspirale</a:t>
            </a:r>
          </a:p>
          <a:p>
            <a:r>
              <a:rPr lang="de-DE" dirty="0"/>
              <a:t>Grübelzwang</a:t>
            </a:r>
          </a:p>
          <a:p>
            <a:r>
              <a:rPr lang="de-DE" dirty="0"/>
              <a:t>Albträume</a:t>
            </a:r>
          </a:p>
          <a:p>
            <a:r>
              <a:rPr lang="de-DE" dirty="0"/>
              <a:t>Konzentrationsprobleme</a:t>
            </a:r>
          </a:p>
          <a:p>
            <a:endParaRPr lang="de-DE" dirty="0"/>
          </a:p>
        </p:txBody>
      </p:sp>
      <p:sp>
        <p:nvSpPr>
          <p:cNvPr id="4" name="Inhaltsplatzhalter 3">
            <a:extLst>
              <a:ext uri="{FF2B5EF4-FFF2-40B4-BE49-F238E27FC236}">
                <a16:creationId xmlns:a16="http://schemas.microsoft.com/office/drawing/2014/main" id="{03B53AE3-688C-0473-7E07-AC2123AE6C0F}"/>
              </a:ext>
            </a:extLst>
          </p:cNvPr>
          <p:cNvSpPr>
            <a:spLocks noGrp="1"/>
          </p:cNvSpPr>
          <p:nvPr>
            <p:ph sz="quarter" idx="14"/>
          </p:nvPr>
        </p:nvSpPr>
        <p:spPr>
          <a:xfrm>
            <a:off x="5090392" y="2503533"/>
            <a:ext cx="4010025" cy="4249737"/>
          </a:xfrm>
        </p:spPr>
        <p:txBody>
          <a:bodyPr/>
          <a:lstStyle/>
          <a:p>
            <a:pPr marL="0" indent="0">
              <a:buNone/>
            </a:pPr>
            <a:r>
              <a:rPr lang="de-DE" b="1" dirty="0"/>
              <a:t>Im Verhalten</a:t>
            </a:r>
          </a:p>
          <a:p>
            <a:r>
              <a:rPr lang="de-DE" dirty="0"/>
              <a:t>Wesensänderung</a:t>
            </a:r>
          </a:p>
          <a:p>
            <a:r>
              <a:rPr lang="de-DE" dirty="0"/>
              <a:t>Sozialer Rückzug</a:t>
            </a:r>
          </a:p>
          <a:p>
            <a:r>
              <a:rPr lang="de-DE" dirty="0"/>
              <a:t>Unruhe</a:t>
            </a:r>
          </a:p>
          <a:p>
            <a:r>
              <a:rPr lang="de-DE" dirty="0"/>
              <a:t>erhöhte Reizbarkeit</a:t>
            </a:r>
          </a:p>
          <a:p>
            <a:r>
              <a:rPr lang="de-DE" dirty="0"/>
              <a:t>(erhöhter) Konsum von Alkohol, Tabletten, Hasch ...</a:t>
            </a:r>
          </a:p>
        </p:txBody>
      </p:sp>
      <p:sp>
        <p:nvSpPr>
          <p:cNvPr id="5" name="Datumsplatzhalter 4">
            <a:extLst>
              <a:ext uri="{FF2B5EF4-FFF2-40B4-BE49-F238E27FC236}">
                <a16:creationId xmlns:a16="http://schemas.microsoft.com/office/drawing/2014/main" id="{6D21BDD0-0B2D-3DAF-9B85-465998F015A4}"/>
              </a:ext>
            </a:extLst>
          </p:cNvPr>
          <p:cNvSpPr>
            <a:spLocks noGrp="1"/>
          </p:cNvSpPr>
          <p:nvPr>
            <p:ph type="dt" sz="half" idx="2"/>
          </p:nvPr>
        </p:nvSpPr>
        <p:spPr/>
        <p:txBody>
          <a:bodyPr/>
          <a:lstStyle/>
          <a:p>
            <a:fld id="{AA0F24C9-7C97-460F-B70B-815E14DA9620}" type="datetime1">
              <a:rPr lang="de-DE" altLang="de-DE" smtClean="0"/>
              <a:t>28.08.2024</a:t>
            </a:fld>
            <a:endParaRPr lang="de-DE" altLang="de-DE" dirty="0"/>
          </a:p>
        </p:txBody>
      </p:sp>
      <p:sp>
        <p:nvSpPr>
          <p:cNvPr id="6" name="Fußzeilenplatzhalter 5">
            <a:extLst>
              <a:ext uri="{FF2B5EF4-FFF2-40B4-BE49-F238E27FC236}">
                <a16:creationId xmlns:a16="http://schemas.microsoft.com/office/drawing/2014/main" id="{DE1BEC31-84E0-CCC3-34D0-F9249AE1F36B}"/>
              </a:ext>
            </a:extLst>
          </p:cNvPr>
          <p:cNvSpPr>
            <a:spLocks noGrp="1"/>
          </p:cNvSpPr>
          <p:nvPr>
            <p:ph type="ftr" sz="quarter" idx="3"/>
          </p:nvPr>
        </p:nvSpPr>
        <p:spPr/>
        <p:txBody>
          <a:bodyPr/>
          <a:lstStyle/>
          <a:p>
            <a:pPr algn="l"/>
            <a:r>
              <a:rPr lang="de-DE" altLang="de-DE"/>
              <a:t>Modulare Grundlagenausbildung</a:t>
            </a:r>
            <a:endParaRPr lang="de-DE" altLang="de-DE" dirty="0"/>
          </a:p>
        </p:txBody>
      </p:sp>
      <p:sp>
        <p:nvSpPr>
          <p:cNvPr id="7" name="Foliennummernplatzhalter 6">
            <a:extLst>
              <a:ext uri="{FF2B5EF4-FFF2-40B4-BE49-F238E27FC236}">
                <a16:creationId xmlns:a16="http://schemas.microsoft.com/office/drawing/2014/main" id="{E04E6EB3-2259-2AAE-BE29-3747B202FE1A}"/>
              </a:ext>
            </a:extLst>
          </p:cNvPr>
          <p:cNvSpPr>
            <a:spLocks noGrp="1"/>
          </p:cNvSpPr>
          <p:nvPr>
            <p:ph type="sldNum" sz="quarter" idx="4"/>
          </p:nvPr>
        </p:nvSpPr>
        <p:spPr/>
        <p:txBody>
          <a:bodyPr/>
          <a:lstStyle/>
          <a:p>
            <a:fld id="{3D90FFD4-DCF8-48E8-9CD9-9BC980D8512D}" type="slidenum">
              <a:rPr lang="de-DE" altLang="de-DE" smtClean="0"/>
              <a:pPr/>
              <a:t>9</a:t>
            </a:fld>
            <a:endParaRPr lang="de-DE" altLang="de-DE" dirty="0"/>
          </a:p>
        </p:txBody>
      </p:sp>
      <p:pic>
        <p:nvPicPr>
          <p:cNvPr id="9" name="Grafik 8" descr="Gehen Silhouette">
            <a:extLst>
              <a:ext uri="{FF2B5EF4-FFF2-40B4-BE49-F238E27FC236}">
                <a16:creationId xmlns:a16="http://schemas.microsoft.com/office/drawing/2014/main" id="{8EBBBDC2-78BD-9C3E-CAD2-797784190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7008" y="1315199"/>
            <a:ext cx="914400" cy="914400"/>
          </a:xfrm>
          <a:prstGeom prst="rect">
            <a:avLst/>
          </a:prstGeom>
        </p:spPr>
      </p:pic>
      <p:pic>
        <p:nvPicPr>
          <p:cNvPr id="11" name="Grafik 10" descr="Gehirn im Kopf Silhouette">
            <a:extLst>
              <a:ext uri="{FF2B5EF4-FFF2-40B4-BE49-F238E27FC236}">
                <a16:creationId xmlns:a16="http://schemas.microsoft.com/office/drawing/2014/main" id="{789DFBDE-DE6A-84F0-9E0D-4555EEBB56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7664" y="1315199"/>
            <a:ext cx="914400" cy="914400"/>
          </a:xfrm>
          <a:prstGeom prst="rect">
            <a:avLst/>
          </a:prstGeom>
        </p:spPr>
      </p:pic>
    </p:spTree>
    <p:extLst>
      <p:ext uri="{BB962C8B-B14F-4D97-AF65-F5344CB8AC3E}">
        <p14:creationId xmlns:p14="http://schemas.microsoft.com/office/powerpoint/2010/main" val="24421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D7543D&quot;,&quot;opacity&quot;:1,&quot;type&quot;:&quot;SOLID&quot;},&quot;primaryButtonBackgroundHover&quot;:{&quot;color&quot;:&quot;#BC4733&quot;,&quot;opacity&quot;:1,&quot;type&quot;:&quot;SOLID&quot;},&quot;primaryButtonBorder&quot;:{&quot;color&quot;:&quot;#D7543D&quot;,&quot;opacity&quot;:1,&quot;type&quot;:&quot;SOLID&quot;},&quot;primaryButtonBorderHover&quot;:{&quot;color&quot;:&quot;#BC4733&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slideTimeline&quot;,&quot;showLabels&quot;:true,&quot;visible&quot;:true},&quot;showCCButton&quot;:false,&quot;showNextButton&quot;:true,&quot;showOutline&quot;:false,&quot;showPlayPause&quot;:true,&quot;showPlaybackRateButton&quot;:true,&quot;showPrevButton&quot;:true,&quot;showRewind&quot;:false,&quot;showSlideNumbers&quot;:true,&quot;showSlideOnlyButton&quot;:false,&quot;showVolumeControl&quot;:tru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false,&quot;showOutline&quot;:false,&quot;showPresenterInfo&quot;:false,&quot;showPresenterVideo&quot;:false,&quot;visible&quot;:false},&quot;titlePanel&quot;:{&quot;buttons&quot;:[],&quot;buttonsAtLeft&quot;:false,&quot;courseTitleVisible&quot;:true,&quot;showLogo&quot;:false,&quot;visible&quot;:true},&quot;version&quot;:&quot;1.0&quot;},&quot;skinMessages&quot;:{&quot;PB_ACCESSIBLE_ARIA_LABEL_BACK_TO_BEGIN&quot;:&quot;Zum Anfang der Folie gehen&quot;,&quot;PB_ACCESSIBLE_ARIA_LABEL_BOTTOM_PANEL&quot;:&quot;Fußleiste&quot;,&quot;PB_ACCESSIBLE_ARIA_LABEL_NAVIGATION_BUTTONS&quot;:&quot;Navigationsschalftflächen&quot;,&quot;PB_ACCESSIBLE_ARIA_LABEL_SETTINGS&quot;:&quot;Einstellungen zur Barrierefreiheit&quot;,&quot;PB_ACCESSIBLE_ARIA_LABEL_SLIDE&quot;:&quot;Folie&quot;,&quot;PB_ACCESSIBLE_ARIA_LABEL_TOP_PANEL&quot;:&quot;Kopfleiste&quot;,&quot;PB_ACCESSIBLE_AUDIO_NARRATION_LABEL&quot;:&quot;Audioaufzeichnung&quot;,&quot;PB_ACCESSIBLE_NAVIGATION_NEXT_BUTTON&quot;:&quot;Weiter&quot;,&quot;PB_ACCESSIBLE_NAVIGATION_PREV_BUTTON&quot;:&quot;Zurück&quot;,&quot;PB_ACCESSIBLE_PLAYER_SCENARIO_NOT_SUPPORTED&quot;:&quot;Die Gesprächssimulation wird im barrierefreien Modus nicht unterstützt&quot;,&quot;PB_ACCESSIBLE_SKIN_ENABLE_ACCESSIBILITY_MODE&quot;:&quot;Barrierefreien Modus einschalten&quot;,&quot;PB_ACCESSIBLE_SKIN_ENABLE_NORMAL_MODE&quot;:&quot;Barrierefreien Modus ausschalten&quot;,&quot;PB_ACCESSIBLE_SKIN_PRESENTER_PHOTO&quot;:&quot;Bild vom Dozenten&quot;,&quot;PB_ACCESSIBLE_SLIDE_N_OF_COUNT&quot;:&quot;Folie %SLIDE_NUMBER% von %TOTAL_SLIDES%&quot;,&quot;PB_ACCESSIBLE_VIDEO_NARRATION_LABEL&quot;:&quot;Videoaufzeichnung&quot;,&quot;PB_ACCESSIBLE_WATERMARK_SKIN_CREATED_WITH&quot;:&quot;Erstellt mit iSpring Testversion&quot;,&quot;PB_ATTACHMENT_DOCUMENT_SUBTITLE&quot;:&quot;Dokument&quot;,&quot;PB_ATTACHMENT_FILE_SUBTITLE&quot;:&quot;Datei&quot;,&quot;PB_ATTACHMENT_IMAGE_SUBTITLE&quot;:&quot;Bild&quot;,&quot;PB_ATTACHMENT_LINK_SUBTITLE&quot;:&quot;Link&quot;,&quot;PB_ATTACHMENT_VIDEO_SUBTITLE&quot;:&quot;Video&quot;,&quot;PB_BACK_TO_APP_BUTTON_LABEL&quot;:&quot;Zurück&quot;,&quot;PB_CC_MENU_OFF&quot;:&quot;Aus&quot;,&quot;PB_CC_MENU_ON&quot;:&quot;An&quot;,&quot;PB_CC_MENU_TITLE&quot;:&quot;Notizen&quot;,&quot;PB_COMPANY_LOGO_BIG&quot;:&quot;Firmenlogo \n(266x156)&quot;,&quot;PB_COMPANY_LOGO_SMALL&quot;:&quot;Firmenlogo (266x50)&quot;,&quot;PB_CONTROL_PANEL_EXIT_FULL_SCREEN&quot;:&quot;Vollbildmodus verlassen&quot;,&quot;PB_CONTROL_PANEL_FULL_SCREEN&quot;:&quot;Vollbild-Modus&quot;,&quot;PB_CONTROL_PANEL_NEXT&quot;:&quot;Weiter&quot;,&quot;PB_CONTROL_PANEL_OUTLINE&quot;:&quot;Inhaltsverzeichnis&quot;,&quot;PB_CONTROL_PANEL_PREV&quot;:&quot;&quot;,&quot;PB_CONTROL_PANEL_REPLAY&quot;:&quot;Nochmals abspielen&quot;,&quot;PB_CONTROL_PANEL_SLIDE_COUNTER&quot;:&quot;%SLIDE_NUMBER% von %TOTAL_SLIDES%&quot;,&quot;PB_CONTROL_PANEL_VOLUME_CONTROL&quot;:&quot;Lautstärke&quot;,&quot;PB_CURRENT_SLIDE_IS_NOT_COMPLETED&quot;:&quot;Sie müssen die komplette Folie ansehen um fortfahren zu können&quot;,&quot;PB_DOMAIN_RESTRICTION&quot;:&quot;Entschuldigung Sie bitte, aber der Autor hat das Ausführen der Präsentation auf dieser Domäne nicht erlaubt.&quot;,&quot;PB_DOWNLOAD_APP_MESSAGE&quot;:&quot;Um diese Präsentation mit Videos ansehen zu können, laden Sie bitte die kostenlose iOS Anwendung iSpring Play herunter.&quot;,&quot;PB_DRAWING_TOOLS_END_DRAWING&quot;:&quot;Zeichnen beenden&quot;,&quot;PB_DRAWING_TOOLS_ERASER&quot;:&quot;Radiergummi&quot;,&quot;PB_DRAWING_TOOLS_ERASE_ALL&quot;:&quot;Alles löschen&quot;,&quot;PB_DRAWING_TOOLS_HIGHLIGHTER&quot;:&quot;Leuchtstift&quot;,&quot;PB_DRAWING_TOOLS_PEN&quot;:&quot;Stift&quot;,&quot;PB_ENTER_PASSWORD&quot;:&quot;Geben Sie das Passwort ein, um die Präsentation zu starten.&quot;,&quot;PB_INCORRECT_PASSWORD&quot;:&quot;Das Passwort ist nicht korrekt&quot;,&quot;PB_INTERACTION_SLIDE_WINDOW_TEXT&quot;:&quot;Sie müssen die Interaktion abschließen, bevor Sie diese Folie verlassen.&quot;,&quot;PB_LAUNCH_BTN_LABEL&quot;:&quot;&amp;Anfangen&quot;,&quot;PB_LAUNCH_IN_APP_MESSAGE&quot;:&quot;Um dies als Video anzusehen, müssen Sie iSpring Play nutzen.&quot;,&quot;PB_MESSAGE_BOX_NO&quot;:&quot;Nein&quot;,&quot;PB_MESSAGE_BOX_OK&quot;:&quot;OK&quot;,&quot;PB_MESSAGE_BOX_YES&quot;:&quot;Ja&quot;,&quot;PB_NAVIGATION_IS_RESTRICTED&quot;:&quot;Sie haben nur Zugang zu bereits angesehenen Folien.&quot;,&quot;PB_NAVIGATION_IS_SEQUENTIAL&quot;:&quot;Sie müssen sich die Folien in der vorgegebenen Reihenfolge ansehen.&quot;,&quot;PB_PLAYBACK_RATE_MENU_CAPTION&quot;:&quot;Geschwindigkeit&quot;,&quot;PB_PRECEDING_QUIZ_FAILED_WINDOW_TEXT&quot;:&quot;Sie dürfen nicht fortfahren, da Sie erst das  Quiz auf %SLIDE_INDEX%  besuchen müssen.&quot;,&quot;PB_PRECEDING_QUIZ_NOT_COMPLETED_WINDOW_TEXT&quot;:&quot;Sie müssen Folie%SLIDE_INDEX% ansehen, bevor Sie fortfahren.&quot;,&quot;PB_PRECEDING_QUIZ_NOT_PASSED_WINDOW_TEXT&quot;:&quot;Sie müssen das Quiz auf %SLIDE_INDEX% bestehen bevor Sie fortfahren.&quot;,&quot;PB_PRECEDING_SCENARIO_FAILED_WINDOW_TEXT&quot;:&quot;Sie dürfen nicht fortfahren, weil Sie die Gesprächssimulation auf Folie %SLIDE_INDEX% nicht bestanden haben.&quot;,&quot;PB_PRECEDING_SCENARIO_NOT_COMPLETED_WINDOW_TEXT&quot;:&quot;Sie müssen die Gesprächssimulation auf Folie %SLIDE_INDEX% abschließen, um fortfahren zu können.&quot;,&quot;PB_PRECEDING_SCENARIO_NOT_PASSED_WINDOW_TEXT&quot;:&quot;Sie müssen die Gesprächssimulation auf Folie %SLIDE_INDEX% bestehen, um fortfahren zu können.&quot;,&quot;PB_PRESENTER_COLLAPSE_BIO&quot;:&quot;Weniger anzeigen&quot;,&quot;PB_PRESENTER_EMAIL&quot;:&quot;E-Mail&quot;,&quot;PB_PRESENTER_EXPAND_BIO&quot;:&quot;Mehr anzeigen&quot;,&quot;PB_PRESENTER_HIDE_BIO&quot;:&quot;Verbergen&quot;,&quot;PB_PRESENTER_INFO&quot;:&quot;Informationen zum Dozenten&quot;,&quot;PB_PRESENTER_NO_INFO&quot;:&quot;Keine Dozenteninformationen&quot;,&quot;PB_PRESENTER_SHOW_BIO&quot;:&quot;Anzeigen&quot;,&quot;PB_PRESENTER_VIDEO&quot;:&quot;Dozentenvideo&quot;,&quot;PB_PRESENTER_WEBSITE&quot;:&quot;Webseite&quot;,&quot;PB_QUIZ_SLIDE_WINDOW_TEXT&quot;:&quot;Sie müssen das Quiz beenden, bevor Sie diese Folie verlassen.&quot;,&quot;PB_RATE_MENU_CAPTION&quot;:&quot;Geschwindigkeit&quot;,&quot;PB_RATE_MENU_DEFAULT_RATE&quot;:&quot;Normal&quot;,&quot;PB_RESTRICTION_MESSAGE_BOX_TITLE&quot;:&quot;Navigation ist eingeschränkt&quot;,&quot;PB_RESUME_PRESENTATION_WINDOW_TEXT&quot;:&quot;Möchten Sie von der zuletzt angesehenen Folie starten?&quot;,&quot;PB_RESUME_PRESENTATION_WINDOW_TITLE&quot;:&quot;Präsentation fortsetzen&quot;,&quot;PB_SCENARIO_SLIDE_WINDOW_TEXT&quot;:&quot;Sie müssen die Gesprächssimulation fertigstellen, bevor Sie die Folie verlassen.&quot;,&quot;PB_SEARCH_CANCEL&quot;:&quot;Abbrechen&quot;,&quot;PB_SEARCH_NO_RESULTS_LABEL&quot;:&quot;Keine Übereinstimmungen gefunden.&quot;,&quot;PB_SEARCH_PANEL_DEFAULT_TEXT&quot;:&quot;Suchen…&quot;,&quot;PB_SEARCH_RESULTS_LABEL&quot;:&quot;Suchergebnisse&quot;,&quot;PB_SEARCH_RESULT_IN_NOTES&quot;:&quot;in den Notizen&quot;,&quot;PB_SEARCH_RESULT_IN_TEXT_LABEL&quot;:&quot;in den Folien&quot;,&quot;PB_SUBTITLES_MENU_CAPTION&quot;:&quot;Untertitel&quot;,&quot;PB_SUBTITLES_OFF&quot;:&quot;Aus&quot;,&quot;PB_TAB_NOTES_LABEL&quot;:&quot;Notizen&quot;,&quot;PB_TAB_OUTLINE_LABEL&quot;:&quot;Folien&quot;,&quot;PB_TIME_RESTRICTION&quot;:&quot;Entschuldigen Sie bitte, aber der Verfasser hat die Betrachtung der Präsentation im Moment unterbunden.&quot;,&quot;PB_TITLE_PANEL_ATTACHMENTS&quot;:&quot;Anhänge&quot;,&quot;PB_TITLE_PANEL_DEFAULT_COURSE_TITLE&quot;:&quot;Kurstitel Beispiel&quot;,&quot;PB_TITLE_PANEL_MARKER_TOOLS&quot;:&quot;Zeichnung&quot;,&quot;PB_TITLE_PANEL_NOTES&quot;:&quot;Notizen&quot;,&quot;PB_TITLE_PANEL_OUTLINE&quot;:&quot;Inhaltsverzeichnis&quot;,&quot;PB_TITLE_PANEL_PRESENTER_INFO&quot;:&quot;Informationen zum Dozenten&quot;,&quot;PB_TOOLTIP_ADD_LOGO&quot;:&quot;Klicken Sie hier, um das Firmenlogo hinzuzufügen&quot;,&quot;PB_TOOLTIP_CHANGE_LOGO&quot;:&quot;Klicken Sie hier um das Firmenlogo zu bearbeiten&quot;,&quot;PB_TREE_CONTROL_LOADING&quot;:&quot;Lädt gerade…&quot;,&quot;PB_VIDEO_WINDOW_NO_VIDEO_LABEL&quot;:&quot;Kein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1,&quot;skinCompatibleVersion&quot;:0,&quot;publishSettings&quot;:{&quot;backgroundColor&quot;:&quot;#DCDEE0&quot;,&quot;playerDimensions&quot;:{&quot;height&quot;:104,&quot;width&quot;:24},&quot;playerModule&quot;:&quot;UniversalHtml&quot;,&quot;presentationContent&quot;:{&quot;metadata&quot;:{&quot;references&quot;:false,&quot;texts&quot;:[&quot;DT_COURSE_TITLE&quot;,&quot;DT_HYPERLINK_TOOLTIP&quot;]},&quot;resources&quot;:{&quot;attachments&quot;:false,&quot;companyLogos&quot;:null,&quot;fonts&quot;:[{&quot;charsets&quot;:{&quot;dynamicFormatted&quot;:[&quot;DCT_INTERACTIVITY_TEXT&quot;],&quot;dynamicPlain&quot;:[&quot;DCT_COURSE_TITLE&quot;,&quot;DCT_HYPERLINK_TOOLTIP&quot;],&quot;static&quot;:[&quot;Normal&quot;,&quot;Lautstärke&quot;,&quot;%SLIDE_NUMBER% von %TOTAL_SLIDES%&quot;,&quot;Möchten Sie von der zuletzt angesehenen Folie starten?&quot;,&quot;Sie müssen das Quiz beenden, bevor Sie diese Folie verlassen.&quot;,&quot;Sie müssen das Quiz auf %SLIDE_INDEX% bestehen bevor Sie fortfahren.&quot;,&quot;Sie müssen Folie%SLIDE_INDEX% ansehen, bevor Sie fortfahren.&quot;,&quot;Sie dürfen nicht fortfahren, da Sie erst das  Quiz auf %SLIDE_INDEX%  besuchen müssen.&quot;,&quot;Sie müssen die Interaktion abschließen, bevor Sie diese Folie verlassen.&quot;,&quot;Sie müssen die Gesprächssimulation fertigstellen, bevor Sie die Folie verlassen.&quot;,&quot;Sie müssen die Gesprächssimulation auf Folie %SLIDE_INDEX% bestehen, um fortfahren zu können.&quot;,&quot;Sie müssen die Gesprächssimulation auf Folie %SLIDE_INDEX% abschließen, um fortfahren zu können.&quot;,&quot;Sie dürfen nicht fortfahren, weil Sie die Gesprächssimulation auf Folie %SLIDE_INDEX% nicht bestanden haben.&quot;,&quot;Sie müssen die komplette Folie ansehen um fortfahren zu können&quot;,&quot;Sie haben nur Zugang zu bereits angesehenen Folien.&quot;,&quot;Sie müssen sich die Folien in der vorgegebenen Reihenfolge ansehen.&quot;,&quot;Geben Sie das Passwort ein, um die Präsentation zu starten.&quot;,&quot;Das Passwort ist nicht korrekt&quot;,&quot;Entschuldigung Sie bitte, aber der Autor hat das Ausführen der Präsentation auf dieser Domäne nicht erlaubt.&quot;,&quot;Entschuldigen Sie bitte, aber der Verfasser hat die Betrachtung der Präsentation im Moment unterbunden.&quot;,&quot;Zurück&quot;,&quot;Weiter&quot;,&quot;0123456789:.\/…-x&quot;]},&quot;embedName&quot;:&quot;PFn&quot;,&quot;fontFamily&quot;:&quot;Arial&quot;,&quot;isBold&quot;:false,&quot;isItalic&quot;:false,&quot;isSemibold&quot;:false,&quot;substituteFontFamily&quot;:&quot;Arial&quot;},{&quot;charsets&quot;:{&quot;dynamicFormatted&quot;:[&quot;DCT_INTERACTIVITY_TEXT&quot;],&quot;dynamicPlain&quot;:[],&quot;static&quot;:[&quot;Weiter&quot;,&quot;Geschwindigkeit&quot;,&quot;Ja&quot;,&quot;Nein&quot;,&quot;OK&quot;,&quot;0123456789:.\/…-x&quot;]},&quot;embedName&quot;:&quot;PFnb&quot;,&quot;fontFamily&quot;:&quot;Arial&quot;,&quot;isBold&quot;:true,&quot;isItalic&quot;:false,&quot;isSemibold&quot;:false,&quot;substituteFontFamily&quot;:&quot;Arial&quot;},{&quot;charsets&quot;:{&quot;dynamicFormatted&quot;:[&quot;DCT_INTERACTIVITY_TEXT&quot;],&quot;dynamicPlain&quot;:[],&quot;static&quot;:[&quot;0123456789:.\/…-x&quot;]},&quot;embedName&quot;:&quot;PFni&quot;,&quot;fontFamily&quot;:&quot;Arial&quot;,&quot;isBold&quot;:false,&quot;isItalic&quot;:true,&quot;isSemibold&quot;:false,&quot;substituteFontFamily&quot;:&quot;Arial&quot;},{&quot;charsets&quot;:{&quot;dynamicFormatted&quot;:[&quot;DCT_INTERACTIVITY_TEXT&quot;],&quot;dynamicPlain&quot;:[],&quot;static&quot;:[&quot;0123456789:.\/…-x&quot;]},&quot;embedName&quot;:&quot;PFnbi&quot;,&quot;fontFamily&quot;:&quot;Arial&quot;,&quot;isBold&quot;:true,&quot;isItalic&quot;:true,&quot;isSemibold&quot;:false,&quot;substituteFontFamily&quot;:&quot;Arial&quot;},{&quot;charsets&quot;:{&quot;dynamicFormatted&quot;:[&quot;DCT_INTERACTIVITY_SEMIBOLD_TEXT&quot;],&quot;dynamicPlain&quot;:[],&quot;static&quot;:[&quot;0123456789:.\/…-x&quot;]},&quot;embedName&quot;:&quot;PFnsb&quot;,&quot;fontFamily&quot;:&quot;Arial&quot;,&quot;isBold&quot;:false,&quot;isItalic&quot;:false,&quot;isSemibold&quot;:true,&quot;substituteFontFamily&quot;:&quot;Arial&quot;},{&quot;charsets&quot;:{&quot;dynamicFormatted&quot;:[&quot;DCT_INTERACTIVITY_SEMIBOLD_TEXT&quot;],&quot;dynamicPlain&quot;:[],&quot;static&quot;:[&quot;0123456789:.\/…-x&quot;]},&quot;embedName&quot;:&quot;PFnsbi&quot;,&quot;fontFamily&quot;:&quot;Arial&quot;,&quot;isBold&quot;:false,&quot;isItalic&quot;:true,&quot;isSemibold&quot;:true,&quot;substituteFontFamily&quot;:&quot;Arial&quot;}],&quot;interactivity&quot;:{&quot;fullSupport&quot;:true},&quot;presenterPhotos&quot;:null,&quot;slideThumbnails&quot;:{&quot;enlargeToFit&quot;:false,&quot;height&quot;:59,&quot;jpegQuality&quot;:100,&quot;keepAspectRatio&quot;:true,&quot;width&quot;:78},&quot;videoNarrations&quot;:null}}}}}"/>
  <p:tag name="ISPRING-SUITE_ISPRING_CURRENT_PLAYER_ID" val="universal"/>
  <p:tag name="ISPRING_PRESENTATION_COURSE_TITLE" val="Physische und psychische Belastungen"/>
  <p:tag name="ISPRING_LMS_API_VERSION" val="SCORM 2004 (4th edition)"/>
  <p:tag name="ISPRING_ULTRA_SCORM_COURSE_ID" val="A91D76C1-7E88-4A13-B3FC-139B5166BE9A"/>
  <p:tag name="ISPRING_CMI5_LAUNCH_METHOD" val="any window"/>
  <p:tag name="ISPRINGCLOUDFOLDERID" val="1"/>
  <p:tag name="ISPRINGONLINEFOLDERID" val="1"/>
  <p:tag name="ISPRING_OUTPUT_FOLDER" val="[[&quot;\u0019\uFFFD\uFFFD^{216C2313-316A-42CB-8DA0-7DD1DDF2B060}&quot;,&quot;T:\\NLBK\\Austausch\\0000 Novellierung Truppausbildung 2024\\Ergebnisse\\20230505_Basis 5.2_Physische und psychische Belastunge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0.000000"/>
  <p:tag name="ISPRING_PRESENTATION_TITLE" val="Basis_5.2 Physische und psychische Belastungen"/>
  <p:tag name="ISPRING_SCORM_ENDPOINT" val="&lt;endpoint&gt;&lt;enable&gt;0&lt;/enable&gt;&lt;lrs&gt;https://&lt;/lrs&gt;&lt;auth&gt;0&lt;/auth&gt;&lt;login&gt;&lt;/login&gt;&lt;password&gt;&lt;/password&gt;&lt;key&gt;&lt;/key&gt;&lt;name&gt;&lt;/name&gt;&lt;email&gt;&lt;/email&gt;&lt;/endpoint&gt;&#10;"/>
  <p:tag name="ISPRING_SCORM_RATE_QUIZZES" val="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A57A3DC-C79A-4F4A-A8F4-9AB765A63FA5}:415"/>
</p:tagLst>
</file>

<file path=ppt/tags/tag11.xml><?xml version="1.0" encoding="utf-8"?>
<p:tagLst xmlns:a="http://schemas.openxmlformats.org/drawingml/2006/main" xmlns:r="http://schemas.openxmlformats.org/officeDocument/2006/relationships" xmlns:p="http://schemas.openxmlformats.org/presentationml/2006/main">
  <p:tag name="GENSWF_SLIDE_UID" val="{B4B0100C-98FF-4E64-8773-C75E1C198E33}:400"/>
</p:tagLst>
</file>

<file path=ppt/tags/tag12.xml><?xml version="1.0" encoding="utf-8"?>
<p:tagLst xmlns:a="http://schemas.openxmlformats.org/drawingml/2006/main" xmlns:r="http://schemas.openxmlformats.org/officeDocument/2006/relationships" xmlns:p="http://schemas.openxmlformats.org/presentationml/2006/main">
  <p:tag name="GENSWF_SLIDE_UID" val="{C4683E40-FCFF-4ACB-ADD3-61FCFC221F6C}:399"/>
</p:tagLst>
</file>

<file path=ppt/tags/tag13.xml><?xml version="1.0" encoding="utf-8"?>
<p:tagLst xmlns:a="http://schemas.openxmlformats.org/drawingml/2006/main" xmlns:r="http://schemas.openxmlformats.org/officeDocument/2006/relationships" xmlns:p="http://schemas.openxmlformats.org/presentationml/2006/main">
  <p:tag name="GENSWF_SLIDE_UID" val="{B4B0100C-98FF-4E64-8773-C75E1C198E33}:400"/>
</p:tagLst>
</file>

<file path=ppt/tags/tag14.xml><?xml version="1.0" encoding="utf-8"?>
<p:tagLst xmlns:a="http://schemas.openxmlformats.org/drawingml/2006/main" xmlns:r="http://schemas.openxmlformats.org/officeDocument/2006/relationships" xmlns:p="http://schemas.openxmlformats.org/presentationml/2006/main">
  <p:tag name="GENSWF_SLIDE_UID" val="{861570A1-AA3F-4431-9327-63813C2D5017}:403"/>
</p:tagLst>
</file>

<file path=ppt/tags/tag15.xml><?xml version="1.0" encoding="utf-8"?>
<p:tagLst xmlns:a="http://schemas.openxmlformats.org/drawingml/2006/main" xmlns:r="http://schemas.openxmlformats.org/officeDocument/2006/relationships" xmlns:p="http://schemas.openxmlformats.org/presentationml/2006/main">
  <p:tag name="GENSWF_SLIDE_UID" val="{D086BCD3-67EB-48D1-A04A-9280AEFA8B58}:404"/>
</p:tagLst>
</file>

<file path=ppt/tags/tag16.xml><?xml version="1.0" encoding="utf-8"?>
<p:tagLst xmlns:a="http://schemas.openxmlformats.org/drawingml/2006/main" xmlns:r="http://schemas.openxmlformats.org/officeDocument/2006/relationships" xmlns:p="http://schemas.openxmlformats.org/presentationml/2006/main">
  <p:tag name="GENSWF_SLIDE_UID" val="{80B7A476-B57B-4AFA-95D8-F0794C32904A}:405"/>
</p:tagLst>
</file>

<file path=ppt/tags/tag17.xml><?xml version="1.0" encoding="utf-8"?>
<p:tagLst xmlns:a="http://schemas.openxmlformats.org/drawingml/2006/main" xmlns:r="http://schemas.openxmlformats.org/officeDocument/2006/relationships" xmlns:p="http://schemas.openxmlformats.org/presentationml/2006/main">
  <p:tag name="GENSWF_SLIDE_UID" val="{80B7A476-B57B-4AFA-95D8-F0794C32904A}:405"/>
</p:tagLst>
</file>

<file path=ppt/tags/tag2.xml><?xml version="1.0" encoding="utf-8"?>
<p:tagLst xmlns:a="http://schemas.openxmlformats.org/drawingml/2006/main" xmlns:r="http://schemas.openxmlformats.org/officeDocument/2006/relationships" xmlns:p="http://schemas.openxmlformats.org/presentationml/2006/main">
  <p:tag name="GENSWF_SLIDE_UID" val="{5F38581B-55A1-4236-B2A7-87D16AABC2C4}:389"/>
</p:tagLst>
</file>

<file path=ppt/tags/tag3.xml><?xml version="1.0" encoding="utf-8"?>
<p:tagLst xmlns:a="http://schemas.openxmlformats.org/drawingml/2006/main" xmlns:r="http://schemas.openxmlformats.org/officeDocument/2006/relationships" xmlns:p="http://schemas.openxmlformats.org/presentationml/2006/main">
  <p:tag name="GENSWF_SLIDE_UID" val="{5F38581B-55A1-4236-B2A7-87D16AABC2C4}:389"/>
</p:tagLst>
</file>

<file path=ppt/tags/tag4.xml><?xml version="1.0" encoding="utf-8"?>
<p:tagLst xmlns:a="http://schemas.openxmlformats.org/drawingml/2006/main" xmlns:r="http://schemas.openxmlformats.org/officeDocument/2006/relationships" xmlns:p="http://schemas.openxmlformats.org/presentationml/2006/main">
  <p:tag name="GENSWF_SLIDE_UID" val="{FD103C02-0562-453F-A3DD-15CC9517EC6A}:391"/>
</p:tagLst>
</file>

<file path=ppt/tags/tag5.xml><?xml version="1.0" encoding="utf-8"?>
<p:tagLst xmlns:a="http://schemas.openxmlformats.org/drawingml/2006/main" xmlns:r="http://schemas.openxmlformats.org/officeDocument/2006/relationships" xmlns:p="http://schemas.openxmlformats.org/presentationml/2006/main">
  <p:tag name="GENSWF_SLIDE_UID" val="{E25CDF0C-0EBF-43D5-A73B-601ABE6FD7B1}:392"/>
</p:tagLst>
</file>

<file path=ppt/tags/tag6.xml><?xml version="1.0" encoding="utf-8"?>
<p:tagLst xmlns:a="http://schemas.openxmlformats.org/drawingml/2006/main" xmlns:r="http://schemas.openxmlformats.org/officeDocument/2006/relationships" xmlns:p="http://schemas.openxmlformats.org/presentationml/2006/main">
  <p:tag name="GENSWF_SLIDE_UID" val="{72C827DF-CEBD-4EA4-B795-25AD343F966B}:414"/>
</p:tagLst>
</file>

<file path=ppt/tags/tag7.xml><?xml version="1.0" encoding="utf-8"?>
<p:tagLst xmlns:a="http://schemas.openxmlformats.org/drawingml/2006/main" xmlns:r="http://schemas.openxmlformats.org/officeDocument/2006/relationships" xmlns:p="http://schemas.openxmlformats.org/presentationml/2006/main">
  <p:tag name="GENSWF_SLIDE_UID" val="{0010A4AB-CABA-4A4C-9CF9-23A40A4BC9FF}:396"/>
</p:tagLst>
</file>

<file path=ppt/tags/tag8.xml><?xml version="1.0" encoding="utf-8"?>
<p:tagLst xmlns:a="http://schemas.openxmlformats.org/drawingml/2006/main" xmlns:r="http://schemas.openxmlformats.org/officeDocument/2006/relationships" xmlns:p="http://schemas.openxmlformats.org/presentationml/2006/main">
  <p:tag name="GENSWF_SLIDE_UID" val="{E25CDF0C-0EBF-43D5-A73B-601ABE6FD7B1}:392"/>
</p:tagLst>
</file>

<file path=ppt/tags/tag9.xml><?xml version="1.0" encoding="utf-8"?>
<p:tagLst xmlns:a="http://schemas.openxmlformats.org/drawingml/2006/main" xmlns:r="http://schemas.openxmlformats.org/officeDocument/2006/relationships" xmlns:p="http://schemas.openxmlformats.org/presentationml/2006/main">
  <p:tag name="GENSWF_SLIDE_UID" val="{E25CDF0C-0EBF-43D5-A73B-601ABE6FD7B1}:392"/>
</p:tagLst>
</file>

<file path=ppt/theme/theme1.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0624 RU Muster-Präsentation NLBK" id="{D09F790F-6057-4FDF-BA2D-69D9162EF19C}" vid="{3F01A0E8-55E6-4EC3-949E-7E8243669E9F}"/>
    </a:ext>
  </a:extLst>
</a:theme>
</file>

<file path=ppt/theme/theme2.xml><?xml version="1.0" encoding="utf-8"?>
<a:theme xmlns:a="http://schemas.openxmlformats.org/drawingml/2006/main" name="NABK">
  <a:themeElements>
    <a:clrScheme name="NABK Abteilung 3">
      <a:dk1>
        <a:srgbClr val="000000"/>
      </a:dk1>
      <a:lt1>
        <a:srgbClr val="FFFFFF"/>
      </a:lt1>
      <a:dk2>
        <a:srgbClr val="8D8D8D"/>
      </a:dk2>
      <a:lt2>
        <a:srgbClr val="E8E8E8"/>
      </a:lt2>
      <a:accent1>
        <a:srgbClr val="FF0000"/>
      </a:accent1>
      <a:accent2>
        <a:srgbClr val="A5A5A5"/>
      </a:accent2>
      <a:accent3>
        <a:srgbClr val="BFBFBF"/>
      </a:accent3>
      <a:accent4>
        <a:srgbClr val="F2F2F2"/>
      </a:accent4>
      <a:accent5>
        <a:srgbClr val="FF0000"/>
      </a:accent5>
      <a:accent6>
        <a:srgbClr val="7F7F7F"/>
      </a:accent6>
      <a:hlink>
        <a:srgbClr val="FF0000"/>
      </a:hlink>
      <a:folHlink>
        <a:srgbClr val="3333CC"/>
      </a:folHlink>
    </a:clrScheme>
    <a:fontScheme name="NAB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AB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B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B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B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B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B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B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NABK 8">
        <a:dk1>
          <a:srgbClr val="000000"/>
        </a:dk1>
        <a:lt1>
          <a:srgbClr val="FFFFFF"/>
        </a:lt1>
        <a:dk2>
          <a:srgbClr val="333399"/>
        </a:dk2>
        <a:lt2>
          <a:srgbClr val="808080"/>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919570B5-DEAE-44BB-866A-DCBDBEDA7AFB}" vid="{CCFDF9F0-4774-4671-B4F2-A0EF638BF12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20190912-A3-Vorlage NABK Abteilung 3</Template>
  <TotalTime>0</TotalTime>
  <Words>2574</Words>
  <Application>Microsoft Office PowerPoint</Application>
  <PresentationFormat>Bildschirmpräsentation (4:3)</PresentationFormat>
  <Paragraphs>379</Paragraphs>
  <Slides>26</Slides>
  <Notes>25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26</vt:i4>
      </vt:variant>
    </vt:vector>
  </HeadingPairs>
  <TitlesOfParts>
    <vt:vector size="32" baseType="lpstr">
      <vt:lpstr>Arial</vt:lpstr>
      <vt:lpstr>Frutiger CE 45 Light</vt:lpstr>
      <vt:lpstr>NDSFrutiger 45 Light</vt:lpstr>
      <vt:lpstr>Wingdings</vt:lpstr>
      <vt:lpstr>Titel</vt:lpstr>
      <vt:lpstr>NABK</vt:lpstr>
      <vt:lpstr>Ein wichtiger Hinweis: Bitte unbedingt die Referentenansicht ansehen  und die Kästen lesen. Dort werden inhaltliche Ausführungen und methodische Hinweise gegeben.</vt:lpstr>
      <vt:lpstr>5.2 Physische und psychische Belastungen </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5.2 Physische und psychische Belastungen</vt:lpstr>
      <vt:lpstr>PowerPoint-Präsentation</vt:lpstr>
      <vt:lpstr>5.2 Physische und psychische Belastungen</vt:lpstr>
      <vt:lpstr>5.2 Physische und psychische Belastungen</vt:lpstr>
      <vt:lpstr>5.2 Physische und psychische Belastungen</vt:lpstr>
      <vt:lpstr>5.2 Physische und psychische Belastungen</vt:lpstr>
      <vt:lpstr>5.2 Psychische Belastungen bei gravierenden Einsätzen der Feuerwehr</vt:lpstr>
      <vt:lpstr>5.2 Psychische Belastungen bei gravierenden Einsätzen der Feuerwehr</vt:lpstr>
      <vt:lpstr>5.2 Psychische Belastungen bei gravierenden Einsätzen der Feuerwehr</vt:lpstr>
      <vt:lpstr>5.2 Psychische Belastungen bei gravierenden Einsätzen der Feuerwehr</vt:lpstr>
      <vt:lpstr>5.2 Psychische Belastungen bei gravierenden Einsätzen der Feuerwehr</vt:lpstr>
    </vt:vector>
  </TitlesOfParts>
  <Company>IT.Niedersachsen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Basis_5.2 Physische und psychische Belastungen</dc:title>
  <dc:creator>Hellmich/ LFV Nds</dc:creator>
  <cp:lastModifiedBy>Andreas Hellmich</cp:lastModifiedBy>
  <cp:revision>130</cp:revision>
  <dcterms:created xsi:type="dcterms:W3CDTF">2020-09-28T07:28:55Z</dcterms:created>
  <dcterms:modified xsi:type="dcterms:W3CDTF">2024-08-28T10:44:26Z</dcterms:modified>
</cp:coreProperties>
</file>