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39"/>
  </p:notesMasterIdLst>
  <p:handoutMasterIdLst>
    <p:handoutMasterId r:id="rId40"/>
  </p:handoutMasterIdLst>
  <p:sldIdLst>
    <p:sldId id="266" r:id="rId3"/>
    <p:sldId id="274" r:id="rId4"/>
    <p:sldId id="284" r:id="rId5"/>
    <p:sldId id="283" r:id="rId6"/>
    <p:sldId id="311" r:id="rId7"/>
    <p:sldId id="323" r:id="rId8"/>
    <p:sldId id="324" r:id="rId9"/>
    <p:sldId id="325" r:id="rId10"/>
    <p:sldId id="326" r:id="rId11"/>
    <p:sldId id="313" r:id="rId12"/>
    <p:sldId id="314" r:id="rId13"/>
    <p:sldId id="296" r:id="rId14"/>
    <p:sldId id="293" r:id="rId15"/>
    <p:sldId id="298" r:id="rId16"/>
    <p:sldId id="299" r:id="rId17"/>
    <p:sldId id="300" r:id="rId18"/>
    <p:sldId id="301" r:id="rId19"/>
    <p:sldId id="302" r:id="rId20"/>
    <p:sldId id="303" r:id="rId21"/>
    <p:sldId id="304" r:id="rId22"/>
    <p:sldId id="305" r:id="rId23"/>
    <p:sldId id="306" r:id="rId24"/>
    <p:sldId id="308" r:id="rId25"/>
    <p:sldId id="307" r:id="rId26"/>
    <p:sldId id="309" r:id="rId27"/>
    <p:sldId id="290" r:id="rId28"/>
    <p:sldId id="310" r:id="rId29"/>
    <p:sldId id="315" r:id="rId30"/>
    <p:sldId id="316" r:id="rId31"/>
    <p:sldId id="318" r:id="rId32"/>
    <p:sldId id="317" r:id="rId33"/>
    <p:sldId id="319" r:id="rId34"/>
    <p:sldId id="320" r:id="rId35"/>
    <p:sldId id="321" r:id="rId36"/>
    <p:sldId id="322" r:id="rId37"/>
    <p:sldId id="282" r:id="rId38"/>
  </p:sldIdLst>
  <p:sldSz cx="9144000" cy="6858000" type="screen4x3"/>
  <p:notesSz cx="6858000" cy="9144000"/>
  <p:custShowLst>
    <p:custShow name="Merkmale von Feuerwehrfahrzeugen" id="0">
      <p:sldLst>
        <p:sld r:id="rId6"/>
        <p:sld r:id="rId7"/>
        <p:sld r:id="rId8"/>
        <p:sld r:id="rId9"/>
        <p:sld r:id="rId10"/>
        <p:sld r:id="rId11"/>
      </p:sldLst>
    </p:custShow>
    <p:custShow name="Löschfahrzeuge" id="1">
      <p:sldLst>
        <p:sld r:id="rId14"/>
        <p:sld r:id="rId15"/>
        <p:sld r:id="rId16"/>
        <p:sld r:id="rId17"/>
        <p:sld r:id="rId18"/>
        <p:sld r:id="rId19"/>
      </p:sldLst>
    </p:custShow>
    <p:custShow name="Tanklöschfahrzeuge" id="2">
      <p:sldLst>
        <p:sld r:id="rId20"/>
        <p:sld r:id="rId21"/>
        <p:sld r:id="rId22"/>
      </p:sldLst>
    </p:custShow>
    <p:custShow name="Drehleitern" id="3">
      <p:sldLst>
        <p:sld r:id="rId23"/>
      </p:sldLst>
    </p:custShow>
    <p:custShow name="Gerätewagen Gefahrgut" id="4">
      <p:sldLst>
        <p:sld r:id="rId25"/>
      </p:sldLst>
    </p:custShow>
    <p:custShow name="Gerätewagen Logistik" id="5">
      <p:sldLst>
        <p:sld r:id="rId26"/>
        <p:sld r:id="rId27"/>
      </p:sldLst>
    </p:custShow>
    <p:custShow name="Rüstwagen" id="6">
      <p:sldLst>
        <p:sld r:id="rId24"/>
      </p:sldLst>
    </p:custShow>
    <p:custShow name="Katastrophenschutzfahrzeuge des Bundes" id="7">
      <p:sldLst>
        <p:sld r:id="rId28"/>
        <p:sld r:id="rId29"/>
      </p:sldLst>
    </p:custShow>
    <p:custShow name="Einrichtung zur schnellen Wasserabgabe" id="8">
      <p:sldLst>
        <p:sld r:id="rId31"/>
        <p:sld r:id="rId32"/>
      </p:sldLst>
    </p:custShow>
    <p:custShow name="Halterung Atemschutzgeräte" id="9">
      <p:sldLst>
        <p:sld r:id="rId33"/>
        <p:sld r:id="rId34"/>
      </p:sldLst>
    </p:custShow>
    <p:custShow name="Einsatzstellenbeleuchtung" id="10">
      <p:sldLst>
        <p:sld r:id="rId35"/>
      </p:sldLst>
    </p:custShow>
    <p:custShow name="Haspeln" id="11">
      <p:sldLst>
        <p:sld r:id="rId36"/>
        <p:sld r:id="rId37"/>
      </p:sldLst>
    </p:custShow>
  </p:custShowLst>
  <p:custDataLst>
    <p:tags r:id="rId41"/>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lgemeines" id="{CB2E7776-5F69-442F-9FDD-DFFAFF0635DF}">
          <p14:sldIdLst>
            <p14:sldId id="266"/>
            <p14:sldId id="274"/>
            <p14:sldId id="284"/>
            <p14:sldId id="283"/>
            <p14:sldId id="311"/>
            <p14:sldId id="323"/>
            <p14:sldId id="324"/>
            <p14:sldId id="325"/>
            <p14:sldId id="326"/>
            <p14:sldId id="313"/>
            <p14:sldId id="314"/>
            <p14:sldId id="296"/>
            <p14:sldId id="293"/>
            <p14:sldId id="298"/>
            <p14:sldId id="299"/>
            <p14:sldId id="300"/>
            <p14:sldId id="301"/>
            <p14:sldId id="302"/>
            <p14:sldId id="303"/>
            <p14:sldId id="304"/>
            <p14:sldId id="305"/>
            <p14:sldId id="306"/>
            <p14:sldId id="308"/>
            <p14:sldId id="307"/>
            <p14:sldId id="309"/>
            <p14:sldId id="290"/>
            <p14:sldId id="310"/>
            <p14:sldId id="315"/>
            <p14:sldId id="316"/>
            <p14:sldId id="318"/>
            <p14:sldId id="317"/>
            <p14:sldId id="319"/>
            <p14:sldId id="320"/>
            <p14:sldId id="321"/>
            <p14:sldId id="322"/>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C37"/>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6426" autoAdjust="0"/>
  </p:normalViewPr>
  <p:slideViewPr>
    <p:cSldViewPr snapToObjects="1">
      <p:cViewPr varScale="1">
        <p:scale>
          <a:sx n="112" d="100"/>
          <a:sy n="112" d="100"/>
        </p:scale>
        <p:origin x="15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0F499D-9592-6C40-8B1E-B6793B2B81B7}" type="datetimeFigureOut">
              <a:rPr lang="de-DE" smtClean="0"/>
              <a:pPr/>
              <a:t>15.12.2023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7507D3-E97E-BF4A-841F-4306827097F7}" type="slidenum">
              <a:rPr lang="de-DE" smtClean="0"/>
              <a:pPr/>
              <a:t>‹Nr.›</a:t>
            </a:fld>
            <a:endParaRPr lang="de-DE"/>
          </a:p>
        </p:txBody>
      </p:sp>
    </p:spTree>
    <p:extLst>
      <p:ext uri="{BB962C8B-B14F-4D97-AF65-F5344CB8AC3E}">
        <p14:creationId xmlns:p14="http://schemas.microsoft.com/office/powerpoint/2010/main" val="2607885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6AADE-934C-8243-A502-3A0DD498B83A}" type="datetimeFigureOut">
              <a:rPr lang="de-DE" smtClean="0"/>
              <a:pPr/>
              <a:t>15.12.2023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58C82-1522-084C-9BFE-841733B9AF15}" type="slidenum">
              <a:rPr lang="de-DE" smtClean="0"/>
              <a:pPr/>
              <a:t>‹Nr.›</a:t>
            </a:fld>
            <a:endParaRPr lang="de-DE"/>
          </a:p>
        </p:txBody>
      </p:sp>
    </p:spTree>
    <p:extLst>
      <p:ext uri="{BB962C8B-B14F-4D97-AF65-F5344CB8AC3E}">
        <p14:creationId xmlns:p14="http://schemas.microsoft.com/office/powerpoint/2010/main" val="39894058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a:t>
            </a:fld>
            <a:endParaRPr lang="de-DE"/>
          </a:p>
        </p:txBody>
      </p:sp>
    </p:spTree>
    <p:extLst>
      <p:ext uri="{BB962C8B-B14F-4D97-AF65-F5344CB8AC3E}">
        <p14:creationId xmlns:p14="http://schemas.microsoft.com/office/powerpoint/2010/main" val="8885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DIN EN 1846-1 unterteilt die Fahrzeuge in 9 Kategorien.</a:t>
            </a:r>
          </a:p>
          <a:p>
            <a:r>
              <a:rPr lang="de-DE" dirty="0"/>
              <a:t>Die unterstrichenen Kategorien werden in dieser Präsentation vorgestellt.</a:t>
            </a:r>
          </a:p>
          <a:p>
            <a:endParaRPr lang="de-DE" dirty="0"/>
          </a:p>
          <a:p>
            <a:r>
              <a:rPr lang="de-DE" dirty="0"/>
              <a:t>In der DIN EN 1846-2 werden die </a:t>
            </a:r>
            <a:r>
              <a:rPr lang="de-DE" dirty="0" err="1"/>
              <a:t>Sicherheits</a:t>
            </a:r>
            <a:r>
              <a:rPr lang="de-DE" dirty="0"/>
              <a:t> – und Leistungsanforderungen an Feuerwehrfahrzeuge beschrieben.</a:t>
            </a:r>
          </a:p>
          <a:p>
            <a:r>
              <a:rPr lang="de-DE" dirty="0"/>
              <a:t>In Din Normen werden die Anforderungen an die Fahrzeug genauer beschrieben:</a:t>
            </a:r>
          </a:p>
          <a:p>
            <a:r>
              <a:rPr lang="de-DE" dirty="0"/>
              <a:t>	-Gewichte und Abmessungen</a:t>
            </a:r>
          </a:p>
          <a:p>
            <a:r>
              <a:rPr lang="de-DE" dirty="0"/>
              <a:t>	-technische Einrichtungen </a:t>
            </a:r>
          </a:p>
          <a:p>
            <a:r>
              <a:rPr lang="de-DE" dirty="0"/>
              <a:t>	-Beladung</a:t>
            </a:r>
          </a:p>
          <a:p>
            <a:endParaRPr lang="de-DE" dirty="0"/>
          </a:p>
          <a:p>
            <a:r>
              <a:rPr lang="de-DE" dirty="0"/>
              <a:t>Ausnahmen hier der ELW und der MTW </a:t>
            </a:r>
          </a:p>
          <a:p>
            <a:r>
              <a:rPr lang="de-DE" dirty="0"/>
              <a:t>Aufgrund der Ergänzung der DIN EN 1846-2, Punkt 1.2 ersten beiden Spiegelstriche</a:t>
            </a:r>
          </a:p>
        </p:txBody>
      </p:sp>
      <p:sp>
        <p:nvSpPr>
          <p:cNvPr id="4" name="Foliennummernplatzhalter 3"/>
          <p:cNvSpPr>
            <a:spLocks noGrp="1"/>
          </p:cNvSpPr>
          <p:nvPr>
            <p:ph type="sldNum" sz="quarter" idx="5"/>
          </p:nvPr>
        </p:nvSpPr>
        <p:spPr/>
        <p:txBody>
          <a:bodyPr/>
          <a:lstStyle/>
          <a:p>
            <a:fld id="{64958C82-1522-084C-9BFE-841733B9AF15}" type="slidenum">
              <a:rPr lang="de-DE" smtClean="0"/>
              <a:pPr/>
              <a:t>10</a:t>
            </a:fld>
            <a:endParaRPr lang="de-DE"/>
          </a:p>
        </p:txBody>
      </p:sp>
    </p:spTree>
    <p:extLst>
      <p:ext uri="{BB962C8B-B14F-4D97-AF65-F5344CB8AC3E}">
        <p14:creationId xmlns:p14="http://schemas.microsoft.com/office/powerpoint/2010/main" val="119149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11</a:t>
            </a:fld>
            <a:endParaRPr lang="de-DE"/>
          </a:p>
        </p:txBody>
      </p:sp>
    </p:spTree>
    <p:extLst>
      <p:ext uri="{BB962C8B-B14F-4D97-AF65-F5344CB8AC3E}">
        <p14:creationId xmlns:p14="http://schemas.microsoft.com/office/powerpoint/2010/main" val="59069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12</a:t>
            </a:fld>
            <a:endParaRPr lang="de-DE"/>
          </a:p>
        </p:txBody>
      </p:sp>
    </p:spTree>
    <p:extLst>
      <p:ext uri="{BB962C8B-B14F-4D97-AF65-F5344CB8AC3E}">
        <p14:creationId xmlns:p14="http://schemas.microsoft.com/office/powerpoint/2010/main" val="300168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13</a:t>
            </a:fld>
            <a:endParaRPr lang="de-DE"/>
          </a:p>
        </p:txBody>
      </p:sp>
    </p:spTree>
    <p:extLst>
      <p:ext uri="{BB962C8B-B14F-4D97-AF65-F5344CB8AC3E}">
        <p14:creationId xmlns:p14="http://schemas.microsoft.com/office/powerpoint/2010/main" val="297235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14</a:t>
            </a:fld>
            <a:endParaRPr lang="de-DE"/>
          </a:p>
        </p:txBody>
      </p:sp>
    </p:spTree>
    <p:extLst>
      <p:ext uri="{BB962C8B-B14F-4D97-AF65-F5344CB8AC3E}">
        <p14:creationId xmlns:p14="http://schemas.microsoft.com/office/powerpoint/2010/main" val="257841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15</a:t>
            </a:fld>
            <a:endParaRPr lang="de-DE"/>
          </a:p>
        </p:txBody>
      </p:sp>
    </p:spTree>
    <p:extLst>
      <p:ext uri="{BB962C8B-B14F-4D97-AF65-F5344CB8AC3E}">
        <p14:creationId xmlns:p14="http://schemas.microsoft.com/office/powerpoint/2010/main" val="44954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16</a:t>
            </a:fld>
            <a:endParaRPr lang="de-DE"/>
          </a:p>
        </p:txBody>
      </p:sp>
    </p:spTree>
    <p:extLst>
      <p:ext uri="{BB962C8B-B14F-4D97-AF65-F5344CB8AC3E}">
        <p14:creationId xmlns:p14="http://schemas.microsoft.com/office/powerpoint/2010/main" val="2305397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17</a:t>
            </a:fld>
            <a:endParaRPr lang="de-DE"/>
          </a:p>
        </p:txBody>
      </p:sp>
    </p:spTree>
    <p:extLst>
      <p:ext uri="{BB962C8B-B14F-4D97-AF65-F5344CB8AC3E}">
        <p14:creationId xmlns:p14="http://schemas.microsoft.com/office/powerpoint/2010/main" val="401403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18</a:t>
            </a:fld>
            <a:endParaRPr lang="de-DE"/>
          </a:p>
        </p:txBody>
      </p:sp>
    </p:spTree>
    <p:extLst>
      <p:ext uri="{BB962C8B-B14F-4D97-AF65-F5344CB8AC3E}">
        <p14:creationId xmlns:p14="http://schemas.microsoft.com/office/powerpoint/2010/main" val="214728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19</a:t>
            </a:fld>
            <a:endParaRPr lang="de-DE"/>
          </a:p>
        </p:txBody>
      </p:sp>
    </p:spTree>
    <p:extLst>
      <p:ext uri="{BB962C8B-B14F-4D97-AF65-F5344CB8AC3E}">
        <p14:creationId xmlns:p14="http://schemas.microsoft.com/office/powerpoint/2010/main" val="303914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a:t>
            </a:fld>
            <a:endParaRPr lang="de-DE"/>
          </a:p>
        </p:txBody>
      </p:sp>
    </p:spTree>
    <p:extLst>
      <p:ext uri="{BB962C8B-B14F-4D97-AF65-F5344CB8AC3E}">
        <p14:creationId xmlns:p14="http://schemas.microsoft.com/office/powerpoint/2010/main" val="3777778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20</a:t>
            </a:fld>
            <a:endParaRPr lang="de-DE"/>
          </a:p>
        </p:txBody>
      </p:sp>
    </p:spTree>
    <p:extLst>
      <p:ext uri="{BB962C8B-B14F-4D97-AF65-F5344CB8AC3E}">
        <p14:creationId xmlns:p14="http://schemas.microsoft.com/office/powerpoint/2010/main" val="262653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21</a:t>
            </a:fld>
            <a:endParaRPr lang="de-DE"/>
          </a:p>
        </p:txBody>
      </p:sp>
    </p:spTree>
    <p:extLst>
      <p:ext uri="{BB962C8B-B14F-4D97-AF65-F5344CB8AC3E}">
        <p14:creationId xmlns:p14="http://schemas.microsoft.com/office/powerpoint/2010/main" val="421401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22</a:t>
            </a:fld>
            <a:endParaRPr lang="de-DE"/>
          </a:p>
        </p:txBody>
      </p:sp>
    </p:spTree>
    <p:extLst>
      <p:ext uri="{BB962C8B-B14F-4D97-AF65-F5344CB8AC3E}">
        <p14:creationId xmlns:p14="http://schemas.microsoft.com/office/powerpoint/2010/main" val="86598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23</a:t>
            </a:fld>
            <a:endParaRPr lang="de-DE"/>
          </a:p>
        </p:txBody>
      </p:sp>
    </p:spTree>
    <p:extLst>
      <p:ext uri="{BB962C8B-B14F-4D97-AF65-F5344CB8AC3E}">
        <p14:creationId xmlns:p14="http://schemas.microsoft.com/office/powerpoint/2010/main" val="187296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24</a:t>
            </a:fld>
            <a:endParaRPr lang="de-DE"/>
          </a:p>
        </p:txBody>
      </p:sp>
    </p:spTree>
    <p:extLst>
      <p:ext uri="{BB962C8B-B14F-4D97-AF65-F5344CB8AC3E}">
        <p14:creationId xmlns:p14="http://schemas.microsoft.com/office/powerpoint/2010/main" val="195944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25</a:t>
            </a:fld>
            <a:endParaRPr lang="de-DE"/>
          </a:p>
        </p:txBody>
      </p:sp>
    </p:spTree>
    <p:extLst>
      <p:ext uri="{BB962C8B-B14F-4D97-AF65-F5344CB8AC3E}">
        <p14:creationId xmlns:p14="http://schemas.microsoft.com/office/powerpoint/2010/main" val="968230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26</a:t>
            </a:fld>
            <a:endParaRPr lang="de-DE"/>
          </a:p>
        </p:txBody>
      </p:sp>
    </p:spTree>
    <p:extLst>
      <p:ext uri="{BB962C8B-B14F-4D97-AF65-F5344CB8AC3E}">
        <p14:creationId xmlns:p14="http://schemas.microsoft.com/office/powerpoint/2010/main" val="905830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27</a:t>
            </a:fld>
            <a:endParaRPr lang="de-DE"/>
          </a:p>
        </p:txBody>
      </p:sp>
    </p:spTree>
    <p:extLst>
      <p:ext uri="{BB962C8B-B14F-4D97-AF65-F5344CB8AC3E}">
        <p14:creationId xmlns:p14="http://schemas.microsoft.com/office/powerpoint/2010/main" val="4033601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28</a:t>
            </a:fld>
            <a:endParaRPr lang="de-DE"/>
          </a:p>
        </p:txBody>
      </p:sp>
    </p:spTree>
    <p:extLst>
      <p:ext uri="{BB962C8B-B14F-4D97-AF65-F5344CB8AC3E}">
        <p14:creationId xmlns:p14="http://schemas.microsoft.com/office/powerpoint/2010/main" val="2433699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29</a:t>
            </a:fld>
            <a:endParaRPr lang="de-DE"/>
          </a:p>
        </p:txBody>
      </p:sp>
    </p:spTree>
    <p:extLst>
      <p:ext uri="{BB962C8B-B14F-4D97-AF65-F5344CB8AC3E}">
        <p14:creationId xmlns:p14="http://schemas.microsoft.com/office/powerpoint/2010/main" val="186351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Merkmale von Feuerwehrfahrzeugen : </a:t>
            </a:r>
          </a:p>
          <a:p>
            <a:r>
              <a:rPr lang="de-DE" dirty="0"/>
              <a:t>	-äußeres Erscheinungsbild und technische Einrichtungen</a:t>
            </a:r>
          </a:p>
          <a:p>
            <a:r>
              <a:rPr lang="de-DE" dirty="0"/>
              <a:t>	- Unterscheidung der Besatzungsstärke</a:t>
            </a:r>
          </a:p>
          <a:p>
            <a:r>
              <a:rPr lang="de-DE" dirty="0"/>
              <a:t>	- Löschmittel</a:t>
            </a:r>
          </a:p>
          <a:p>
            <a:r>
              <a:rPr lang="de-DE" dirty="0"/>
              <a:t>	- Beladung nach Einsatzschwerpunkt</a:t>
            </a:r>
          </a:p>
          <a:p>
            <a:r>
              <a:rPr lang="de-DE" dirty="0"/>
              <a:t>	- Aggregate und festinstallierte Ausrüstung wie z.B. maschinelle Zugeinrichtungen</a:t>
            </a:r>
          </a:p>
          <a:p>
            <a:endParaRPr lang="de-DE" dirty="0"/>
          </a:p>
          <a:p>
            <a:r>
              <a:rPr lang="de-DE" dirty="0"/>
              <a:t>Die genormten Feuerwehrfahrzeuge: </a:t>
            </a:r>
          </a:p>
          <a:p>
            <a:r>
              <a:rPr lang="de-DE" dirty="0"/>
              <a:t>	- Datenblätter zu den einzelnen genormten Fahrzeugen.</a:t>
            </a:r>
          </a:p>
          <a:p>
            <a:endParaRPr lang="de-DE" dirty="0"/>
          </a:p>
          <a:p>
            <a:r>
              <a:rPr lang="de-DE" dirty="0"/>
              <a:t>Technische Einrichtungen :</a:t>
            </a:r>
          </a:p>
          <a:p>
            <a:r>
              <a:rPr lang="de-DE" dirty="0"/>
              <a:t>	- Einrichtung zur schnellen Wasserabgabe</a:t>
            </a:r>
          </a:p>
          <a:p>
            <a:r>
              <a:rPr lang="de-DE" dirty="0"/>
              <a:t>	- Halterungen für Atemschutzgeräte</a:t>
            </a:r>
          </a:p>
          <a:p>
            <a:r>
              <a:rPr lang="de-DE" dirty="0"/>
              <a:t>	- Beleuchtungseinrichtungen</a:t>
            </a:r>
          </a:p>
          <a:p>
            <a:r>
              <a:rPr lang="de-DE" dirty="0"/>
              <a:t>	- Haspeln</a:t>
            </a:r>
          </a:p>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3</a:t>
            </a:fld>
            <a:endParaRPr lang="de-DE"/>
          </a:p>
        </p:txBody>
      </p:sp>
    </p:spTree>
    <p:extLst>
      <p:ext uri="{BB962C8B-B14F-4D97-AF65-F5344CB8AC3E}">
        <p14:creationId xmlns:p14="http://schemas.microsoft.com/office/powerpoint/2010/main" val="3006452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30</a:t>
            </a:fld>
            <a:endParaRPr lang="de-DE"/>
          </a:p>
        </p:txBody>
      </p:sp>
    </p:spTree>
    <p:extLst>
      <p:ext uri="{BB962C8B-B14F-4D97-AF65-F5344CB8AC3E}">
        <p14:creationId xmlns:p14="http://schemas.microsoft.com/office/powerpoint/2010/main" val="1201789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31</a:t>
            </a:fld>
            <a:endParaRPr lang="de-DE"/>
          </a:p>
        </p:txBody>
      </p:sp>
    </p:spTree>
    <p:extLst>
      <p:ext uri="{BB962C8B-B14F-4D97-AF65-F5344CB8AC3E}">
        <p14:creationId xmlns:p14="http://schemas.microsoft.com/office/powerpoint/2010/main" val="3237395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32</a:t>
            </a:fld>
            <a:endParaRPr lang="de-DE"/>
          </a:p>
        </p:txBody>
      </p:sp>
    </p:spTree>
    <p:extLst>
      <p:ext uri="{BB962C8B-B14F-4D97-AF65-F5344CB8AC3E}">
        <p14:creationId xmlns:p14="http://schemas.microsoft.com/office/powerpoint/2010/main" val="638647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33</a:t>
            </a:fld>
            <a:endParaRPr lang="de-DE"/>
          </a:p>
        </p:txBody>
      </p:sp>
    </p:spTree>
    <p:extLst>
      <p:ext uri="{BB962C8B-B14F-4D97-AF65-F5344CB8AC3E}">
        <p14:creationId xmlns:p14="http://schemas.microsoft.com/office/powerpoint/2010/main" val="3373991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34</a:t>
            </a:fld>
            <a:endParaRPr lang="de-DE"/>
          </a:p>
        </p:txBody>
      </p:sp>
    </p:spTree>
    <p:extLst>
      <p:ext uri="{BB962C8B-B14F-4D97-AF65-F5344CB8AC3E}">
        <p14:creationId xmlns:p14="http://schemas.microsoft.com/office/powerpoint/2010/main" val="3111942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35</a:t>
            </a:fld>
            <a:endParaRPr lang="de-DE"/>
          </a:p>
        </p:txBody>
      </p:sp>
    </p:spTree>
    <p:extLst>
      <p:ext uri="{BB962C8B-B14F-4D97-AF65-F5344CB8AC3E}">
        <p14:creationId xmlns:p14="http://schemas.microsoft.com/office/powerpoint/2010/main" val="2969549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36</a:t>
            </a:fld>
            <a:endParaRPr lang="de-DE"/>
          </a:p>
        </p:txBody>
      </p:sp>
    </p:spTree>
    <p:extLst>
      <p:ext uri="{BB962C8B-B14F-4D97-AF65-F5344CB8AC3E}">
        <p14:creationId xmlns:p14="http://schemas.microsoft.com/office/powerpoint/2010/main" val="51034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Rote Lackierung – Nach Norm 1 DIN 14502-3 :</a:t>
            </a:r>
          </a:p>
          <a:p>
            <a:r>
              <a:rPr lang="de-DE" dirty="0"/>
              <a:t>	- RAL 3000 Feuerrot</a:t>
            </a:r>
          </a:p>
          <a:p>
            <a:r>
              <a:rPr lang="de-DE" dirty="0"/>
              <a:t>	- RAL 3020 Verkehrsrot</a:t>
            </a:r>
          </a:p>
          <a:p>
            <a:r>
              <a:rPr lang="de-DE" dirty="0"/>
              <a:t>	- RAL 3024 Leuchtrot</a:t>
            </a:r>
          </a:p>
          <a:p>
            <a:r>
              <a:rPr lang="de-DE" dirty="0"/>
              <a:t>	- RAL 3026 Leuchthellrot</a:t>
            </a:r>
          </a:p>
          <a:p>
            <a:endParaRPr lang="de-DE" dirty="0"/>
          </a:p>
          <a:p>
            <a:r>
              <a:rPr lang="de-DE" dirty="0" err="1"/>
              <a:t>Rundumkenneluchte</a:t>
            </a:r>
            <a:r>
              <a:rPr lang="de-DE" dirty="0"/>
              <a:t>:</a:t>
            </a:r>
          </a:p>
          <a:p>
            <a:r>
              <a:rPr lang="de-DE" dirty="0"/>
              <a:t>	- Blaues Blinklicht oder wenn für die Rundumsichtbarkeit erforderlich mehrere Blinkleuchten</a:t>
            </a:r>
          </a:p>
          <a:p>
            <a:r>
              <a:rPr lang="de-DE" dirty="0"/>
              <a:t>	- ein paar blaue Blinkleuchten mit Hauptabstrahlrichtung nach vorn erlaubt</a:t>
            </a:r>
          </a:p>
          <a:p>
            <a:r>
              <a:rPr lang="de-DE" dirty="0"/>
              <a:t>	- ein paar blaue Blinkleuchten mit Hauptabstrahlrichtung nach hinten erlaubt</a:t>
            </a:r>
          </a:p>
          <a:p>
            <a:endParaRPr lang="de-DE" dirty="0"/>
          </a:p>
          <a:p>
            <a:r>
              <a:rPr lang="de-DE" dirty="0"/>
              <a:t>Sondersignal</a:t>
            </a:r>
          </a:p>
          <a:p>
            <a:r>
              <a:rPr lang="de-DE" dirty="0"/>
              <a:t>	- akustische Warneinrichtung mit zwei wechselnden Tönen</a:t>
            </a:r>
          </a:p>
          <a:p>
            <a:endParaRPr lang="de-DE" dirty="0"/>
          </a:p>
          <a:p>
            <a:r>
              <a:rPr lang="de-DE" dirty="0"/>
              <a:t>Funkgerät</a:t>
            </a:r>
          </a:p>
          <a:p>
            <a:r>
              <a:rPr lang="de-DE" dirty="0"/>
              <a:t>	- Funkgeräte für den BOS Funk (</a:t>
            </a:r>
            <a:r>
              <a:rPr lang="de-DE" b="1" dirty="0"/>
              <a:t>B</a:t>
            </a:r>
            <a:r>
              <a:rPr lang="de-DE" dirty="0"/>
              <a:t>ehörden und </a:t>
            </a:r>
            <a:r>
              <a:rPr lang="de-DE" b="1" dirty="0"/>
              <a:t>O</a:t>
            </a:r>
            <a:r>
              <a:rPr lang="de-DE" dirty="0"/>
              <a:t>rganisationen mit </a:t>
            </a:r>
            <a:r>
              <a:rPr lang="de-DE" b="1" dirty="0"/>
              <a:t>S</a:t>
            </a:r>
            <a:r>
              <a:rPr lang="de-DE" dirty="0"/>
              <a:t>icherheitsaufgaben)</a:t>
            </a:r>
          </a:p>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4</a:t>
            </a:fld>
            <a:endParaRPr lang="de-DE"/>
          </a:p>
        </p:txBody>
      </p:sp>
    </p:spTree>
    <p:extLst>
      <p:ext uri="{BB962C8B-B14F-4D97-AF65-F5344CB8AC3E}">
        <p14:creationId xmlns:p14="http://schemas.microsoft.com/office/powerpoint/2010/main" val="203617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5</a:t>
            </a:fld>
            <a:endParaRPr lang="de-DE"/>
          </a:p>
        </p:txBody>
      </p:sp>
    </p:spTree>
    <p:extLst>
      <p:ext uri="{BB962C8B-B14F-4D97-AF65-F5344CB8AC3E}">
        <p14:creationId xmlns:p14="http://schemas.microsoft.com/office/powerpoint/2010/main" val="413692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allen Fahrzeugführenden ist die Qualifikation Gruppenführer erforderlich</a:t>
            </a:r>
          </a:p>
          <a:p>
            <a:endParaRPr lang="de-DE" dirty="0"/>
          </a:p>
          <a:p>
            <a:r>
              <a:rPr lang="de-DE" dirty="0"/>
              <a:t>Bei Löschfahrzeugen sollten soweit möglich bei Brandeinsätzen 4 Einsatzkräfte mit der Ausbildung Atemschutzgeräteträger mitfahren.</a:t>
            </a:r>
          </a:p>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6</a:t>
            </a:fld>
            <a:endParaRPr lang="de-DE"/>
          </a:p>
        </p:txBody>
      </p:sp>
    </p:spTree>
    <p:extLst>
      <p:ext uri="{BB962C8B-B14F-4D97-AF65-F5344CB8AC3E}">
        <p14:creationId xmlns:p14="http://schemas.microsoft.com/office/powerpoint/2010/main" val="140905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Wasser – Als Hauptlöschmittel wird bei allen Löschfahrzeugen bis auf TSF im Löschmittelbehälter mitgeführt </a:t>
            </a:r>
          </a:p>
          <a:p>
            <a:endParaRPr lang="de-DE" dirty="0"/>
          </a:p>
          <a:p>
            <a:r>
              <a:rPr lang="de-DE" dirty="0"/>
              <a:t>Schaummittel : Zur Erzeugung von Löschschaum wird Schaummittel z.B. in Kanistern oder festeigebauten Behältern als Sonderlöschmittel mitgeführt.</a:t>
            </a:r>
          </a:p>
          <a:p>
            <a:endParaRPr lang="de-DE" dirty="0"/>
          </a:p>
          <a:p>
            <a:r>
              <a:rPr lang="de-DE" dirty="0"/>
              <a:t>Pulver : Bei den Standartlöschfahrzeugen meist in Feuerlöschern – kann aber auch in größeren Mengen in Sonderfahrzeugen vorhanden sein.</a:t>
            </a:r>
          </a:p>
          <a:p>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Kohlendioxid : Bei den Standartlöschfahrzeugen meist in Feuerlöschern – kann aber auch in größeren Mengen in Sonderfahrzeugen vorhanden sein.</a:t>
            </a:r>
          </a:p>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7</a:t>
            </a:fld>
            <a:endParaRPr lang="de-DE"/>
          </a:p>
        </p:txBody>
      </p:sp>
    </p:spTree>
    <p:extLst>
      <p:ext uri="{BB962C8B-B14F-4D97-AF65-F5344CB8AC3E}">
        <p14:creationId xmlns:p14="http://schemas.microsoft.com/office/powerpoint/2010/main" val="210636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8</a:t>
            </a:fld>
            <a:endParaRPr lang="de-DE"/>
          </a:p>
        </p:txBody>
      </p:sp>
    </p:spTree>
    <p:extLst>
      <p:ext uri="{BB962C8B-B14F-4D97-AF65-F5344CB8AC3E}">
        <p14:creationId xmlns:p14="http://schemas.microsoft.com/office/powerpoint/2010/main" val="287852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4958C82-1522-084C-9BFE-841733B9AF15}" type="slidenum">
              <a:rPr lang="de-DE" smtClean="0"/>
              <a:pPr/>
              <a:t>9</a:t>
            </a:fld>
            <a:endParaRPr lang="de-DE"/>
          </a:p>
        </p:txBody>
      </p:sp>
    </p:spTree>
    <p:extLst>
      <p:ext uri="{BB962C8B-B14F-4D97-AF65-F5344CB8AC3E}">
        <p14:creationId xmlns:p14="http://schemas.microsoft.com/office/powerpoint/2010/main" val="201459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0" y="3420000"/>
            <a:ext cx="4191000" cy="1447800"/>
          </a:xfrm>
          <a:prstGeom prst="rect">
            <a:avLst/>
          </a:prstGeom>
        </p:spPr>
        <p:txBody>
          <a:bodyPr lIns="0" tIns="0" rIns="0" bIns="0" anchor="ctr"/>
          <a:lstStyle>
            <a:lvl1pPr algn="l">
              <a:defRPr sz="3000" b="0" i="0">
                <a:latin typeface="Frutiger CE 55 Roman"/>
                <a:cs typeface="Frutiger CE 55 Roman"/>
              </a:defRPr>
            </a:lvl1pPr>
          </a:lstStyle>
          <a:p>
            <a:r>
              <a:rPr lang="de-DE" dirty="0"/>
              <a:t>Titelthema</a:t>
            </a:r>
            <a:br>
              <a:rPr lang="de-DE" dirty="0"/>
            </a:br>
            <a:r>
              <a:rPr lang="de-DE" dirty="0"/>
              <a:t>der Präsentation</a:t>
            </a:r>
            <a:br>
              <a:rPr lang="de-DE" dirty="0"/>
            </a:br>
            <a:r>
              <a:rPr lang="de-DE" dirty="0"/>
              <a:t>auch dreizeilig</a:t>
            </a:r>
          </a:p>
        </p:txBody>
      </p:sp>
      <p:sp>
        <p:nvSpPr>
          <p:cNvPr id="6" name="Bildplatzhalter 5"/>
          <p:cNvSpPr>
            <a:spLocks noGrp="1"/>
          </p:cNvSpPr>
          <p:nvPr>
            <p:ph type="pic" sz="quarter" idx="10"/>
          </p:nvPr>
        </p:nvSpPr>
        <p:spPr>
          <a:xfrm>
            <a:off x="0" y="0"/>
            <a:ext cx="9144000" cy="2895600"/>
          </a:xfrm>
          <a:prstGeom prst="rect">
            <a:avLst/>
          </a:prstGeom>
        </p:spPr>
        <p:txBody>
          <a:bodyPr vert="horz" tIns="0" rIns="0" bIns="0" anchor="ctr" anchorCtr="1"/>
          <a:lstStyle>
            <a:lvl1pPr marL="0" indent="0" algn="ctr">
              <a:spcBef>
                <a:spcPts val="0"/>
              </a:spcBef>
              <a:buFontTx/>
              <a:buNone/>
              <a:defRPr sz="2200" b="0" i="0">
                <a:latin typeface="Frutiger CE 45 Light"/>
                <a:cs typeface="Frutiger CE 45 Light"/>
              </a:defRPr>
            </a:lvl1pPr>
          </a:lstStyle>
          <a:p>
            <a:r>
              <a:rPr lang="de-DE"/>
              <a:t>Bild durch Klicken auf Symbol hinzufügen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seiten">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57200" y="1447800"/>
            <a:ext cx="4267200" cy="990600"/>
          </a:xfrm>
          <a:prstGeom prst="rect">
            <a:avLst/>
          </a:prstGeom>
        </p:spPr>
        <p:txBody>
          <a:bodyPr lIns="0" tIns="0" rIns="0" bIns="0"/>
          <a:lstStyle>
            <a:lvl1pPr algn="l">
              <a:lnSpc>
                <a:spcPts val="2400"/>
              </a:lnSpc>
              <a:spcBef>
                <a:spcPts val="0"/>
              </a:spcBef>
              <a:spcAft>
                <a:spcPts val="0"/>
              </a:spcAft>
              <a:defRPr sz="2200" b="0" i="0">
                <a:latin typeface="Frutiger CE 55 Roman"/>
                <a:cs typeface="Frutiger CE 55 Roman"/>
              </a:defRPr>
            </a:lvl1pPr>
          </a:lstStyle>
          <a:p>
            <a:r>
              <a:rPr lang="de-DE" dirty="0"/>
              <a:t>Hauptüberschrift Inhalt</a:t>
            </a:r>
            <a:br>
              <a:rPr lang="de-DE" dirty="0"/>
            </a:br>
            <a:r>
              <a:rPr lang="de-DE" dirty="0"/>
              <a:t>auch zweizeilig</a:t>
            </a:r>
          </a:p>
        </p:txBody>
      </p:sp>
      <p:sp>
        <p:nvSpPr>
          <p:cNvPr id="10" name="Textplatzhalter 5"/>
          <p:cNvSpPr>
            <a:spLocks noGrp="1"/>
          </p:cNvSpPr>
          <p:nvPr>
            <p:ph idx="1" hasCustomPrompt="1"/>
          </p:nvPr>
        </p:nvSpPr>
        <p:spPr>
          <a:xfrm>
            <a:off x="457200" y="2438400"/>
            <a:ext cx="4267200" cy="3124200"/>
          </a:xfrm>
          <a:prstGeom prst="rect">
            <a:avLst/>
          </a:prstGeom>
        </p:spPr>
        <p:txBody>
          <a:bodyPr vert="horz" lIns="0" tIns="0" rIns="0" bIns="0" rtlCol="0">
            <a:normAutofit/>
          </a:bodyPr>
          <a:lstStyle>
            <a:lvl1pPr marL="0" marR="0" indent="0" algn="l" defTabSz="457200" rtl="0" eaLnBrk="1" fontAlgn="auto" latinLnBrk="0" hangingPunct="1">
              <a:lnSpc>
                <a:spcPct val="100000"/>
              </a:lnSpc>
              <a:spcBef>
                <a:spcPts val="0"/>
              </a:spcBef>
              <a:spcAft>
                <a:spcPts val="1700"/>
              </a:spcAft>
              <a:buClrTx/>
              <a:buSzTx/>
              <a:buFont typeface="Symbol" charset="2"/>
              <a:buChar char="-"/>
              <a:tabLst/>
              <a:defRPr sz="1800" b="0" i="0" baseline="0">
                <a:latin typeface="Frutiger CE 55 Roman"/>
                <a:cs typeface="Frutiger CE 55 Roman"/>
              </a:defRPr>
            </a:lvl1pPr>
          </a:lstStyle>
          <a:p>
            <a:pPr lvl="0"/>
            <a:r>
              <a:rPr lang="de-DE" dirty="0"/>
              <a:t> Inhalt Aufzählung</a:t>
            </a:r>
          </a:p>
          <a:p>
            <a:pPr lvl="0"/>
            <a:r>
              <a:rPr lang="de-DE" dirty="0"/>
              <a:t> Inhalt Aufzählung</a:t>
            </a:r>
          </a:p>
          <a:p>
            <a:pPr lvl="0"/>
            <a:r>
              <a:rPr lang="de-DE" dirty="0"/>
              <a:t> Inhalt Aufzählung</a:t>
            </a:r>
          </a:p>
          <a:p>
            <a:pPr lvl="0"/>
            <a:r>
              <a:rPr lang="de-DE" dirty="0"/>
              <a:t> Inhalt Aufzählung</a:t>
            </a:r>
          </a:p>
          <a:p>
            <a:pPr lvl="0"/>
            <a:r>
              <a:rPr lang="de-DE" dirty="0"/>
              <a:t> Inhalt Aufzählung</a:t>
            </a:r>
          </a:p>
          <a:p>
            <a:pPr marL="0" marR="0" lvl="0" indent="0" algn="l" defTabSz="457200" rtl="0" eaLnBrk="1" fontAlgn="auto" latinLnBrk="0" hangingPunct="1">
              <a:lnSpc>
                <a:spcPct val="100000"/>
              </a:lnSpc>
              <a:spcBef>
                <a:spcPts val="0"/>
              </a:spcBef>
              <a:spcAft>
                <a:spcPts val="1700"/>
              </a:spcAft>
              <a:buClrTx/>
              <a:buSzTx/>
              <a:buFont typeface="Symbol" charset="2"/>
              <a:buChar char="-"/>
              <a:tabLst/>
              <a:defRPr/>
            </a:pPr>
            <a:r>
              <a:rPr lang="de-DE" dirty="0"/>
              <a:t> Inhalt Aufzählung</a:t>
            </a:r>
          </a:p>
          <a:p>
            <a:pPr lvl="0"/>
            <a:endParaRPr lang="de-DE" dirty="0"/>
          </a:p>
        </p:txBody>
      </p:sp>
      <p:sp>
        <p:nvSpPr>
          <p:cNvPr id="14" name="Bildplatzhalter 13"/>
          <p:cNvSpPr>
            <a:spLocks noGrp="1"/>
          </p:cNvSpPr>
          <p:nvPr>
            <p:ph type="pic" sz="quarter" idx="12"/>
          </p:nvPr>
        </p:nvSpPr>
        <p:spPr>
          <a:xfrm>
            <a:off x="5105400" y="1447800"/>
            <a:ext cx="3581400" cy="3962400"/>
          </a:xfrm>
          <a:prstGeom prst="rect">
            <a:avLst/>
          </a:prstGeom>
        </p:spPr>
        <p:txBody>
          <a:bodyPr vert="horz" lIns="0" tIns="0" rIns="0" bIns="0" anchor="ctr" anchorCtr="1"/>
          <a:lstStyle>
            <a:lvl1pPr marL="0" indent="0" algn="ctr">
              <a:spcBef>
                <a:spcPts val="0"/>
              </a:spcBef>
              <a:buFontTx/>
              <a:buNone/>
              <a:defRPr sz="2000" b="0" i="0">
                <a:latin typeface="Frutiger CE 45 Light"/>
                <a:cs typeface="Frutiger CE 45 Light"/>
              </a:defRPr>
            </a:lvl1pPr>
          </a:lstStyle>
          <a:p>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_ Aufzählung">
    <p:spTree>
      <p:nvGrpSpPr>
        <p:cNvPr id="1" name=""/>
        <p:cNvGrpSpPr/>
        <p:nvPr/>
      </p:nvGrpSpPr>
      <p:grpSpPr>
        <a:xfrm>
          <a:off x="0" y="0"/>
          <a:ext cx="0" cy="0"/>
          <a:chOff x="0" y="0"/>
          <a:chExt cx="0" cy="0"/>
        </a:xfrm>
      </p:grpSpPr>
      <p:sp>
        <p:nvSpPr>
          <p:cNvPr id="6" name="Textplatzhalter 5"/>
          <p:cNvSpPr>
            <a:spLocks noGrp="1"/>
          </p:cNvSpPr>
          <p:nvPr>
            <p:ph idx="12" hasCustomPrompt="1"/>
          </p:nvPr>
        </p:nvSpPr>
        <p:spPr>
          <a:xfrm>
            <a:off x="457200" y="2438400"/>
            <a:ext cx="8534400" cy="3124200"/>
          </a:xfrm>
          <a:prstGeom prst="rect">
            <a:avLst/>
          </a:prstGeom>
        </p:spPr>
        <p:txBody>
          <a:bodyPr vert="horz" lIns="0" tIns="0" rIns="0" bIns="0" rtlCol="0">
            <a:normAutofit/>
          </a:bodyPr>
          <a:lstStyle>
            <a:lvl1pPr marL="0" marR="0" indent="0" algn="l" defTabSz="457200" rtl="0" eaLnBrk="1" fontAlgn="auto" latinLnBrk="0" hangingPunct="1">
              <a:lnSpc>
                <a:spcPct val="100000"/>
              </a:lnSpc>
              <a:spcBef>
                <a:spcPts val="0"/>
              </a:spcBef>
              <a:spcAft>
                <a:spcPts val="1700"/>
              </a:spcAft>
              <a:buClrTx/>
              <a:buSzTx/>
              <a:buFont typeface="Symbol" charset="2"/>
              <a:buChar char="-"/>
              <a:tabLst/>
              <a:defRPr sz="1800" b="0" i="0" baseline="0">
                <a:latin typeface="Frutiger CE 55 Roman"/>
                <a:cs typeface="Frutiger CE 55 Roman"/>
              </a:defRPr>
            </a:lvl1pPr>
          </a:lstStyle>
          <a:p>
            <a:pPr lvl="0"/>
            <a:r>
              <a:rPr lang="de-DE" dirty="0"/>
              <a:t> Inhalt Aufzählung</a:t>
            </a:r>
          </a:p>
          <a:p>
            <a:pPr lvl="0"/>
            <a:r>
              <a:rPr lang="de-DE" dirty="0"/>
              <a:t> Inhalt Aufzählung</a:t>
            </a:r>
          </a:p>
          <a:p>
            <a:pPr lvl="0"/>
            <a:r>
              <a:rPr lang="de-DE" dirty="0"/>
              <a:t> Inhalt Aufzählung</a:t>
            </a:r>
          </a:p>
          <a:p>
            <a:pPr lvl="0"/>
            <a:r>
              <a:rPr lang="de-DE" dirty="0"/>
              <a:t> Inhalt Aufzählung</a:t>
            </a:r>
          </a:p>
          <a:p>
            <a:pPr lvl="0"/>
            <a:r>
              <a:rPr lang="de-DE" dirty="0"/>
              <a:t> Inhalt Aufzählung</a:t>
            </a:r>
          </a:p>
          <a:p>
            <a:pPr marL="0" marR="0" lvl="0" indent="0" algn="l" defTabSz="457200" rtl="0" eaLnBrk="1" fontAlgn="auto" latinLnBrk="0" hangingPunct="1">
              <a:lnSpc>
                <a:spcPct val="100000"/>
              </a:lnSpc>
              <a:spcBef>
                <a:spcPts val="0"/>
              </a:spcBef>
              <a:spcAft>
                <a:spcPts val="1700"/>
              </a:spcAft>
              <a:buClrTx/>
              <a:buSzTx/>
              <a:buFont typeface="Symbol" charset="2"/>
              <a:buChar char="-"/>
              <a:tabLst/>
              <a:defRPr/>
            </a:pPr>
            <a:r>
              <a:rPr lang="de-DE" dirty="0"/>
              <a:t> Inhalt Aufzählung</a:t>
            </a:r>
          </a:p>
          <a:p>
            <a:pPr lvl="0"/>
            <a:endParaRPr lang="de-DE" dirty="0"/>
          </a:p>
        </p:txBody>
      </p:sp>
      <p:sp>
        <p:nvSpPr>
          <p:cNvPr id="8" name="Titel 1"/>
          <p:cNvSpPr>
            <a:spLocks noGrp="1"/>
          </p:cNvSpPr>
          <p:nvPr>
            <p:ph type="title" hasCustomPrompt="1"/>
          </p:nvPr>
        </p:nvSpPr>
        <p:spPr>
          <a:xfrm>
            <a:off x="457200" y="1447800"/>
            <a:ext cx="6553200" cy="609600"/>
          </a:xfrm>
          <a:prstGeom prst="rect">
            <a:avLst/>
          </a:prstGeom>
        </p:spPr>
        <p:txBody>
          <a:bodyPr lIns="0" tIns="0" rIns="0" bIns="0"/>
          <a:lstStyle>
            <a:lvl1pPr algn="l">
              <a:lnSpc>
                <a:spcPts val="2400"/>
              </a:lnSpc>
              <a:spcBef>
                <a:spcPts val="0"/>
              </a:spcBef>
              <a:spcAft>
                <a:spcPts val="0"/>
              </a:spcAft>
              <a:defRPr sz="2200" b="0" i="0">
                <a:latin typeface="Frutiger CE 55 Roman"/>
                <a:cs typeface="Frutiger CE 55 Roman"/>
              </a:defRPr>
            </a:lvl1pPr>
          </a:lstStyle>
          <a:p>
            <a:r>
              <a:rPr lang="de-DE" dirty="0"/>
              <a:t>Hauptüberschrift Inhalt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_Tex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62091" y="1447800"/>
            <a:ext cx="6553200" cy="609600"/>
          </a:xfrm>
          <a:prstGeom prst="rect">
            <a:avLst/>
          </a:prstGeom>
        </p:spPr>
        <p:txBody>
          <a:bodyPr lIns="0" tIns="0" rIns="0" bIns="0"/>
          <a:lstStyle>
            <a:lvl1pPr algn="l">
              <a:lnSpc>
                <a:spcPts val="2400"/>
              </a:lnSpc>
              <a:spcBef>
                <a:spcPts val="0"/>
              </a:spcBef>
              <a:spcAft>
                <a:spcPts val="0"/>
              </a:spcAft>
              <a:defRPr sz="2200" b="0" i="0">
                <a:latin typeface="Frutiger CE 55 Roman"/>
                <a:cs typeface="Frutiger CE 55 Roman"/>
              </a:defRPr>
            </a:lvl1pPr>
          </a:lstStyle>
          <a:p>
            <a:r>
              <a:rPr lang="de-DE" dirty="0"/>
              <a:t>Hauptüberschrift Inhalt</a:t>
            </a:r>
          </a:p>
        </p:txBody>
      </p:sp>
      <p:sp>
        <p:nvSpPr>
          <p:cNvPr id="13" name="Inhaltsplatzhalter 4"/>
          <p:cNvSpPr>
            <a:spLocks noGrp="1"/>
          </p:cNvSpPr>
          <p:nvPr>
            <p:ph idx="1" hasCustomPrompt="1"/>
          </p:nvPr>
        </p:nvSpPr>
        <p:spPr>
          <a:xfrm>
            <a:off x="320407" y="2438400"/>
            <a:ext cx="8352928" cy="3124200"/>
          </a:xfrm>
          <a:prstGeom prst="rect">
            <a:avLst/>
          </a:prstGeom>
        </p:spPr>
        <p:txBody>
          <a:bodyPr>
            <a:noAutofit/>
          </a:bodyPr>
          <a:lstStyle>
            <a:lvl1pPr marL="0" indent="0">
              <a:buNone/>
              <a:defRPr sz="1800">
                <a:latin typeface="Frutiger CE 55 Roman"/>
              </a:defRPr>
            </a:lvl1pPr>
          </a:lstStyle>
          <a:p>
            <a:r>
              <a:rPr lang="de-DE" dirty="0"/>
              <a:t>Zeile 1</a:t>
            </a:r>
          </a:p>
          <a:p>
            <a:r>
              <a:rPr lang="de-DE" dirty="0"/>
              <a:t>Zeile 2</a:t>
            </a:r>
          </a:p>
          <a:p>
            <a:r>
              <a:rPr lang="de-DE" dirty="0"/>
              <a:t>Zeile 3</a:t>
            </a:r>
          </a:p>
          <a:p>
            <a:r>
              <a:rPr lang="de-DE" dirty="0"/>
              <a:t>Zeile 4</a:t>
            </a:r>
          </a:p>
          <a:p>
            <a:r>
              <a:rPr lang="de-DE" dirty="0"/>
              <a:t>Zeile 5</a:t>
            </a:r>
          </a:p>
          <a:p>
            <a:r>
              <a:rPr lang="de-DE" dirty="0"/>
              <a:t>Zeile 6</a:t>
            </a:r>
          </a:p>
          <a:p>
            <a:r>
              <a:rPr lang="de-DE" dirty="0"/>
              <a:t> Zeile 7</a:t>
            </a:r>
          </a:p>
          <a:p>
            <a:endParaRPr lang="de-DE" dirty="0"/>
          </a:p>
        </p:txBody>
      </p:sp>
    </p:spTree>
    <p:extLst>
      <p:ext uri="{BB962C8B-B14F-4D97-AF65-F5344CB8AC3E}">
        <p14:creationId xmlns:p14="http://schemas.microsoft.com/office/powerpoint/2010/main" val="35466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5" name="Textplatzhalter 5"/>
          <p:cNvSpPr>
            <a:spLocks noGrp="1"/>
          </p:cNvSpPr>
          <p:nvPr>
            <p:ph idx="12" hasCustomPrompt="1"/>
          </p:nvPr>
        </p:nvSpPr>
        <p:spPr>
          <a:xfrm>
            <a:off x="457200" y="2438400"/>
            <a:ext cx="8229600" cy="3505200"/>
          </a:xfrm>
          <a:prstGeom prst="rect">
            <a:avLst/>
          </a:prstGeom>
        </p:spPr>
        <p:txBody>
          <a:bodyPr vert="horz" lIns="0" tIns="0" rIns="0" bIns="0" rtlCol="0" anchor="ctr">
            <a:normAutofit/>
          </a:bodyPr>
          <a:lstStyle>
            <a:lvl1pPr marL="0" marR="0" indent="0" algn="ctr" defTabSz="457200" rtl="0" eaLnBrk="1" fontAlgn="auto" latinLnBrk="0" hangingPunct="1">
              <a:lnSpc>
                <a:spcPct val="100000"/>
              </a:lnSpc>
              <a:spcBef>
                <a:spcPts val="0"/>
              </a:spcBef>
              <a:spcAft>
                <a:spcPts val="0"/>
              </a:spcAft>
              <a:buClrTx/>
              <a:buSzTx/>
              <a:buFont typeface="Symbol" charset="2"/>
              <a:buNone/>
              <a:tabLst/>
              <a:defRPr sz="1800" b="0" i="0" baseline="0">
                <a:latin typeface="Frutiger CE 45 Light"/>
                <a:cs typeface="Frutiger CE 45 Light"/>
              </a:defRPr>
            </a:lvl1pPr>
          </a:lstStyle>
          <a:p>
            <a:pPr lvl="0"/>
            <a:r>
              <a:rPr lang="de-DE" dirty="0"/>
              <a:t>Grafik bzw. Tabelle einfügen</a:t>
            </a:r>
          </a:p>
        </p:txBody>
      </p:sp>
      <p:sp>
        <p:nvSpPr>
          <p:cNvPr id="6" name="Titel 1"/>
          <p:cNvSpPr>
            <a:spLocks noGrp="1"/>
          </p:cNvSpPr>
          <p:nvPr>
            <p:ph type="title" hasCustomPrompt="1"/>
          </p:nvPr>
        </p:nvSpPr>
        <p:spPr>
          <a:xfrm>
            <a:off x="457200" y="1447800"/>
            <a:ext cx="6553200" cy="609600"/>
          </a:xfrm>
          <a:prstGeom prst="rect">
            <a:avLst/>
          </a:prstGeom>
        </p:spPr>
        <p:txBody>
          <a:bodyPr lIns="0" tIns="0" rIns="0" bIns="0"/>
          <a:lstStyle>
            <a:lvl1pPr algn="l">
              <a:lnSpc>
                <a:spcPts val="2400"/>
              </a:lnSpc>
              <a:spcBef>
                <a:spcPts val="0"/>
              </a:spcBef>
              <a:spcAft>
                <a:spcPts val="0"/>
              </a:spcAft>
              <a:defRPr sz="2200" b="0" i="0">
                <a:latin typeface="Frutiger CE 55 Roman"/>
                <a:cs typeface="Frutiger CE 55 Roman"/>
              </a:defRPr>
            </a:lvl1pPr>
          </a:lstStyle>
          <a:p>
            <a:r>
              <a:rPr lang="de-DE" dirty="0"/>
              <a:t>Hauptüberschrift Inhalt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unk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C8969B4-AB42-4C26-9F73-56B1A34845B3}" type="datetime1">
              <a:rPr lang="de-DE" altLang="de-DE" smtClean="0"/>
              <a:t>15.12.2023</a:t>
            </a:fld>
            <a:endParaRPr lang="de-DE" altLang="de-DE" dirty="0"/>
          </a:p>
        </p:txBody>
      </p:sp>
      <p:sp>
        <p:nvSpPr>
          <p:cNvPr id="4" name="Fußzeilenplatzhalter 3"/>
          <p:cNvSpPr>
            <a:spLocks noGrp="1"/>
          </p:cNvSpPr>
          <p:nvPr>
            <p:ph type="ftr" sz="quarter" idx="11"/>
          </p:nvPr>
        </p:nvSpPr>
        <p:spPr/>
        <p:txBody>
          <a:bodyPr/>
          <a:lstStyle/>
          <a:p>
            <a:r>
              <a:rPr lang="de-DE" altLang="de-DE"/>
              <a:t>HBM Martin Syrcke</a:t>
            </a:r>
            <a:endParaRPr lang="de-DE" altLang="de-DE" dirty="0"/>
          </a:p>
        </p:txBody>
      </p:sp>
      <p:sp>
        <p:nvSpPr>
          <p:cNvPr id="5" name="Foliennummernplatzhalter 4"/>
          <p:cNvSpPr>
            <a:spLocks noGrp="1"/>
          </p:cNvSpPr>
          <p:nvPr>
            <p:ph type="sldNum" sz="quarter" idx="12"/>
          </p:nvPr>
        </p:nvSpPr>
        <p:spPr/>
        <p:txBody>
          <a:bodyPr/>
          <a:lstStyle/>
          <a:p>
            <a:fld id="{3D90FFD4-DCF8-48E8-9CD9-9BC980D8512D}" type="slidenum">
              <a:rPr lang="de-DE" altLang="de-DE" smtClean="0"/>
              <a:pPr/>
              <a:t>‹Nr.›</a:t>
            </a:fld>
            <a:endParaRPr lang="de-DE" altLang="de-DE" dirty="0"/>
          </a:p>
        </p:txBody>
      </p:sp>
      <p:sp>
        <p:nvSpPr>
          <p:cNvPr id="8" name="Inhaltsplatzhalter 7"/>
          <p:cNvSpPr>
            <a:spLocks noGrp="1"/>
          </p:cNvSpPr>
          <p:nvPr>
            <p:ph sz="quarter" idx="13"/>
          </p:nvPr>
        </p:nvSpPr>
        <p:spPr>
          <a:xfrm>
            <a:off x="274638" y="1628105"/>
            <a:ext cx="8240712" cy="4321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1972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63753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43808" y="5373216"/>
            <a:ext cx="3504410" cy="7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Gerade Verbindung 7"/>
          <p:cNvCxnSpPr/>
          <p:nvPr userDrawn="1"/>
        </p:nvCxnSpPr>
        <p:spPr>
          <a:xfrm>
            <a:off x="457200" y="760412"/>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el 1"/>
          <p:cNvSpPr txBox="1">
            <a:spLocks/>
          </p:cNvSpPr>
          <p:nvPr userDrawn="1"/>
        </p:nvSpPr>
        <p:spPr>
          <a:xfrm>
            <a:off x="457200" y="304800"/>
            <a:ext cx="5562600" cy="304800"/>
          </a:xfrm>
          <a:prstGeom prst="rect">
            <a:avLst/>
          </a:prstGeom>
        </p:spPr>
        <p:txBody>
          <a:bodyPr lIns="0" tIns="0" rIns="0" bIns="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Frutiger CE 55 Roman"/>
                <a:ea typeface="+mj-ea"/>
                <a:cs typeface="Frutiger CE 55 Roman"/>
              </a:rPr>
              <a:t>Fahrzeugkunde</a:t>
            </a:r>
          </a:p>
        </p:txBody>
      </p:sp>
      <p:cxnSp>
        <p:nvCxnSpPr>
          <p:cNvPr id="12" name="Gerade Verbindung 11"/>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49034" y="224688"/>
            <a:ext cx="1927422" cy="396000"/>
          </a:xfrm>
          <a:prstGeom prst="rect">
            <a:avLst/>
          </a:prstGeom>
        </p:spPr>
      </p:pic>
      <p:sp>
        <p:nvSpPr>
          <p:cNvPr id="9" name="Textfeld 8">
            <a:extLst>
              <a:ext uri="{FF2B5EF4-FFF2-40B4-BE49-F238E27FC236}">
                <a16:creationId xmlns:a16="http://schemas.microsoft.com/office/drawing/2014/main" id="{31903528-1465-4445-B6FC-333AF545FCF2}"/>
              </a:ext>
            </a:extLst>
          </p:cNvPr>
          <p:cNvSpPr txBox="1"/>
          <p:nvPr userDrawn="1"/>
        </p:nvSpPr>
        <p:spPr>
          <a:xfrm>
            <a:off x="457200" y="6299172"/>
            <a:ext cx="514400" cy="400110"/>
          </a:xfrm>
          <a:prstGeom prst="rect">
            <a:avLst/>
          </a:prstGeom>
        </p:spPr>
        <p:txBody>
          <a:bodyPr lIns="0" tIns="0" rIns="0" bIns="0" anchor="ctr"/>
          <a:lstStyle>
            <a:defPPr>
              <a:defRPr lang="de-DE"/>
            </a:defPPr>
            <a:lvl1pPr marR="0" lvl="0" indent="0" fontAlgn="auto">
              <a:lnSpc>
                <a:spcPct val="100000"/>
              </a:lnSpc>
              <a:spcBef>
                <a:spcPct val="0"/>
              </a:spcBef>
              <a:spcAft>
                <a:spcPts val="0"/>
              </a:spcAft>
              <a:buClrTx/>
              <a:buSzTx/>
              <a:buFontTx/>
              <a:buNone/>
              <a:tabLst/>
              <a:defRPr kumimoji="0" sz="1000" b="0" i="0" u="none" strike="noStrike" cap="none" spc="0" normalizeH="0" baseline="0">
                <a:ln>
                  <a:noFill/>
                </a:ln>
                <a:effectLst/>
                <a:uLnTx/>
                <a:uFillTx/>
                <a:latin typeface="Frutiger CE 55 Roman"/>
                <a:ea typeface="+mj-ea"/>
                <a:cs typeface="Frutiger CE 55 Roman"/>
              </a:defRPr>
            </a:lvl1pPr>
          </a:lstStyle>
          <a:p>
            <a:pPr lvl="0"/>
            <a:r>
              <a:rPr lang="de-DE" dirty="0"/>
              <a:t>Version</a:t>
            </a:r>
          </a:p>
          <a:p>
            <a:pPr lvl="0"/>
            <a:r>
              <a:rPr lang="de-DE" dirty="0"/>
              <a:t>1.0</a:t>
            </a:r>
          </a:p>
        </p:txBody>
      </p:sp>
      <p:sp>
        <p:nvSpPr>
          <p:cNvPr id="14" name="Textfeld 13">
            <a:extLst>
              <a:ext uri="{FF2B5EF4-FFF2-40B4-BE49-F238E27FC236}">
                <a16:creationId xmlns:a16="http://schemas.microsoft.com/office/drawing/2014/main" id="{A4DA3872-53D3-4A12-8D07-A546DD34FDAD}"/>
              </a:ext>
            </a:extLst>
          </p:cNvPr>
          <p:cNvSpPr txBox="1"/>
          <p:nvPr userDrawn="1"/>
        </p:nvSpPr>
        <p:spPr>
          <a:xfrm>
            <a:off x="7380312" y="6299172"/>
            <a:ext cx="1296144" cy="400110"/>
          </a:xfrm>
          <a:prstGeom prst="rect">
            <a:avLst/>
          </a:prstGeom>
        </p:spPr>
        <p:txBody>
          <a:bodyPr lIns="0" tIns="0" rIns="0" bIns="0" anchor="ctr"/>
          <a:lstStyle>
            <a:defPPr>
              <a:defRPr lang="de-DE"/>
            </a:defPPr>
            <a:lvl1pPr marR="0" lvl="0" indent="0" fontAlgn="auto">
              <a:lnSpc>
                <a:spcPct val="100000"/>
              </a:lnSpc>
              <a:spcBef>
                <a:spcPct val="0"/>
              </a:spcBef>
              <a:spcAft>
                <a:spcPts val="0"/>
              </a:spcAft>
              <a:buClrTx/>
              <a:buSzTx/>
              <a:buFontTx/>
              <a:buNone/>
              <a:tabLst/>
              <a:defRPr kumimoji="0" sz="1000" b="0" i="0" u="none" strike="noStrike" cap="none" spc="0" normalizeH="0" baseline="0">
                <a:ln>
                  <a:noFill/>
                </a:ln>
                <a:effectLst/>
                <a:uLnTx/>
                <a:uFillTx/>
                <a:latin typeface="Frutiger CE 55 Roman"/>
                <a:ea typeface="+mj-ea"/>
                <a:cs typeface="Frutiger CE 55 Roman"/>
              </a:defRPr>
            </a:lvl1pPr>
          </a:lstStyle>
          <a:p>
            <a:pPr lvl="0" algn="r"/>
            <a:r>
              <a:rPr lang="de-DE" dirty="0"/>
              <a:t>Basis 3.1</a:t>
            </a:r>
          </a:p>
          <a:p>
            <a:pPr lvl="0" algn="r"/>
            <a:r>
              <a:rPr lang="de-DE" dirty="0"/>
              <a:t>Folie </a:t>
            </a:r>
            <a:fld id="{59ED276B-A295-4011-9DF3-F49D7DE79DFE}"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0" r:id="rId4"/>
    <p:sldLayoutId id="2147483682" r:id="rId5"/>
    <p:sldLayoutId id="2147483683" r:id="rId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38.png"/><Relationship Id="rId4" Type="http://schemas.openxmlformats.org/officeDocument/2006/relationships/hyperlink" Target="https://www.bbk.bund.de/"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hyperlink" Target="https://www.bbk.bund.de/" TargetMode="Externa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slide" Target="slide28.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00000" y="3068960"/>
            <a:ext cx="4191000" cy="1447800"/>
          </a:xfrm>
        </p:spPr>
        <p:txBody>
          <a:bodyPr/>
          <a:lstStyle/>
          <a:p>
            <a:r>
              <a:rPr lang="de-DE" b="1" dirty="0"/>
              <a:t>Fahrzeugkunde</a:t>
            </a:r>
            <a:br>
              <a:rPr lang="de-DE" dirty="0"/>
            </a:br>
            <a:r>
              <a:rPr lang="de-DE" sz="2400" dirty="0"/>
              <a:t>Modulare Grundlagenausbildung</a:t>
            </a:r>
            <a:endParaRPr lang="de-DE" dirty="0"/>
          </a:p>
        </p:txBody>
      </p:sp>
      <p:pic>
        <p:nvPicPr>
          <p:cNvPr id="5" name="Bildplatzhalter 4">
            <a:extLst>
              <a:ext uri="{FF2B5EF4-FFF2-40B4-BE49-F238E27FC236}">
                <a16:creationId xmlns:a16="http://schemas.microsoft.com/office/drawing/2014/main" id="{0B92DCCD-AABE-4AF7-9587-10D96ACF291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0" y="11336"/>
            <a:ext cx="9144000" cy="28956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F7476-556D-4197-A0C6-B04A3B255161}"/>
              </a:ext>
            </a:extLst>
          </p:cNvPr>
          <p:cNvSpPr>
            <a:spLocks noGrp="1"/>
          </p:cNvSpPr>
          <p:nvPr>
            <p:ph type="title"/>
          </p:nvPr>
        </p:nvSpPr>
        <p:spPr>
          <a:xfrm>
            <a:off x="462090" y="1447800"/>
            <a:ext cx="6990229" cy="609600"/>
          </a:xfrm>
        </p:spPr>
        <p:txBody>
          <a:bodyPr/>
          <a:lstStyle/>
          <a:p>
            <a:r>
              <a:rPr lang="de-DE" dirty="0"/>
              <a:t>Die genormten Fahrzeuge nach DIN EN 1846-1</a:t>
            </a:r>
          </a:p>
        </p:txBody>
      </p:sp>
      <p:sp>
        <p:nvSpPr>
          <p:cNvPr id="4" name="Inhaltsplatzhalter 3">
            <a:extLst>
              <a:ext uri="{FF2B5EF4-FFF2-40B4-BE49-F238E27FC236}">
                <a16:creationId xmlns:a16="http://schemas.microsoft.com/office/drawing/2014/main" id="{2E3B29FF-B2E8-4232-869F-CDF2D1F3B33F}"/>
              </a:ext>
            </a:extLst>
          </p:cNvPr>
          <p:cNvSpPr>
            <a:spLocks noGrp="1"/>
          </p:cNvSpPr>
          <p:nvPr>
            <p:ph idx="1"/>
          </p:nvPr>
        </p:nvSpPr>
        <p:spPr>
          <a:xfrm>
            <a:off x="320407" y="2276872"/>
            <a:ext cx="8352928" cy="3582888"/>
          </a:xfrm>
        </p:spPr>
        <p:txBody>
          <a:bodyPr/>
          <a:lstStyle/>
          <a:p>
            <a:pPr marL="285750" indent="-285750">
              <a:spcBef>
                <a:spcPts val="0"/>
              </a:spcBef>
              <a:buFont typeface="Arial" panose="020B0604020202020204" pitchFamily="34" charset="0"/>
              <a:buChar char="•"/>
            </a:pPr>
            <a:r>
              <a:rPr lang="de-DE" u="sng" dirty="0">
                <a:latin typeface="Frutiger CE 45 Light"/>
              </a:rPr>
              <a:t>Feuerlöschfahrzeuge</a:t>
            </a:r>
          </a:p>
          <a:p>
            <a:pPr marL="1028700" lvl="1">
              <a:spcBef>
                <a:spcPts val="0"/>
              </a:spcBef>
              <a:buFont typeface="Arial" panose="020B0604020202020204" pitchFamily="34" charset="0"/>
              <a:buChar char="•"/>
            </a:pPr>
            <a:r>
              <a:rPr lang="de-DE" sz="1600" u="sng" dirty="0">
                <a:latin typeface="Frutiger CE 45 Light"/>
              </a:rPr>
              <a:t>Löschfahrzeuge</a:t>
            </a:r>
          </a:p>
          <a:p>
            <a:pPr marL="1028700" lvl="1">
              <a:spcBef>
                <a:spcPts val="0"/>
              </a:spcBef>
              <a:buFont typeface="Arial" panose="020B0604020202020204" pitchFamily="34" charset="0"/>
              <a:buChar char="•"/>
            </a:pPr>
            <a:r>
              <a:rPr lang="de-DE" sz="1600" dirty="0">
                <a:latin typeface="Frutiger CE 45 Light"/>
              </a:rPr>
              <a:t>Sonderlöschfahrzeuge</a:t>
            </a:r>
          </a:p>
          <a:p>
            <a:pPr marL="285750" indent="-285750">
              <a:spcBef>
                <a:spcPts val="0"/>
              </a:spcBef>
              <a:buFont typeface="Arial" panose="020B0604020202020204" pitchFamily="34" charset="0"/>
              <a:buChar char="•"/>
            </a:pPr>
            <a:r>
              <a:rPr lang="de-DE" u="sng" dirty="0">
                <a:latin typeface="Frutiger CE 45 Light"/>
              </a:rPr>
              <a:t>Hubrettungsfahrzeuge</a:t>
            </a:r>
          </a:p>
          <a:p>
            <a:pPr marL="1028700" lvl="1">
              <a:spcBef>
                <a:spcPts val="0"/>
              </a:spcBef>
              <a:buFont typeface="Arial" panose="020B0604020202020204" pitchFamily="34" charset="0"/>
              <a:buChar char="•"/>
            </a:pPr>
            <a:r>
              <a:rPr lang="de-DE" sz="1600" u="sng" dirty="0">
                <a:latin typeface="Frutiger CE 45 Light"/>
              </a:rPr>
              <a:t>Drehleitern</a:t>
            </a:r>
          </a:p>
          <a:p>
            <a:pPr marL="1028700" lvl="1">
              <a:spcBef>
                <a:spcPts val="0"/>
              </a:spcBef>
              <a:buFont typeface="Arial" panose="020B0604020202020204" pitchFamily="34" charset="0"/>
              <a:buChar char="•"/>
            </a:pPr>
            <a:r>
              <a:rPr lang="de-DE" sz="1600" dirty="0">
                <a:latin typeface="Frutiger CE 45 Light"/>
              </a:rPr>
              <a:t>Hubarbeitsbühnen</a:t>
            </a:r>
          </a:p>
          <a:p>
            <a:pPr marL="285750" indent="-285750">
              <a:spcBef>
                <a:spcPts val="0"/>
              </a:spcBef>
              <a:buFont typeface="Arial" panose="020B0604020202020204" pitchFamily="34" charset="0"/>
              <a:buChar char="•"/>
            </a:pPr>
            <a:r>
              <a:rPr lang="de-DE" b="1" u="sng" dirty="0">
                <a:latin typeface="Frutiger CE 45 Light"/>
              </a:rPr>
              <a:t>Rüst- und Gerätewagen</a:t>
            </a:r>
          </a:p>
          <a:p>
            <a:pPr marL="285750" indent="-285750">
              <a:spcBef>
                <a:spcPts val="0"/>
              </a:spcBef>
              <a:buFont typeface="Arial" panose="020B0604020202020204" pitchFamily="34" charset="0"/>
              <a:buChar char="•"/>
            </a:pPr>
            <a:r>
              <a:rPr lang="de-DE" dirty="0">
                <a:latin typeface="Frutiger CE 45 Light"/>
              </a:rPr>
              <a:t>Krankenwagen der Feuerwehr</a:t>
            </a:r>
          </a:p>
          <a:p>
            <a:pPr marL="285750" indent="-285750">
              <a:spcBef>
                <a:spcPts val="0"/>
              </a:spcBef>
              <a:buFont typeface="Arial" panose="020B0604020202020204" pitchFamily="34" charset="0"/>
              <a:buChar char="•"/>
            </a:pPr>
            <a:r>
              <a:rPr lang="de-DE" u="sng" dirty="0">
                <a:latin typeface="Frutiger CE 45 Light"/>
              </a:rPr>
              <a:t>Gerätefahrzeuge Gefahrgut</a:t>
            </a:r>
          </a:p>
          <a:p>
            <a:pPr marL="285750" indent="-285750">
              <a:spcBef>
                <a:spcPts val="0"/>
              </a:spcBef>
              <a:buFont typeface="Arial" panose="020B0604020202020204" pitchFamily="34" charset="0"/>
              <a:buChar char="•"/>
            </a:pPr>
            <a:r>
              <a:rPr lang="de-DE" dirty="0">
                <a:latin typeface="Frutiger CE 45 Light"/>
              </a:rPr>
              <a:t>(Einsatzleitwagen)</a:t>
            </a:r>
          </a:p>
          <a:p>
            <a:pPr marL="285750" indent="-285750">
              <a:spcBef>
                <a:spcPts val="0"/>
              </a:spcBef>
              <a:buFont typeface="Arial" panose="020B0604020202020204" pitchFamily="34" charset="0"/>
              <a:buChar char="•"/>
            </a:pPr>
            <a:r>
              <a:rPr lang="de-DE" dirty="0">
                <a:latin typeface="Frutiger CE 45 Light"/>
              </a:rPr>
              <a:t>(Mannschaftstransportwagen)</a:t>
            </a:r>
          </a:p>
          <a:p>
            <a:pPr marL="285750" indent="-285750">
              <a:spcBef>
                <a:spcPts val="0"/>
              </a:spcBef>
              <a:buFont typeface="Arial" panose="020B0604020202020204" pitchFamily="34" charset="0"/>
              <a:buChar char="•"/>
            </a:pPr>
            <a:r>
              <a:rPr lang="de-DE" u="sng" dirty="0">
                <a:latin typeface="Frutiger CE 45 Light"/>
              </a:rPr>
              <a:t>Nachschubfahrzeuge</a:t>
            </a:r>
          </a:p>
          <a:p>
            <a:pPr marL="285750" indent="-285750">
              <a:spcBef>
                <a:spcPts val="0"/>
              </a:spcBef>
              <a:buFont typeface="Arial" panose="020B0604020202020204" pitchFamily="34" charset="0"/>
              <a:buChar char="•"/>
            </a:pPr>
            <a:r>
              <a:rPr lang="de-DE" dirty="0">
                <a:latin typeface="Frutiger CE 45 Light"/>
              </a:rPr>
              <a:t>Sonstige spezielle Kraftfahrzeuge</a:t>
            </a:r>
          </a:p>
        </p:txBody>
      </p:sp>
    </p:spTree>
    <p:custDataLst>
      <p:tags r:id="rId1"/>
    </p:custDataLst>
    <p:extLst>
      <p:ext uri="{BB962C8B-B14F-4D97-AF65-F5344CB8AC3E}">
        <p14:creationId xmlns:p14="http://schemas.microsoft.com/office/powerpoint/2010/main" val="239361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F7476-556D-4197-A0C6-B04A3B255161}"/>
              </a:ext>
            </a:extLst>
          </p:cNvPr>
          <p:cNvSpPr>
            <a:spLocks noGrp="1"/>
          </p:cNvSpPr>
          <p:nvPr>
            <p:ph type="title"/>
          </p:nvPr>
        </p:nvSpPr>
        <p:spPr/>
        <p:txBody>
          <a:bodyPr/>
          <a:lstStyle/>
          <a:p>
            <a:r>
              <a:rPr lang="de-DE" dirty="0"/>
              <a:t>Die genormten Fahrzeuge</a:t>
            </a:r>
          </a:p>
        </p:txBody>
      </p:sp>
      <p:sp>
        <p:nvSpPr>
          <p:cNvPr id="6" name="Textfeld 5">
            <a:hlinkClick r:id="" action="ppaction://customshow?id=1&amp;return=true"/>
            <a:extLst>
              <a:ext uri="{FF2B5EF4-FFF2-40B4-BE49-F238E27FC236}">
                <a16:creationId xmlns:a16="http://schemas.microsoft.com/office/drawing/2014/main" id="{7332FCFA-4F72-4787-9428-D08F66B87B96}"/>
              </a:ext>
            </a:extLst>
          </p:cNvPr>
          <p:cNvSpPr txBox="1"/>
          <p:nvPr/>
        </p:nvSpPr>
        <p:spPr>
          <a:xfrm>
            <a:off x="863150" y="2123564"/>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Löschfahrzeuge</a:t>
            </a:r>
          </a:p>
        </p:txBody>
      </p:sp>
      <p:sp>
        <p:nvSpPr>
          <p:cNvPr id="8" name="Textfeld 7">
            <a:hlinkClick r:id="rId4" action="ppaction://hlinksldjump"/>
            <a:extLst>
              <a:ext uri="{FF2B5EF4-FFF2-40B4-BE49-F238E27FC236}">
                <a16:creationId xmlns:a16="http://schemas.microsoft.com/office/drawing/2014/main" id="{0FD10940-2DD1-4759-B237-72D90C0C0BEE}"/>
              </a:ext>
            </a:extLst>
          </p:cNvPr>
          <p:cNvSpPr txBox="1"/>
          <p:nvPr/>
        </p:nvSpPr>
        <p:spPr>
          <a:xfrm>
            <a:off x="7164288" y="5733256"/>
            <a:ext cx="1835696" cy="369332"/>
          </a:xfrm>
          <a:prstGeom prst="rect">
            <a:avLst/>
          </a:prstGeom>
          <a:solidFill>
            <a:schemeClr val="tx2">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t>Hauptübersicht</a:t>
            </a:r>
          </a:p>
        </p:txBody>
      </p:sp>
      <p:sp>
        <p:nvSpPr>
          <p:cNvPr id="9" name="Textfeld 8">
            <a:hlinkClick r:id="" action="ppaction://customshow?id=2&amp;return=true"/>
            <a:extLst>
              <a:ext uri="{FF2B5EF4-FFF2-40B4-BE49-F238E27FC236}">
                <a16:creationId xmlns:a16="http://schemas.microsoft.com/office/drawing/2014/main" id="{94C080B5-D4FC-4F2D-B04F-D25C917A3D68}"/>
              </a:ext>
            </a:extLst>
          </p:cNvPr>
          <p:cNvSpPr txBox="1"/>
          <p:nvPr/>
        </p:nvSpPr>
        <p:spPr>
          <a:xfrm>
            <a:off x="863150" y="2648992"/>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Tanklöschfahrzeuge</a:t>
            </a:r>
          </a:p>
        </p:txBody>
      </p:sp>
      <p:sp>
        <p:nvSpPr>
          <p:cNvPr id="10" name="Textfeld 9">
            <a:hlinkClick r:id="" action="ppaction://customshow?id=6&amp;return=true"/>
            <a:extLst>
              <a:ext uri="{FF2B5EF4-FFF2-40B4-BE49-F238E27FC236}">
                <a16:creationId xmlns:a16="http://schemas.microsoft.com/office/drawing/2014/main" id="{8CB9F3C6-196C-4F93-AE57-6F370035496E}"/>
              </a:ext>
            </a:extLst>
          </p:cNvPr>
          <p:cNvSpPr txBox="1"/>
          <p:nvPr/>
        </p:nvSpPr>
        <p:spPr>
          <a:xfrm>
            <a:off x="863150" y="3198436"/>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Rüstwagen</a:t>
            </a:r>
          </a:p>
        </p:txBody>
      </p:sp>
      <p:sp>
        <p:nvSpPr>
          <p:cNvPr id="11" name="Textfeld 10">
            <a:hlinkClick r:id="" action="ppaction://customshow?id=5&amp;return=true"/>
            <a:extLst>
              <a:ext uri="{FF2B5EF4-FFF2-40B4-BE49-F238E27FC236}">
                <a16:creationId xmlns:a16="http://schemas.microsoft.com/office/drawing/2014/main" id="{904AE3B2-DF07-48F7-AB53-E67772DE3CE4}"/>
              </a:ext>
            </a:extLst>
          </p:cNvPr>
          <p:cNvSpPr txBox="1"/>
          <p:nvPr/>
        </p:nvSpPr>
        <p:spPr>
          <a:xfrm>
            <a:off x="863150" y="3761736"/>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Gerätewagen Logistik</a:t>
            </a:r>
          </a:p>
        </p:txBody>
      </p:sp>
      <p:sp>
        <p:nvSpPr>
          <p:cNvPr id="12" name="Textfeld 11">
            <a:hlinkClick r:id="" action="ppaction://customshow?id=4&amp;return=true"/>
            <a:extLst>
              <a:ext uri="{FF2B5EF4-FFF2-40B4-BE49-F238E27FC236}">
                <a16:creationId xmlns:a16="http://schemas.microsoft.com/office/drawing/2014/main" id="{AA81C7FF-16AD-4073-BF7F-C62CAE00C4A8}"/>
              </a:ext>
            </a:extLst>
          </p:cNvPr>
          <p:cNvSpPr txBox="1"/>
          <p:nvPr/>
        </p:nvSpPr>
        <p:spPr>
          <a:xfrm>
            <a:off x="863150" y="4333365"/>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Gerätewagen Gefahrgut</a:t>
            </a:r>
          </a:p>
        </p:txBody>
      </p:sp>
      <p:sp>
        <p:nvSpPr>
          <p:cNvPr id="13" name="Textfeld 12">
            <a:hlinkClick r:id="" action="ppaction://customshow?id=3&amp;return=true"/>
            <a:extLst>
              <a:ext uri="{FF2B5EF4-FFF2-40B4-BE49-F238E27FC236}">
                <a16:creationId xmlns:a16="http://schemas.microsoft.com/office/drawing/2014/main" id="{E2EAF011-CF77-4EB1-A84E-7FE5AC1FC0B7}"/>
              </a:ext>
            </a:extLst>
          </p:cNvPr>
          <p:cNvSpPr txBox="1"/>
          <p:nvPr/>
        </p:nvSpPr>
        <p:spPr>
          <a:xfrm>
            <a:off x="863150" y="4904994"/>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Drehleiter</a:t>
            </a:r>
          </a:p>
        </p:txBody>
      </p:sp>
    </p:spTree>
    <p:custDataLst>
      <p:tags r:id="rId1"/>
    </p:custDataLst>
    <p:extLst>
      <p:ext uri="{BB962C8B-B14F-4D97-AF65-F5344CB8AC3E}">
        <p14:creationId xmlns:p14="http://schemas.microsoft.com/office/powerpoint/2010/main" val="196837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2E2E65-7A1A-44B6-A9F0-2B5DF8C3AF20}"/>
              </a:ext>
            </a:extLst>
          </p:cNvPr>
          <p:cNvSpPr>
            <a:spLocks noGrp="1"/>
          </p:cNvSpPr>
          <p:nvPr>
            <p:ph type="title"/>
          </p:nvPr>
        </p:nvSpPr>
        <p:spPr/>
        <p:txBody>
          <a:bodyPr/>
          <a:lstStyle/>
          <a:p>
            <a:r>
              <a:rPr lang="de-DE" dirty="0"/>
              <a:t>Tragkraftspritzenfahrzeug (TSF)</a:t>
            </a:r>
          </a:p>
        </p:txBody>
      </p:sp>
      <p:sp>
        <p:nvSpPr>
          <p:cNvPr id="8" name="Inhaltsplatzhalter 7"/>
          <p:cNvSpPr>
            <a:spLocks noGrp="1"/>
          </p:cNvSpPr>
          <p:nvPr>
            <p:ph idx="1"/>
          </p:nvPr>
        </p:nvSpPr>
        <p:spPr/>
        <p:txBody>
          <a:bodyPr>
            <a:normAutofit fontScale="92500" lnSpcReduction="10000"/>
          </a:bodyPr>
          <a:lstStyle/>
          <a:p>
            <a:r>
              <a:rPr lang="de-DE" sz="1900" dirty="0"/>
              <a:t>Staffel-Besatzung</a:t>
            </a:r>
          </a:p>
          <a:p>
            <a:r>
              <a:rPr lang="de-DE" sz="1900" dirty="0"/>
              <a:t>Beladung für eine Gruppe</a:t>
            </a:r>
          </a:p>
          <a:p>
            <a:r>
              <a:rPr lang="de-DE" sz="1900" dirty="0">
                <a:solidFill>
                  <a:srgbClr val="E6243A"/>
                </a:solidFill>
              </a:rPr>
              <a:t>Kein Wasser </a:t>
            </a:r>
          </a:p>
          <a:p>
            <a:r>
              <a:rPr lang="de-DE" sz="1900" dirty="0"/>
              <a:t>PFPN 10 – 1000</a:t>
            </a:r>
          </a:p>
          <a:p>
            <a:r>
              <a:rPr lang="de-DE" sz="1900" dirty="0"/>
              <a:t>4 Teile Steckleiter</a:t>
            </a:r>
          </a:p>
          <a:p>
            <a:r>
              <a:rPr lang="de-DE" sz="1900" dirty="0"/>
              <a:t>4 PA</a:t>
            </a:r>
          </a:p>
          <a:p>
            <a:r>
              <a:rPr lang="de-DE" sz="1900" dirty="0"/>
              <a:t>max. 4,75 Tonnen zul. GM.</a:t>
            </a:r>
          </a:p>
          <a:p>
            <a:endParaRPr lang="de-DE" sz="1900" dirty="0"/>
          </a:p>
          <a:p>
            <a:endParaRPr lang="de-DE" sz="1900" dirty="0"/>
          </a:p>
          <a:p>
            <a:pPr marL="0" indent="0">
              <a:buNone/>
            </a:pPr>
            <a:r>
              <a:rPr lang="de-DE" altLang="de-DE" sz="1900" b="1" dirty="0">
                <a:solidFill>
                  <a:srgbClr val="E6243A"/>
                </a:solidFill>
              </a:rPr>
              <a:t>Brandbekämpfung</a:t>
            </a:r>
          </a:p>
          <a:p>
            <a:endParaRPr lang="de-DE" dirty="0"/>
          </a:p>
        </p:txBody>
      </p:sp>
      <p:sp>
        <p:nvSpPr>
          <p:cNvPr id="10" name="Text Box 23"/>
          <p:cNvSpPr txBox="1">
            <a:spLocks noChangeArrowheads="1"/>
          </p:cNvSpPr>
          <p:nvPr/>
        </p:nvSpPr>
        <p:spPr bwMode="auto">
          <a:xfrm>
            <a:off x="4320000" y="5053725"/>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7" name="Picture 14" descr="Neues Bild (1)">
            <a:extLst>
              <a:ext uri="{FF2B5EF4-FFF2-40B4-BE49-F238E27FC236}">
                <a16:creationId xmlns:a16="http://schemas.microsoft.com/office/drawing/2014/main" id="{7813887F-131C-472B-908B-CBBCD04CFE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20000" y="2520000"/>
            <a:ext cx="4105309"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8285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02766-FCB0-43A2-B392-7F4C0681D727}"/>
              </a:ext>
            </a:extLst>
          </p:cNvPr>
          <p:cNvSpPr>
            <a:spLocks noGrp="1"/>
          </p:cNvSpPr>
          <p:nvPr>
            <p:ph type="title"/>
          </p:nvPr>
        </p:nvSpPr>
        <p:spPr/>
        <p:txBody>
          <a:bodyPr/>
          <a:lstStyle/>
          <a:p>
            <a:r>
              <a:rPr lang="de-DE" dirty="0"/>
              <a:t>Kleinlöschfahrzeug (KLF)</a:t>
            </a:r>
          </a:p>
        </p:txBody>
      </p:sp>
      <p:sp>
        <p:nvSpPr>
          <p:cNvPr id="8" name="Inhaltsplatzhalter 7"/>
          <p:cNvSpPr>
            <a:spLocks noGrp="1"/>
          </p:cNvSpPr>
          <p:nvPr>
            <p:ph idx="1"/>
          </p:nvPr>
        </p:nvSpPr>
        <p:spPr/>
        <p:txBody>
          <a:bodyPr>
            <a:normAutofit fontScale="92500" lnSpcReduction="10000"/>
          </a:bodyPr>
          <a:lstStyle/>
          <a:p>
            <a:r>
              <a:rPr lang="de-DE" sz="1900" dirty="0"/>
              <a:t>Staffel-Besatzung</a:t>
            </a:r>
          </a:p>
          <a:p>
            <a:r>
              <a:rPr lang="de-DE" sz="1900" dirty="0"/>
              <a:t>Beladung für eine Gruppe</a:t>
            </a:r>
          </a:p>
          <a:p>
            <a:r>
              <a:rPr lang="de-DE" sz="1900" dirty="0"/>
              <a:t>min. 500 Liter Wasser</a:t>
            </a:r>
          </a:p>
          <a:p>
            <a:r>
              <a:rPr lang="de-DE" sz="1900" dirty="0"/>
              <a:t>PFPN 10 – 1000</a:t>
            </a:r>
          </a:p>
          <a:p>
            <a:r>
              <a:rPr lang="de-DE" sz="1900" dirty="0"/>
              <a:t>4 Teile Steckleiter</a:t>
            </a:r>
          </a:p>
          <a:p>
            <a:r>
              <a:rPr lang="de-DE" sz="1900" dirty="0"/>
              <a:t>4 PA</a:t>
            </a:r>
          </a:p>
          <a:p>
            <a:r>
              <a:rPr lang="de-DE" sz="1900" dirty="0"/>
              <a:t>max. 4,75 Tonnen zul. GM.</a:t>
            </a:r>
          </a:p>
          <a:p>
            <a:endParaRPr lang="de-DE" sz="1900" dirty="0"/>
          </a:p>
          <a:p>
            <a:endParaRPr lang="de-DE" sz="1900" dirty="0"/>
          </a:p>
          <a:p>
            <a:pPr marL="0" indent="0">
              <a:buNone/>
            </a:pPr>
            <a:r>
              <a:rPr lang="de-DE" altLang="de-DE" sz="1900" b="1" dirty="0">
                <a:solidFill>
                  <a:srgbClr val="E6243A"/>
                </a:solidFill>
              </a:rPr>
              <a:t>Brandbekämpfung</a:t>
            </a:r>
          </a:p>
          <a:p>
            <a:endParaRPr lang="de-DE" dirty="0"/>
          </a:p>
        </p:txBody>
      </p:sp>
      <p:sp>
        <p:nvSpPr>
          <p:cNvPr id="10" name="Text Box 23"/>
          <p:cNvSpPr txBox="1">
            <a:spLocks noChangeArrowheads="1"/>
          </p:cNvSpPr>
          <p:nvPr/>
        </p:nvSpPr>
        <p:spPr bwMode="auto">
          <a:xfrm>
            <a:off x="4320000" y="5040000"/>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3" name="Grafik 2">
            <a:extLst>
              <a:ext uri="{FF2B5EF4-FFF2-40B4-BE49-F238E27FC236}">
                <a16:creationId xmlns:a16="http://schemas.microsoft.com/office/drawing/2014/main" id="{F36CAFAD-10DF-47E2-AE69-C9C59A2E90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20000" y="2520000"/>
            <a:ext cx="4491090" cy="2520000"/>
          </a:xfrm>
          <a:prstGeom prst="rect">
            <a:avLst/>
          </a:prstGeom>
        </p:spPr>
      </p:pic>
    </p:spTree>
    <p:custDataLst>
      <p:tags r:id="rId1"/>
    </p:custDataLst>
    <p:extLst>
      <p:ext uri="{BB962C8B-B14F-4D97-AF65-F5344CB8AC3E}">
        <p14:creationId xmlns:p14="http://schemas.microsoft.com/office/powerpoint/2010/main" val="347507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Tragkraftspritzenfahrzeug Wasser (TSF-W)</a:t>
            </a:r>
          </a:p>
        </p:txBody>
      </p:sp>
      <p:sp>
        <p:nvSpPr>
          <p:cNvPr id="8" name="Inhaltsplatzhalter 7"/>
          <p:cNvSpPr>
            <a:spLocks noGrp="1"/>
          </p:cNvSpPr>
          <p:nvPr>
            <p:ph idx="1"/>
          </p:nvPr>
        </p:nvSpPr>
        <p:spPr>
          <a:xfrm>
            <a:off x="320407" y="2438400"/>
            <a:ext cx="8352928" cy="3124200"/>
          </a:xfrm>
        </p:spPr>
        <p:txBody>
          <a:bodyPr>
            <a:normAutofit fontScale="92500" lnSpcReduction="10000"/>
          </a:bodyPr>
          <a:lstStyle/>
          <a:p>
            <a:r>
              <a:rPr lang="de-DE" sz="1900" dirty="0"/>
              <a:t>Staffel-Besatzung</a:t>
            </a:r>
          </a:p>
          <a:p>
            <a:r>
              <a:rPr lang="de-DE" sz="1900" dirty="0"/>
              <a:t>Beladung für eine Gruppe</a:t>
            </a:r>
          </a:p>
          <a:p>
            <a:r>
              <a:rPr lang="de-DE" sz="1900" dirty="0">
                <a:solidFill>
                  <a:srgbClr val="E6243A"/>
                </a:solidFill>
              </a:rPr>
              <a:t>min. 500 Liter Wasser</a:t>
            </a:r>
          </a:p>
          <a:p>
            <a:r>
              <a:rPr lang="de-DE" sz="1900" dirty="0"/>
              <a:t>PFPN 10 – 1000</a:t>
            </a:r>
          </a:p>
          <a:p>
            <a:r>
              <a:rPr lang="de-DE" sz="1900" dirty="0"/>
              <a:t>4 Teile Steckleiter</a:t>
            </a:r>
          </a:p>
          <a:p>
            <a:r>
              <a:rPr lang="de-DE" sz="1900" dirty="0"/>
              <a:t>4 PA</a:t>
            </a:r>
          </a:p>
          <a:p>
            <a:r>
              <a:rPr lang="de-DE" sz="1900" dirty="0"/>
              <a:t>max. 7,5 Tonnen zul. GM.</a:t>
            </a:r>
          </a:p>
          <a:p>
            <a:endParaRPr lang="de-DE" sz="1900" dirty="0"/>
          </a:p>
          <a:p>
            <a:endParaRPr lang="de-DE" sz="1900" dirty="0"/>
          </a:p>
          <a:p>
            <a:pPr marL="0" indent="0">
              <a:buNone/>
            </a:pPr>
            <a:r>
              <a:rPr lang="de-DE" altLang="de-DE" sz="1900" b="1" dirty="0">
                <a:solidFill>
                  <a:srgbClr val="E6243A"/>
                </a:solidFill>
              </a:rPr>
              <a:t>Brandbekämpfung</a:t>
            </a:r>
          </a:p>
          <a:p>
            <a:endParaRPr lang="de-DE" dirty="0"/>
          </a:p>
        </p:txBody>
      </p:sp>
      <p:sp>
        <p:nvSpPr>
          <p:cNvPr id="10" name="Text Box 23"/>
          <p:cNvSpPr txBox="1">
            <a:spLocks noChangeArrowheads="1"/>
          </p:cNvSpPr>
          <p:nvPr/>
        </p:nvSpPr>
        <p:spPr bwMode="auto">
          <a:xfrm>
            <a:off x="4320000" y="5067938"/>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grpSp>
        <p:nvGrpSpPr>
          <p:cNvPr id="3" name="Gruppieren 2">
            <a:extLst>
              <a:ext uri="{FF2B5EF4-FFF2-40B4-BE49-F238E27FC236}">
                <a16:creationId xmlns:a16="http://schemas.microsoft.com/office/drawing/2014/main" id="{C9085E64-F6B4-4EB6-8DC3-FE7586DD6C6B}"/>
              </a:ext>
            </a:extLst>
          </p:cNvPr>
          <p:cNvGrpSpPr>
            <a:grpSpLocks noChangeAspect="1"/>
          </p:cNvGrpSpPr>
          <p:nvPr/>
        </p:nvGrpSpPr>
        <p:grpSpPr>
          <a:xfrm>
            <a:off x="4320000" y="2520000"/>
            <a:ext cx="4079731" cy="2520000"/>
            <a:chOff x="4968071" y="2267170"/>
            <a:chExt cx="4079731" cy="2549305"/>
          </a:xfrm>
        </p:grpSpPr>
        <p:pic>
          <p:nvPicPr>
            <p:cNvPr id="6" name="Picture 9" descr="Neues Bild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68071" y="2267170"/>
              <a:ext cx="4079731" cy="25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abgerundete Ecken 1">
              <a:extLst>
                <a:ext uri="{FF2B5EF4-FFF2-40B4-BE49-F238E27FC236}">
                  <a16:creationId xmlns:a16="http://schemas.microsoft.com/office/drawing/2014/main" id="{CA4EBE06-47C1-43B2-B8AA-3DD774C1B2F5}"/>
                </a:ext>
              </a:extLst>
            </p:cNvPr>
            <p:cNvSpPr/>
            <p:nvPr/>
          </p:nvSpPr>
          <p:spPr>
            <a:xfrm rot="790281">
              <a:off x="5291291" y="4095381"/>
              <a:ext cx="229595" cy="85682"/>
            </a:xfrm>
            <a:prstGeom prst="roundRect">
              <a:avLst/>
            </a:prstGeom>
            <a:solidFill>
              <a:schemeClr val="bg1">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ustDataLst>
      <p:tags r:id="rId1"/>
    </p:custDataLst>
    <p:extLst>
      <p:ext uri="{BB962C8B-B14F-4D97-AF65-F5344CB8AC3E}">
        <p14:creationId xmlns:p14="http://schemas.microsoft.com/office/powerpoint/2010/main" val="327596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Mittleres Löschfahrzeug (MLF)</a:t>
            </a:r>
          </a:p>
        </p:txBody>
      </p:sp>
      <p:sp>
        <p:nvSpPr>
          <p:cNvPr id="8" name="Inhaltsplatzhalter 7"/>
          <p:cNvSpPr>
            <a:spLocks noGrp="1"/>
          </p:cNvSpPr>
          <p:nvPr>
            <p:ph idx="1"/>
          </p:nvPr>
        </p:nvSpPr>
        <p:spPr/>
        <p:txBody>
          <a:bodyPr>
            <a:normAutofit fontScale="92500" lnSpcReduction="10000"/>
          </a:bodyPr>
          <a:lstStyle/>
          <a:p>
            <a:r>
              <a:rPr lang="de-DE" sz="1900" dirty="0"/>
              <a:t>Staffel-Besatzung</a:t>
            </a:r>
          </a:p>
          <a:p>
            <a:r>
              <a:rPr lang="de-DE" sz="1900" dirty="0"/>
              <a:t>Beladung für eine Gruppe</a:t>
            </a:r>
          </a:p>
          <a:p>
            <a:r>
              <a:rPr lang="de-DE" sz="1900" dirty="0">
                <a:solidFill>
                  <a:srgbClr val="E6243A"/>
                </a:solidFill>
              </a:rPr>
              <a:t>min. 600 Liter Wasser</a:t>
            </a:r>
          </a:p>
          <a:p>
            <a:r>
              <a:rPr lang="de-DE" sz="1900" dirty="0">
                <a:solidFill>
                  <a:srgbClr val="E6243A"/>
                </a:solidFill>
              </a:rPr>
              <a:t>FPN 10 – 1000</a:t>
            </a:r>
          </a:p>
          <a:p>
            <a:r>
              <a:rPr lang="de-DE" sz="1900" dirty="0"/>
              <a:t>4 Teile Steckleiter</a:t>
            </a:r>
          </a:p>
          <a:p>
            <a:r>
              <a:rPr lang="de-DE" sz="1900" dirty="0"/>
              <a:t>4 PA</a:t>
            </a:r>
          </a:p>
          <a:p>
            <a:r>
              <a:rPr lang="de-DE" sz="1900" dirty="0"/>
              <a:t>max. 9 Tonnen zul. GM.</a:t>
            </a:r>
          </a:p>
          <a:p>
            <a:endParaRPr lang="de-DE" sz="1900" dirty="0"/>
          </a:p>
          <a:p>
            <a:endParaRPr lang="de-DE" sz="1900" dirty="0"/>
          </a:p>
          <a:p>
            <a:pPr marL="0" indent="0">
              <a:buNone/>
            </a:pPr>
            <a:r>
              <a:rPr lang="de-DE" altLang="de-DE" sz="1900" b="1" dirty="0">
                <a:solidFill>
                  <a:srgbClr val="E6243A"/>
                </a:solidFill>
              </a:rPr>
              <a:t>Brandbekämpfung</a:t>
            </a:r>
          </a:p>
          <a:p>
            <a:endParaRPr lang="de-DE" dirty="0"/>
          </a:p>
        </p:txBody>
      </p:sp>
      <p:sp>
        <p:nvSpPr>
          <p:cNvPr id="10" name="Text Box 23"/>
          <p:cNvSpPr txBox="1">
            <a:spLocks noChangeArrowheads="1"/>
          </p:cNvSpPr>
          <p:nvPr/>
        </p:nvSpPr>
        <p:spPr bwMode="auto">
          <a:xfrm>
            <a:off x="4320000" y="5032219"/>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11" name="Picture 7" descr="TSF-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0000" y="2520000"/>
            <a:ext cx="390600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0245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solidFill>
                  <a:srgbClr val="FF0000"/>
                </a:solidFill>
              </a:rPr>
              <a:t>Hilfeleistungs-/</a:t>
            </a:r>
            <a:r>
              <a:rPr lang="de-DE" dirty="0"/>
              <a:t>Löschgruppenfahrzeug 10 (LF10/</a:t>
            </a:r>
            <a:r>
              <a:rPr lang="de-DE" dirty="0">
                <a:solidFill>
                  <a:srgbClr val="FF0000"/>
                </a:solidFill>
              </a:rPr>
              <a:t>HLF10</a:t>
            </a:r>
            <a:r>
              <a:rPr lang="de-DE" dirty="0"/>
              <a:t>)</a:t>
            </a:r>
          </a:p>
        </p:txBody>
      </p:sp>
      <p:sp>
        <p:nvSpPr>
          <p:cNvPr id="8" name="Inhaltsplatzhalter 7"/>
          <p:cNvSpPr>
            <a:spLocks noGrp="1"/>
          </p:cNvSpPr>
          <p:nvPr>
            <p:ph idx="1"/>
          </p:nvPr>
        </p:nvSpPr>
        <p:spPr/>
        <p:txBody>
          <a:bodyPr>
            <a:noAutofit/>
          </a:bodyPr>
          <a:lstStyle/>
          <a:p>
            <a:r>
              <a:rPr lang="de-DE" dirty="0">
                <a:solidFill>
                  <a:srgbClr val="E6243A"/>
                </a:solidFill>
              </a:rPr>
              <a:t>Gruppen-Besatzung</a:t>
            </a:r>
          </a:p>
          <a:p>
            <a:r>
              <a:rPr lang="de-DE" dirty="0"/>
              <a:t>Beladung für eine Gruppe</a:t>
            </a:r>
          </a:p>
          <a:p>
            <a:r>
              <a:rPr lang="de-DE" dirty="0"/>
              <a:t>min. 1200/</a:t>
            </a:r>
            <a:r>
              <a:rPr lang="de-DE" dirty="0">
                <a:solidFill>
                  <a:srgbClr val="E6243A"/>
                </a:solidFill>
              </a:rPr>
              <a:t>1000 </a:t>
            </a:r>
            <a:r>
              <a:rPr lang="de-DE" dirty="0"/>
              <a:t>Liter Wasser</a:t>
            </a:r>
          </a:p>
          <a:p>
            <a:r>
              <a:rPr lang="de-DE" dirty="0"/>
              <a:t>FPN 10 – 1000</a:t>
            </a:r>
          </a:p>
          <a:p>
            <a:r>
              <a:rPr lang="de-DE" dirty="0"/>
              <a:t>4 Teile Steckleiter</a:t>
            </a:r>
          </a:p>
          <a:p>
            <a:r>
              <a:rPr lang="de-DE" dirty="0"/>
              <a:t>4 PA (min. 2 im Mannschaftsraum)</a:t>
            </a:r>
          </a:p>
          <a:p>
            <a:r>
              <a:rPr lang="de-DE" dirty="0"/>
              <a:t>max. 14,0 Tonnen zul. GM.</a:t>
            </a:r>
          </a:p>
          <a:p>
            <a:endParaRPr lang="de-DE" dirty="0">
              <a:solidFill>
                <a:srgbClr val="E6243A"/>
              </a:solidFill>
            </a:endParaRPr>
          </a:p>
          <a:p>
            <a:r>
              <a:rPr lang="de-DE" dirty="0">
                <a:solidFill>
                  <a:srgbClr val="E6243A"/>
                </a:solidFill>
              </a:rPr>
              <a:t>HLF: zusätzliche TH Beladung</a:t>
            </a:r>
            <a:endParaRPr lang="de-DE" dirty="0"/>
          </a:p>
          <a:p>
            <a:pPr marL="0" indent="0">
              <a:buNone/>
            </a:pPr>
            <a:r>
              <a:rPr lang="de-DE" altLang="de-DE" b="1" dirty="0">
                <a:solidFill>
                  <a:srgbClr val="E6243A"/>
                </a:solidFill>
              </a:rPr>
              <a:t>Brandbekämpfung /Löschwasserförderung /einfache Technische Hilfeleistung</a:t>
            </a:r>
          </a:p>
          <a:p>
            <a:endParaRPr lang="de-DE" sz="2000" dirty="0"/>
          </a:p>
        </p:txBody>
      </p:sp>
      <p:sp>
        <p:nvSpPr>
          <p:cNvPr id="10" name="Text Box 23"/>
          <p:cNvSpPr txBox="1">
            <a:spLocks noChangeArrowheads="1"/>
          </p:cNvSpPr>
          <p:nvPr/>
        </p:nvSpPr>
        <p:spPr bwMode="auto">
          <a:xfrm>
            <a:off x="4346019" y="5040000"/>
            <a:ext cx="2016125" cy="233362"/>
          </a:xfrm>
          <a:prstGeom prst="rect">
            <a:avLst/>
          </a:prstGeom>
          <a:solidFill>
            <a:schemeClr val="bg1"/>
          </a:solidFill>
          <a:ln>
            <a:solidFill>
              <a:schemeClr val="bg1"/>
            </a:solidFill>
          </a:ln>
          <a:effec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2" name="Grafik 1">
            <a:extLst>
              <a:ext uri="{FF2B5EF4-FFF2-40B4-BE49-F238E27FC236}">
                <a16:creationId xmlns:a16="http://schemas.microsoft.com/office/drawing/2014/main" id="{363C91AE-46C8-47ED-A62F-7B1CA92273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20000" y="2520000"/>
            <a:ext cx="4100727" cy="2520000"/>
          </a:xfrm>
          <a:prstGeom prst="rect">
            <a:avLst/>
          </a:prstGeom>
        </p:spPr>
      </p:pic>
    </p:spTree>
    <p:custDataLst>
      <p:tags r:id="rId1"/>
    </p:custDataLst>
    <p:extLst>
      <p:ext uri="{BB962C8B-B14F-4D97-AF65-F5344CB8AC3E}">
        <p14:creationId xmlns:p14="http://schemas.microsoft.com/office/powerpoint/2010/main" val="347492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solidFill>
                  <a:srgbClr val="FF0000"/>
                </a:solidFill>
              </a:rPr>
              <a:t>Hilfeleistungs-/</a:t>
            </a:r>
            <a:r>
              <a:rPr lang="de-DE" dirty="0"/>
              <a:t>Löschgruppenfahrzeug 20 (LF20/</a:t>
            </a:r>
            <a:r>
              <a:rPr lang="de-DE" dirty="0">
                <a:solidFill>
                  <a:srgbClr val="FF0000"/>
                </a:solidFill>
              </a:rPr>
              <a:t>HLF20</a:t>
            </a:r>
            <a:r>
              <a:rPr lang="de-DE" dirty="0"/>
              <a:t>)</a:t>
            </a:r>
          </a:p>
        </p:txBody>
      </p:sp>
      <p:sp>
        <p:nvSpPr>
          <p:cNvPr id="8" name="Inhaltsplatzhalter 7"/>
          <p:cNvSpPr>
            <a:spLocks noGrp="1"/>
          </p:cNvSpPr>
          <p:nvPr>
            <p:ph idx="1"/>
          </p:nvPr>
        </p:nvSpPr>
        <p:spPr/>
        <p:txBody>
          <a:bodyPr>
            <a:noAutofit/>
          </a:bodyPr>
          <a:lstStyle/>
          <a:p>
            <a:r>
              <a:rPr lang="de-DE" dirty="0"/>
              <a:t>Gruppen-Besatzung</a:t>
            </a:r>
          </a:p>
          <a:p>
            <a:r>
              <a:rPr lang="de-DE" dirty="0"/>
              <a:t>Beladung für eine Gruppe</a:t>
            </a:r>
          </a:p>
          <a:p>
            <a:r>
              <a:rPr lang="de-DE" dirty="0"/>
              <a:t>min. 2000/</a:t>
            </a:r>
            <a:r>
              <a:rPr lang="de-DE" dirty="0">
                <a:solidFill>
                  <a:srgbClr val="E6243A"/>
                </a:solidFill>
              </a:rPr>
              <a:t>1600 </a:t>
            </a:r>
            <a:r>
              <a:rPr lang="de-DE" dirty="0"/>
              <a:t>Liter Wasser</a:t>
            </a:r>
          </a:p>
          <a:p>
            <a:r>
              <a:rPr lang="de-DE" dirty="0"/>
              <a:t>FPN 10 – 2000</a:t>
            </a:r>
          </a:p>
          <a:p>
            <a:r>
              <a:rPr lang="de-DE" dirty="0"/>
              <a:t>4 Teile Steckleiter</a:t>
            </a:r>
          </a:p>
          <a:p>
            <a:r>
              <a:rPr lang="de-DE" dirty="0"/>
              <a:t>3-teilige Schiebleiter</a:t>
            </a:r>
          </a:p>
          <a:p>
            <a:r>
              <a:rPr lang="de-DE" dirty="0"/>
              <a:t>4 PA (min. 2 im Mannschaftsraum)</a:t>
            </a:r>
          </a:p>
          <a:p>
            <a:r>
              <a:rPr lang="de-DE" dirty="0"/>
              <a:t>max. 16 Tonnen zul. GM.</a:t>
            </a:r>
          </a:p>
          <a:p>
            <a:r>
              <a:rPr lang="de-DE" dirty="0">
                <a:solidFill>
                  <a:srgbClr val="E6243A"/>
                </a:solidFill>
              </a:rPr>
              <a:t>HLF: zusätzliche TH </a:t>
            </a:r>
          </a:p>
          <a:p>
            <a:pPr marL="0" indent="0">
              <a:buNone/>
            </a:pPr>
            <a:r>
              <a:rPr lang="de-DE" altLang="de-DE" b="1" dirty="0">
                <a:solidFill>
                  <a:srgbClr val="E6243A"/>
                </a:solidFill>
              </a:rPr>
              <a:t>Brandbekämpfung/Löschwasserförderung /einfache Technische Hilfeleistung</a:t>
            </a:r>
          </a:p>
          <a:p>
            <a:endParaRPr lang="de-DE" sz="2000" dirty="0"/>
          </a:p>
        </p:txBody>
      </p:sp>
      <p:sp>
        <p:nvSpPr>
          <p:cNvPr id="10" name="Text Box 23"/>
          <p:cNvSpPr txBox="1">
            <a:spLocks noChangeArrowheads="1"/>
          </p:cNvSpPr>
          <p:nvPr/>
        </p:nvSpPr>
        <p:spPr bwMode="auto">
          <a:xfrm>
            <a:off x="3770678" y="5040000"/>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2" name="Grafik 1">
            <a:extLst>
              <a:ext uri="{FF2B5EF4-FFF2-40B4-BE49-F238E27FC236}">
                <a16:creationId xmlns:a16="http://schemas.microsoft.com/office/drawing/2014/main" id="{AF777C39-C848-4789-A3E5-BB9E7D8B14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0678" y="2520000"/>
            <a:ext cx="5067392" cy="2520000"/>
          </a:xfrm>
          <a:prstGeom prst="rect">
            <a:avLst/>
          </a:prstGeom>
        </p:spPr>
      </p:pic>
    </p:spTree>
    <p:custDataLst>
      <p:tags r:id="rId1"/>
    </p:custDataLst>
    <p:extLst>
      <p:ext uri="{BB962C8B-B14F-4D97-AF65-F5344CB8AC3E}">
        <p14:creationId xmlns:p14="http://schemas.microsoft.com/office/powerpoint/2010/main" val="196148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Tanklöschfahrzeug 2000 (TLF2000)</a:t>
            </a:r>
          </a:p>
        </p:txBody>
      </p:sp>
      <p:sp>
        <p:nvSpPr>
          <p:cNvPr id="8" name="Inhaltsplatzhalter 7"/>
          <p:cNvSpPr>
            <a:spLocks noGrp="1"/>
          </p:cNvSpPr>
          <p:nvPr>
            <p:ph idx="1"/>
          </p:nvPr>
        </p:nvSpPr>
        <p:spPr>
          <a:xfrm>
            <a:off x="353206" y="2438400"/>
            <a:ext cx="8352928" cy="3124200"/>
          </a:xfrm>
        </p:spPr>
        <p:txBody>
          <a:bodyPr>
            <a:noAutofit/>
          </a:bodyPr>
          <a:lstStyle/>
          <a:p>
            <a:r>
              <a:rPr lang="de-DE" dirty="0"/>
              <a:t>Trupp-Besatzung</a:t>
            </a:r>
          </a:p>
          <a:p>
            <a:r>
              <a:rPr lang="de-DE" dirty="0"/>
              <a:t>FPN 10-1000</a:t>
            </a:r>
          </a:p>
          <a:p>
            <a:r>
              <a:rPr lang="de-DE" dirty="0"/>
              <a:t>2000 Liter Wasser</a:t>
            </a:r>
          </a:p>
          <a:p>
            <a:r>
              <a:rPr lang="de-DE" dirty="0"/>
              <a:t>Schnellangriffseinrichtung</a:t>
            </a:r>
          </a:p>
          <a:p>
            <a:r>
              <a:rPr lang="de-DE" dirty="0"/>
              <a:t>max. 14 t zul. GM.</a:t>
            </a:r>
          </a:p>
          <a:p>
            <a:r>
              <a:rPr lang="de-DE" dirty="0"/>
              <a:t>Fahrgestell geländegängig</a:t>
            </a:r>
          </a:p>
          <a:p>
            <a:endParaRPr lang="de-DE" dirty="0"/>
          </a:p>
          <a:p>
            <a:endParaRPr lang="de-DE" dirty="0"/>
          </a:p>
          <a:p>
            <a:pPr marL="0" indent="0">
              <a:buNone/>
            </a:pPr>
            <a:r>
              <a:rPr lang="de-DE" altLang="de-DE" b="1" dirty="0">
                <a:solidFill>
                  <a:srgbClr val="E6243A"/>
                </a:solidFill>
              </a:rPr>
              <a:t>Brandbekämpfung mit Schnellangriff/ Bereitstellung von Löschwasser/ Löschwassernachschub</a:t>
            </a:r>
          </a:p>
          <a:p>
            <a:endParaRPr lang="de-DE" sz="2000" dirty="0"/>
          </a:p>
        </p:txBody>
      </p:sp>
      <p:grpSp>
        <p:nvGrpSpPr>
          <p:cNvPr id="16" name="Gruppieren 15">
            <a:extLst>
              <a:ext uri="{FF2B5EF4-FFF2-40B4-BE49-F238E27FC236}">
                <a16:creationId xmlns:a16="http://schemas.microsoft.com/office/drawing/2014/main" id="{A4B40CF4-14FB-4606-BCFC-529D1C65C6CF}"/>
              </a:ext>
            </a:extLst>
          </p:cNvPr>
          <p:cNvGrpSpPr>
            <a:grpSpLocks noChangeAspect="1"/>
          </p:cNvGrpSpPr>
          <p:nvPr/>
        </p:nvGrpSpPr>
        <p:grpSpPr>
          <a:xfrm>
            <a:off x="4320000" y="2520000"/>
            <a:ext cx="3287448" cy="2520000"/>
            <a:chOff x="4968071" y="1882775"/>
            <a:chExt cx="4131568" cy="3167062"/>
          </a:xfrm>
        </p:grpSpPr>
        <p:sp>
          <p:nvSpPr>
            <p:cNvPr id="10" name="Text Box 23"/>
            <p:cNvSpPr txBox="1">
              <a:spLocks noChangeArrowheads="1"/>
            </p:cNvSpPr>
            <p:nvPr/>
          </p:nvSpPr>
          <p:spPr bwMode="auto">
            <a:xfrm>
              <a:off x="4968071" y="4816475"/>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9" name="Picture 8" descr="IMG_36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8071" y="1882775"/>
              <a:ext cx="413156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abgerundete Ecken 5">
              <a:extLst>
                <a:ext uri="{FF2B5EF4-FFF2-40B4-BE49-F238E27FC236}">
                  <a16:creationId xmlns:a16="http://schemas.microsoft.com/office/drawing/2014/main" id="{9AC0DD17-695E-4A27-A2AA-7F215F257099}"/>
                </a:ext>
              </a:extLst>
            </p:cNvPr>
            <p:cNvSpPr/>
            <p:nvPr/>
          </p:nvSpPr>
          <p:spPr>
            <a:xfrm rot="884199">
              <a:off x="5861336" y="4017705"/>
              <a:ext cx="229595" cy="85682"/>
            </a:xfrm>
            <a:prstGeom prst="roundRect">
              <a:avLst/>
            </a:prstGeom>
            <a:solidFill>
              <a:schemeClr val="bg1">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36FDEE96-6741-4125-A9B6-B8096D493028}"/>
                </a:ext>
              </a:extLst>
            </p:cNvPr>
            <p:cNvCxnSpPr>
              <a:cxnSpLocks/>
            </p:cNvCxnSpPr>
            <p:nvPr/>
          </p:nvCxnSpPr>
          <p:spPr>
            <a:xfrm rot="240000">
              <a:off x="6876184" y="3170111"/>
              <a:ext cx="288104" cy="0"/>
            </a:xfrm>
            <a:prstGeom prst="line">
              <a:avLst/>
            </a:prstGeom>
            <a:ln w="285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10DA76B6-24A0-4484-9648-1C1611ED0565}"/>
                </a:ext>
              </a:extLst>
            </p:cNvPr>
            <p:cNvCxnSpPr>
              <a:cxnSpLocks/>
            </p:cNvCxnSpPr>
            <p:nvPr/>
          </p:nvCxnSpPr>
          <p:spPr>
            <a:xfrm>
              <a:off x="6929003" y="3429000"/>
              <a:ext cx="196385" cy="0"/>
            </a:xfrm>
            <a:prstGeom prst="line">
              <a:avLst/>
            </a:prstGeom>
            <a:ln w="190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Gerader Verbinder 13">
              <a:extLst>
                <a:ext uri="{FF2B5EF4-FFF2-40B4-BE49-F238E27FC236}">
                  <a16:creationId xmlns:a16="http://schemas.microsoft.com/office/drawing/2014/main" id="{895D0017-C4E6-4163-9C5D-265214FAB814}"/>
                </a:ext>
              </a:extLst>
            </p:cNvPr>
            <p:cNvCxnSpPr>
              <a:cxnSpLocks/>
            </p:cNvCxnSpPr>
            <p:nvPr/>
          </p:nvCxnSpPr>
          <p:spPr>
            <a:xfrm>
              <a:off x="8042670" y="2648817"/>
              <a:ext cx="360040" cy="72008"/>
            </a:xfrm>
            <a:prstGeom prst="line">
              <a:avLst/>
            </a:prstGeom>
            <a:ln w="190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6327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Tanklöschfahrzeug 3000 (TLF3000)</a:t>
            </a:r>
          </a:p>
        </p:txBody>
      </p:sp>
      <p:sp>
        <p:nvSpPr>
          <p:cNvPr id="8" name="Inhaltsplatzhalter 7"/>
          <p:cNvSpPr>
            <a:spLocks noGrp="1"/>
          </p:cNvSpPr>
          <p:nvPr>
            <p:ph idx="1"/>
          </p:nvPr>
        </p:nvSpPr>
        <p:spPr/>
        <p:txBody>
          <a:bodyPr>
            <a:noAutofit/>
          </a:bodyPr>
          <a:lstStyle/>
          <a:p>
            <a:r>
              <a:rPr lang="de-DE" dirty="0"/>
              <a:t>Trupp-Besatzung</a:t>
            </a:r>
          </a:p>
          <a:p>
            <a:r>
              <a:rPr lang="de-DE" dirty="0"/>
              <a:t>FPN 10-2000</a:t>
            </a:r>
          </a:p>
          <a:p>
            <a:r>
              <a:rPr lang="de-DE" dirty="0"/>
              <a:t>3000 Liter Wasser</a:t>
            </a:r>
          </a:p>
          <a:p>
            <a:r>
              <a:rPr lang="de-DE" dirty="0"/>
              <a:t>Schnellangriffseinrichtung</a:t>
            </a:r>
          </a:p>
          <a:p>
            <a:r>
              <a:rPr lang="de-DE" dirty="0"/>
              <a:t>max. 14 t zul. GM.</a:t>
            </a:r>
          </a:p>
          <a:p>
            <a:r>
              <a:rPr lang="de-DE" dirty="0"/>
              <a:t>Fahrgestell geländefähig</a:t>
            </a:r>
            <a:endParaRPr lang="de-DE" dirty="0">
              <a:solidFill>
                <a:srgbClr val="E6243A"/>
              </a:solidFill>
            </a:endParaRPr>
          </a:p>
          <a:p>
            <a:endParaRPr lang="de-DE" dirty="0"/>
          </a:p>
          <a:p>
            <a:endParaRPr lang="de-DE" dirty="0"/>
          </a:p>
          <a:p>
            <a:endParaRPr lang="de-DE" dirty="0"/>
          </a:p>
          <a:p>
            <a:pPr marL="0" indent="0">
              <a:buNone/>
            </a:pPr>
            <a:r>
              <a:rPr lang="de-DE" altLang="de-DE" b="1" dirty="0">
                <a:solidFill>
                  <a:srgbClr val="E6243A"/>
                </a:solidFill>
              </a:rPr>
              <a:t>Brandbekämpfung mit Schnellangriff/ Bereitstellung von Löschwasser/ Löschwassernachschub</a:t>
            </a:r>
          </a:p>
          <a:p>
            <a:endParaRPr lang="de-DE" sz="2000" dirty="0"/>
          </a:p>
        </p:txBody>
      </p:sp>
      <p:grpSp>
        <p:nvGrpSpPr>
          <p:cNvPr id="15" name="Gruppieren 14">
            <a:extLst>
              <a:ext uri="{FF2B5EF4-FFF2-40B4-BE49-F238E27FC236}">
                <a16:creationId xmlns:a16="http://schemas.microsoft.com/office/drawing/2014/main" id="{3A1FF6CC-F49F-4E28-8F87-0A1B9C92D008}"/>
              </a:ext>
            </a:extLst>
          </p:cNvPr>
          <p:cNvGrpSpPr>
            <a:grpSpLocks noChangeAspect="1"/>
          </p:cNvGrpSpPr>
          <p:nvPr/>
        </p:nvGrpSpPr>
        <p:grpSpPr>
          <a:xfrm>
            <a:off x="4320000" y="2520000"/>
            <a:ext cx="3436364" cy="2668275"/>
            <a:chOff x="4968071" y="1509680"/>
            <a:chExt cx="4559229" cy="3540157"/>
          </a:xfrm>
        </p:grpSpPr>
        <p:sp>
          <p:nvSpPr>
            <p:cNvPr id="10" name="Text Box 23"/>
            <p:cNvSpPr txBox="1">
              <a:spLocks noChangeArrowheads="1"/>
            </p:cNvSpPr>
            <p:nvPr/>
          </p:nvSpPr>
          <p:spPr bwMode="auto">
            <a:xfrm>
              <a:off x="4968071" y="4816475"/>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6" name="Picture 15" descr="TLF 16 24 T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68071" y="1509680"/>
              <a:ext cx="4559229" cy="334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abgerundete Ecken 8">
              <a:extLst>
                <a:ext uri="{FF2B5EF4-FFF2-40B4-BE49-F238E27FC236}">
                  <a16:creationId xmlns:a16="http://schemas.microsoft.com/office/drawing/2014/main" id="{AF4EEF11-F949-483D-BC75-4AFFABB75BDB}"/>
                </a:ext>
              </a:extLst>
            </p:cNvPr>
            <p:cNvSpPr/>
            <p:nvPr/>
          </p:nvSpPr>
          <p:spPr>
            <a:xfrm rot="576053">
              <a:off x="5643370" y="3727325"/>
              <a:ext cx="159473" cy="67015"/>
            </a:xfrm>
            <a:prstGeom prst="roundRect">
              <a:avLst/>
            </a:prstGeom>
            <a:solidFill>
              <a:schemeClr val="bg1">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F427232B-B6FD-4EBE-A140-FD458D5E1CDB}"/>
                </a:ext>
              </a:extLst>
            </p:cNvPr>
            <p:cNvCxnSpPr/>
            <p:nvPr/>
          </p:nvCxnSpPr>
          <p:spPr>
            <a:xfrm>
              <a:off x="6650708" y="3333182"/>
              <a:ext cx="216024"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0DCD38C0-7BBE-4474-BA0B-431617563F37}"/>
                </a:ext>
              </a:extLst>
            </p:cNvPr>
            <p:cNvCxnSpPr>
              <a:cxnSpLocks/>
            </p:cNvCxnSpPr>
            <p:nvPr/>
          </p:nvCxnSpPr>
          <p:spPr>
            <a:xfrm>
              <a:off x="6650708" y="3501008"/>
              <a:ext cx="196385"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99731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b="1" dirty="0">
                <a:solidFill>
                  <a:schemeClr val="tx1">
                    <a:lumMod val="65000"/>
                    <a:lumOff val="35000"/>
                  </a:schemeClr>
                </a:solidFill>
              </a:rPr>
              <a:t>Was wollen wir in dieser Einheit erreichen?</a:t>
            </a:r>
          </a:p>
        </p:txBody>
      </p:sp>
      <p:sp>
        <p:nvSpPr>
          <p:cNvPr id="3" name="Inhaltsplatzhalter 2">
            <a:extLst>
              <a:ext uri="{FF2B5EF4-FFF2-40B4-BE49-F238E27FC236}">
                <a16:creationId xmlns:a16="http://schemas.microsoft.com/office/drawing/2014/main" id="{D611E129-E33C-408A-83C8-486552735F46}"/>
              </a:ext>
            </a:extLst>
          </p:cNvPr>
          <p:cNvSpPr>
            <a:spLocks noGrp="1"/>
          </p:cNvSpPr>
          <p:nvPr>
            <p:ph idx="1"/>
          </p:nvPr>
        </p:nvSpPr>
        <p:spPr/>
        <p:txBody>
          <a:bodyPr/>
          <a:lstStyle/>
          <a:p>
            <a:r>
              <a:rPr lang="de-DE" dirty="0"/>
              <a:t>Lernziel</a:t>
            </a:r>
          </a:p>
          <a:p>
            <a:endParaRPr lang="de-DE" dirty="0"/>
          </a:p>
          <a:p>
            <a:r>
              <a:rPr lang="de-DE" dirty="0"/>
              <a:t>Die Teilnehmenden sollen die Einsatzmöglichkeiten der Feuerwehrfahrzeuge der eigenen Ortsfeuerwehr erläutern können sowie die in der eigenen Gemeinde vorgehaltenen feuerwehrtechnischen Sonderfahrzeuge nennen können und Beispiele für die Beladung der Fahrzeuge wiedergeben können.</a:t>
            </a:r>
          </a:p>
        </p:txBody>
      </p:sp>
    </p:spTree>
    <p:custDataLst>
      <p:tags r:id="rId1"/>
    </p:custDataLst>
    <p:extLst>
      <p:ext uri="{BB962C8B-B14F-4D97-AF65-F5344CB8AC3E}">
        <p14:creationId xmlns:p14="http://schemas.microsoft.com/office/powerpoint/2010/main" val="40433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t>Tanklöschfahrzeug 4000 (TLF 4000)</a:t>
            </a:r>
          </a:p>
        </p:txBody>
      </p:sp>
      <p:sp>
        <p:nvSpPr>
          <p:cNvPr id="8" name="Inhaltsplatzhalter 7"/>
          <p:cNvSpPr>
            <a:spLocks noGrp="1"/>
          </p:cNvSpPr>
          <p:nvPr>
            <p:ph idx="1"/>
          </p:nvPr>
        </p:nvSpPr>
        <p:spPr/>
        <p:txBody>
          <a:bodyPr>
            <a:noAutofit/>
          </a:bodyPr>
          <a:lstStyle/>
          <a:p>
            <a:r>
              <a:rPr lang="de-DE" dirty="0"/>
              <a:t>Trupp-Besatzung</a:t>
            </a:r>
          </a:p>
          <a:p>
            <a:r>
              <a:rPr lang="de-DE" dirty="0"/>
              <a:t>FPN 10 – 2000</a:t>
            </a:r>
          </a:p>
          <a:p>
            <a:r>
              <a:rPr lang="de-DE" dirty="0"/>
              <a:t>min. 4000 Liter Wasser</a:t>
            </a:r>
          </a:p>
          <a:p>
            <a:r>
              <a:rPr lang="de-DE" dirty="0"/>
              <a:t>min. 500 Liter Schaummittel</a:t>
            </a:r>
          </a:p>
          <a:p>
            <a:r>
              <a:rPr lang="de-DE" dirty="0"/>
              <a:t>Schnellangriffseinrichtung</a:t>
            </a:r>
          </a:p>
          <a:p>
            <a:r>
              <a:rPr lang="de-DE" dirty="0"/>
              <a:t>2 PA</a:t>
            </a:r>
          </a:p>
          <a:p>
            <a:r>
              <a:rPr lang="de-DE" dirty="0"/>
              <a:t>Auch mehr als 16t zul. GM</a:t>
            </a:r>
          </a:p>
          <a:p>
            <a:endParaRPr lang="de-DE" dirty="0"/>
          </a:p>
          <a:p>
            <a:endParaRPr lang="de-DE" dirty="0"/>
          </a:p>
          <a:p>
            <a:pPr marL="0" indent="0">
              <a:buNone/>
            </a:pPr>
            <a:r>
              <a:rPr lang="de-DE" altLang="de-DE" b="1" dirty="0">
                <a:solidFill>
                  <a:srgbClr val="E6243A"/>
                </a:solidFill>
              </a:rPr>
              <a:t>Bereitstellung großer Wassermengen - Löschwassernachschub (Pendelverkehr)</a:t>
            </a:r>
          </a:p>
        </p:txBody>
      </p:sp>
      <p:grpSp>
        <p:nvGrpSpPr>
          <p:cNvPr id="2" name="Gruppieren 1">
            <a:extLst>
              <a:ext uri="{FF2B5EF4-FFF2-40B4-BE49-F238E27FC236}">
                <a16:creationId xmlns:a16="http://schemas.microsoft.com/office/drawing/2014/main" id="{75D06857-8AD4-455B-A4A1-B4522A0A47C3}"/>
              </a:ext>
            </a:extLst>
          </p:cNvPr>
          <p:cNvGrpSpPr/>
          <p:nvPr/>
        </p:nvGrpSpPr>
        <p:grpSpPr>
          <a:xfrm>
            <a:off x="4320000" y="2520000"/>
            <a:ext cx="3664034" cy="2794636"/>
            <a:chOff x="4936263" y="2255201"/>
            <a:chExt cx="3664034" cy="2794636"/>
          </a:xfrm>
        </p:grpSpPr>
        <p:sp>
          <p:nvSpPr>
            <p:cNvPr id="10" name="Text Box 23"/>
            <p:cNvSpPr txBox="1">
              <a:spLocks noChangeArrowheads="1"/>
            </p:cNvSpPr>
            <p:nvPr/>
          </p:nvSpPr>
          <p:spPr bwMode="auto">
            <a:xfrm>
              <a:off x="4968071" y="4816475"/>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9" name="Picture 7" descr="Neues Bild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6263" y="2255201"/>
              <a:ext cx="3650252"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abgerundete Ecken 5">
              <a:extLst>
                <a:ext uri="{FF2B5EF4-FFF2-40B4-BE49-F238E27FC236}">
                  <a16:creationId xmlns:a16="http://schemas.microsoft.com/office/drawing/2014/main" id="{1256BF1D-991F-4600-A12C-2BDD067DD1F4}"/>
                </a:ext>
              </a:extLst>
            </p:cNvPr>
            <p:cNvSpPr/>
            <p:nvPr/>
          </p:nvSpPr>
          <p:spPr>
            <a:xfrm>
              <a:off x="8316416" y="3966992"/>
              <a:ext cx="283881" cy="110080"/>
            </a:xfrm>
            <a:prstGeom prst="roundRect">
              <a:avLst>
                <a:gd name="adj" fmla="val 0"/>
              </a:avLst>
            </a:prstGeom>
            <a:solidFill>
              <a:schemeClr val="bg1">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ustDataLst>
      <p:tags r:id="rId1"/>
    </p:custDataLst>
    <p:extLst>
      <p:ext uri="{BB962C8B-B14F-4D97-AF65-F5344CB8AC3E}">
        <p14:creationId xmlns:p14="http://schemas.microsoft.com/office/powerpoint/2010/main" val="1726659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altLang="de-DE" dirty="0"/>
              <a:t>Drehleiter (DLK)</a:t>
            </a:r>
            <a:endParaRPr lang="de-DE" dirty="0"/>
          </a:p>
        </p:txBody>
      </p:sp>
      <p:sp>
        <p:nvSpPr>
          <p:cNvPr id="8" name="Inhaltsplatzhalter 7"/>
          <p:cNvSpPr>
            <a:spLocks noGrp="1"/>
          </p:cNvSpPr>
          <p:nvPr>
            <p:ph idx="1"/>
          </p:nvPr>
        </p:nvSpPr>
        <p:spPr/>
        <p:txBody>
          <a:bodyPr>
            <a:noAutofit/>
          </a:bodyPr>
          <a:lstStyle/>
          <a:p>
            <a:r>
              <a:rPr lang="de-DE" dirty="0"/>
              <a:t>DLAK: automatische DL </a:t>
            </a:r>
          </a:p>
          <a:p>
            <a:pPr marL="0" indent="0">
              <a:buNone/>
            </a:pPr>
            <a:r>
              <a:rPr lang="de-DE" dirty="0"/>
              <a:t>(mehrere Leiterbewegungen gleichzeitig)</a:t>
            </a:r>
          </a:p>
          <a:p>
            <a:r>
              <a:rPr lang="de-DE" dirty="0"/>
              <a:t>DLSK: sequenzielle DL</a:t>
            </a:r>
          </a:p>
          <a:p>
            <a:pPr marL="0" indent="0">
              <a:buNone/>
            </a:pPr>
            <a:r>
              <a:rPr lang="de-DE" dirty="0"/>
              <a:t>(einzelne Leiterbewegungen gleichzeitig)</a:t>
            </a:r>
          </a:p>
          <a:p>
            <a:r>
              <a:rPr lang="de-DE" dirty="0"/>
              <a:t>Angabe der Nennrettungshöhe und </a:t>
            </a:r>
          </a:p>
          <a:p>
            <a:pPr marL="0" indent="0">
              <a:buNone/>
            </a:pPr>
            <a:r>
              <a:rPr lang="de-DE" dirty="0"/>
              <a:t>     Nennausladung in Metern</a:t>
            </a:r>
            <a:br>
              <a:rPr lang="de-DE" dirty="0"/>
            </a:br>
            <a:r>
              <a:rPr lang="de-DE" dirty="0"/>
              <a:t>     (z.B.: DLSK 18-12; DLAK 23-12)</a:t>
            </a:r>
          </a:p>
          <a:p>
            <a:pPr marL="0" indent="0">
              <a:buNone/>
            </a:pPr>
            <a:endParaRPr lang="de-DE" altLang="de-DE" b="1" dirty="0">
              <a:solidFill>
                <a:srgbClr val="E6243A"/>
              </a:solidFill>
            </a:endParaRPr>
          </a:p>
          <a:p>
            <a:pPr marL="0" indent="0">
              <a:buNone/>
            </a:pPr>
            <a:r>
              <a:rPr lang="de-DE" altLang="de-DE" b="1" dirty="0">
                <a:solidFill>
                  <a:srgbClr val="E6243A"/>
                </a:solidFill>
              </a:rPr>
              <a:t>Menschenrettung/ Brandbekämpfung/ technische Hilfeleistung </a:t>
            </a:r>
          </a:p>
          <a:p>
            <a:endParaRPr lang="de-DE" sz="2000" dirty="0"/>
          </a:p>
        </p:txBody>
      </p:sp>
      <p:sp>
        <p:nvSpPr>
          <p:cNvPr id="10" name="Text Box 23"/>
          <p:cNvSpPr txBox="1">
            <a:spLocks noChangeArrowheads="1"/>
          </p:cNvSpPr>
          <p:nvPr/>
        </p:nvSpPr>
        <p:spPr bwMode="auto">
          <a:xfrm>
            <a:off x="4320000" y="4336146"/>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3" name="Grafik 2">
            <a:extLst>
              <a:ext uri="{FF2B5EF4-FFF2-40B4-BE49-F238E27FC236}">
                <a16:creationId xmlns:a16="http://schemas.microsoft.com/office/drawing/2014/main" id="{6A3CFA71-AAD7-4F58-B0B7-C7299DA641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20000" y="2520001"/>
            <a:ext cx="4353335" cy="1801328"/>
          </a:xfrm>
          <a:prstGeom prst="rect">
            <a:avLst/>
          </a:prstGeom>
        </p:spPr>
      </p:pic>
    </p:spTree>
    <p:custDataLst>
      <p:tags r:id="rId1"/>
    </p:custDataLst>
    <p:extLst>
      <p:ext uri="{BB962C8B-B14F-4D97-AF65-F5344CB8AC3E}">
        <p14:creationId xmlns:p14="http://schemas.microsoft.com/office/powerpoint/2010/main" val="205861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altLang="de-DE" dirty="0"/>
              <a:t>Rüstwagen</a:t>
            </a:r>
          </a:p>
        </p:txBody>
      </p:sp>
      <p:sp>
        <p:nvSpPr>
          <p:cNvPr id="8" name="Inhaltsplatzhalter 7"/>
          <p:cNvSpPr>
            <a:spLocks noGrp="1"/>
          </p:cNvSpPr>
          <p:nvPr>
            <p:ph idx="1"/>
          </p:nvPr>
        </p:nvSpPr>
        <p:spPr/>
        <p:txBody>
          <a:bodyPr>
            <a:noAutofit/>
          </a:bodyPr>
          <a:lstStyle/>
          <a:p>
            <a:pPr marL="0" indent="0">
              <a:buNone/>
            </a:pPr>
            <a:r>
              <a:rPr lang="de-DE" dirty="0"/>
              <a:t>Trupp Besatzung</a:t>
            </a:r>
          </a:p>
          <a:p>
            <a:r>
              <a:rPr lang="de-DE" dirty="0"/>
              <a:t>maschinelle Zugeinrichtung </a:t>
            </a:r>
          </a:p>
          <a:p>
            <a:pPr marL="0" indent="0">
              <a:buNone/>
            </a:pPr>
            <a:r>
              <a:rPr lang="de-DE" dirty="0"/>
              <a:t>     min. 50 kN</a:t>
            </a:r>
          </a:p>
          <a:p>
            <a:r>
              <a:rPr lang="de-DE" dirty="0"/>
              <a:t>Stromerzeuger min. 22 kVA</a:t>
            </a:r>
          </a:p>
          <a:p>
            <a:r>
              <a:rPr lang="de-DE" dirty="0"/>
              <a:t>Lichtmast (2x 1.500 Watt)</a:t>
            </a:r>
          </a:p>
          <a:p>
            <a:r>
              <a:rPr lang="de-DE" dirty="0"/>
              <a:t>Plasmaschneidgerät</a:t>
            </a:r>
          </a:p>
          <a:p>
            <a:r>
              <a:rPr lang="de-DE" dirty="0"/>
              <a:t>max. 16,0 Tonnen zul. GM.</a:t>
            </a:r>
          </a:p>
          <a:p>
            <a:endParaRPr lang="de-DE" altLang="de-DE" b="1" dirty="0">
              <a:solidFill>
                <a:srgbClr val="E6243A"/>
              </a:solidFill>
            </a:endParaRPr>
          </a:p>
          <a:p>
            <a:pPr marL="0" indent="0">
              <a:buNone/>
            </a:pPr>
            <a:r>
              <a:rPr lang="de-DE" altLang="de-DE" b="1" dirty="0">
                <a:solidFill>
                  <a:srgbClr val="E6243A"/>
                </a:solidFill>
              </a:rPr>
              <a:t>umfangreiche Technische Hilfeleistung</a:t>
            </a:r>
          </a:p>
          <a:p>
            <a:pPr marL="0" indent="0">
              <a:buNone/>
            </a:pPr>
            <a:r>
              <a:rPr lang="de-DE" altLang="de-DE" b="1" dirty="0">
                <a:solidFill>
                  <a:srgbClr val="E6243A"/>
                </a:solidFill>
              </a:rPr>
              <a:t>(z.B.: LKW Unfälle, Bahn-Unfälle, Gebäudeeinstürze, Stromversorgung, Beleuchtung von Einsatzstellen) </a:t>
            </a:r>
            <a:endParaRPr lang="de-DE" dirty="0"/>
          </a:p>
        </p:txBody>
      </p:sp>
      <p:grpSp>
        <p:nvGrpSpPr>
          <p:cNvPr id="2" name="Gruppieren 1">
            <a:extLst>
              <a:ext uri="{FF2B5EF4-FFF2-40B4-BE49-F238E27FC236}">
                <a16:creationId xmlns:a16="http://schemas.microsoft.com/office/drawing/2014/main" id="{F5B05B2C-3EA3-49BC-9056-DAA07F82C7A1}"/>
              </a:ext>
            </a:extLst>
          </p:cNvPr>
          <p:cNvGrpSpPr/>
          <p:nvPr/>
        </p:nvGrpSpPr>
        <p:grpSpPr>
          <a:xfrm>
            <a:off x="3624963" y="1750219"/>
            <a:ext cx="4251593" cy="3357562"/>
            <a:chOff x="4572000" y="1808883"/>
            <a:chExt cx="4251593" cy="3357562"/>
          </a:xfrm>
        </p:grpSpPr>
        <p:pic>
          <p:nvPicPr>
            <p:cNvPr id="3" name="Grafik 2">
              <a:extLst>
                <a:ext uri="{FF2B5EF4-FFF2-40B4-BE49-F238E27FC236}">
                  <a16:creationId xmlns:a16="http://schemas.microsoft.com/office/drawing/2014/main" id="{BB6BA1B3-D5AB-4491-9007-9A1F06C03C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2377" y="1808883"/>
              <a:ext cx="4181216" cy="3124200"/>
            </a:xfrm>
            <a:prstGeom prst="rect">
              <a:avLst/>
            </a:prstGeom>
          </p:spPr>
        </p:pic>
        <p:sp>
          <p:nvSpPr>
            <p:cNvPr id="10" name="Text Box 23"/>
            <p:cNvSpPr txBox="1">
              <a:spLocks noChangeArrowheads="1"/>
            </p:cNvSpPr>
            <p:nvPr/>
          </p:nvSpPr>
          <p:spPr bwMode="auto">
            <a:xfrm>
              <a:off x="4572000" y="4933083"/>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grpSp>
      <p:pic>
        <p:nvPicPr>
          <p:cNvPr id="5" name="Grafik 4">
            <a:extLst>
              <a:ext uri="{FF2B5EF4-FFF2-40B4-BE49-F238E27FC236}">
                <a16:creationId xmlns:a16="http://schemas.microsoft.com/office/drawing/2014/main" id="{3A9E1595-2DC0-4558-9B81-A6B5BD4979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2978" y="4187406"/>
            <a:ext cx="2764581" cy="1222794"/>
          </a:xfrm>
          <a:prstGeom prst="rect">
            <a:avLst/>
          </a:prstGeom>
        </p:spPr>
      </p:pic>
    </p:spTree>
    <p:custDataLst>
      <p:tags r:id="rId1"/>
    </p:custDataLst>
    <p:extLst>
      <p:ext uri="{BB962C8B-B14F-4D97-AF65-F5344CB8AC3E}">
        <p14:creationId xmlns:p14="http://schemas.microsoft.com/office/powerpoint/2010/main" val="25582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altLang="de-DE" dirty="0"/>
              <a:t>Gerätewagen Gefahrgut (GWG)</a:t>
            </a:r>
          </a:p>
        </p:txBody>
      </p:sp>
      <p:sp>
        <p:nvSpPr>
          <p:cNvPr id="8" name="Inhaltsplatzhalter 7"/>
          <p:cNvSpPr>
            <a:spLocks noGrp="1"/>
          </p:cNvSpPr>
          <p:nvPr>
            <p:ph idx="1"/>
          </p:nvPr>
        </p:nvSpPr>
        <p:spPr/>
        <p:txBody>
          <a:bodyPr>
            <a:noAutofit/>
          </a:bodyPr>
          <a:lstStyle/>
          <a:p>
            <a:r>
              <a:rPr lang="de-DE" dirty="0"/>
              <a:t>Trupp-Besatzung</a:t>
            </a:r>
          </a:p>
          <a:p>
            <a:r>
              <a:rPr lang="de-DE" dirty="0"/>
              <a:t>umfangreiche Schutzausrüstung </a:t>
            </a:r>
          </a:p>
          <a:p>
            <a:r>
              <a:rPr lang="de-DE" dirty="0"/>
              <a:t>Messgeräte </a:t>
            </a:r>
          </a:p>
          <a:p>
            <a:r>
              <a:rPr lang="de-DE" dirty="0"/>
              <a:t>Abdicht- und Auffangmaterial</a:t>
            </a:r>
          </a:p>
          <a:p>
            <a:r>
              <a:rPr lang="de-DE" dirty="0"/>
              <a:t>Schläuche, Pumpen, Armaturen </a:t>
            </a:r>
            <a:br>
              <a:rPr lang="de-DE" dirty="0"/>
            </a:br>
            <a:r>
              <a:rPr lang="de-DE" dirty="0"/>
              <a:t>(GSG) </a:t>
            </a:r>
          </a:p>
          <a:p>
            <a:r>
              <a:rPr lang="de-DE" dirty="0"/>
              <a:t>Ausrüstung zur Dekontamination</a:t>
            </a:r>
          </a:p>
          <a:p>
            <a:r>
              <a:rPr lang="de-DE" dirty="0"/>
              <a:t>max. 16,0 t zul. GM.</a:t>
            </a:r>
          </a:p>
          <a:p>
            <a:pPr marL="0" indent="0">
              <a:buNone/>
            </a:pPr>
            <a:r>
              <a:rPr lang="de-DE" altLang="de-DE" b="1" dirty="0">
                <a:solidFill>
                  <a:srgbClr val="E6243A"/>
                </a:solidFill>
              </a:rPr>
              <a:t>Durchführung von Sofortmaßnahmen bei Unfällen mit gefährlichen Stoffen</a:t>
            </a:r>
          </a:p>
          <a:p>
            <a:pPr marL="0" indent="0">
              <a:buNone/>
            </a:pPr>
            <a:r>
              <a:rPr lang="de-DE" altLang="de-DE" b="1" dirty="0">
                <a:solidFill>
                  <a:srgbClr val="E6243A"/>
                </a:solidFill>
              </a:rPr>
              <a:t>Einsatz zusammen mit einem wasserführenden Löschgruppenfahrzeug</a:t>
            </a:r>
            <a:endParaRPr lang="de-DE" sz="2000" dirty="0"/>
          </a:p>
        </p:txBody>
      </p:sp>
      <p:sp>
        <p:nvSpPr>
          <p:cNvPr id="10" name="Text Box 23"/>
          <p:cNvSpPr txBox="1">
            <a:spLocks noChangeArrowheads="1"/>
          </p:cNvSpPr>
          <p:nvPr/>
        </p:nvSpPr>
        <p:spPr bwMode="auto">
          <a:xfrm>
            <a:off x="4476733" y="4699794"/>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3" name="Grafik 2">
            <a:extLst>
              <a:ext uri="{FF2B5EF4-FFF2-40B4-BE49-F238E27FC236}">
                <a16:creationId xmlns:a16="http://schemas.microsoft.com/office/drawing/2014/main" id="{4EF4AB5F-7262-4D6C-8FCF-480C428093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6870" y="2276872"/>
            <a:ext cx="3963561" cy="2460142"/>
          </a:xfrm>
          <a:prstGeom prst="rect">
            <a:avLst/>
          </a:prstGeom>
        </p:spPr>
      </p:pic>
    </p:spTree>
    <p:custDataLst>
      <p:tags r:id="rId1"/>
    </p:custDataLst>
    <p:extLst>
      <p:ext uri="{BB962C8B-B14F-4D97-AF65-F5344CB8AC3E}">
        <p14:creationId xmlns:p14="http://schemas.microsoft.com/office/powerpoint/2010/main" val="1509325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altLang="de-DE" dirty="0"/>
              <a:t>Gerätewagen Logistik  GW-L1</a:t>
            </a:r>
          </a:p>
        </p:txBody>
      </p:sp>
      <p:sp>
        <p:nvSpPr>
          <p:cNvPr id="8" name="Inhaltsplatzhalter 7"/>
          <p:cNvSpPr>
            <a:spLocks noGrp="1"/>
          </p:cNvSpPr>
          <p:nvPr>
            <p:ph idx="1"/>
          </p:nvPr>
        </p:nvSpPr>
        <p:spPr/>
        <p:txBody>
          <a:bodyPr>
            <a:noAutofit/>
          </a:bodyPr>
          <a:lstStyle/>
          <a:p>
            <a:r>
              <a:rPr lang="de-DE" dirty="0"/>
              <a:t>Trupp- oder Staffel-Besatzung</a:t>
            </a:r>
          </a:p>
          <a:p>
            <a:r>
              <a:rPr lang="de-DE" dirty="0"/>
              <a:t>Aufbau: Plane-Spriegel oder Koffer</a:t>
            </a:r>
          </a:p>
          <a:p>
            <a:r>
              <a:rPr lang="de-DE" dirty="0"/>
              <a:t>Ladebordwand </a:t>
            </a:r>
          </a:p>
          <a:p>
            <a:pPr marL="0" indent="0">
              <a:buNone/>
            </a:pPr>
            <a:r>
              <a:rPr lang="de-DE" dirty="0"/>
              <a:t>     mind. 750 kg Hubkraft</a:t>
            </a:r>
          </a:p>
          <a:p>
            <a:r>
              <a:rPr lang="de-DE" dirty="0"/>
              <a:t>Ladefläche: 4 EURO-Paletten</a:t>
            </a:r>
          </a:p>
          <a:p>
            <a:r>
              <a:rPr lang="de-DE" dirty="0"/>
              <a:t>Min. 2000 kg Nutzlast</a:t>
            </a:r>
          </a:p>
          <a:p>
            <a:r>
              <a:rPr lang="de-DE" dirty="0"/>
              <a:t>vorzugsweise max. 7,5 t </a:t>
            </a:r>
            <a:r>
              <a:rPr lang="de-DE" dirty="0" err="1"/>
              <a:t>zGM</a:t>
            </a:r>
            <a:r>
              <a:rPr lang="de-DE" dirty="0"/>
              <a:t>.</a:t>
            </a:r>
          </a:p>
          <a:p>
            <a:endParaRPr lang="de-DE" altLang="de-DE" b="1" dirty="0">
              <a:solidFill>
                <a:srgbClr val="E6243A"/>
              </a:solidFill>
            </a:endParaRPr>
          </a:p>
          <a:p>
            <a:pPr marL="0" indent="0">
              <a:buNone/>
            </a:pPr>
            <a:r>
              <a:rPr lang="de-DE" altLang="de-DE" b="1" dirty="0">
                <a:solidFill>
                  <a:srgbClr val="E6243A"/>
                </a:solidFill>
              </a:rPr>
              <a:t>Transport von Einsatzmitteln</a:t>
            </a:r>
          </a:p>
        </p:txBody>
      </p:sp>
      <p:sp>
        <p:nvSpPr>
          <p:cNvPr id="10" name="Text Box 23"/>
          <p:cNvSpPr txBox="1">
            <a:spLocks noChangeArrowheads="1"/>
          </p:cNvSpPr>
          <p:nvPr/>
        </p:nvSpPr>
        <p:spPr bwMode="auto">
          <a:xfrm>
            <a:off x="4320000" y="5040000"/>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pic>
        <p:nvPicPr>
          <p:cNvPr id="9" name="Picture 6" descr="GW L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0000" y="2520000"/>
            <a:ext cx="312391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abgerundete Ecken 1">
            <a:extLst>
              <a:ext uri="{FF2B5EF4-FFF2-40B4-BE49-F238E27FC236}">
                <a16:creationId xmlns:a16="http://schemas.microsoft.com/office/drawing/2014/main" id="{2AED8BE6-5517-4CBA-B7C8-F06880FD758B}"/>
              </a:ext>
            </a:extLst>
          </p:cNvPr>
          <p:cNvSpPr/>
          <p:nvPr/>
        </p:nvSpPr>
        <p:spPr>
          <a:xfrm rot="21329704">
            <a:off x="7517498" y="4199982"/>
            <a:ext cx="337024" cy="88976"/>
          </a:xfrm>
          <a:prstGeom prst="round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791FF6CF-FA11-4130-B3F5-D6C5AF54C950}"/>
              </a:ext>
            </a:extLst>
          </p:cNvPr>
          <p:cNvCxnSpPr>
            <a:cxnSpLocks/>
          </p:cNvCxnSpPr>
          <p:nvPr/>
        </p:nvCxnSpPr>
        <p:spPr>
          <a:xfrm rot="-600000">
            <a:off x="6084168" y="3645024"/>
            <a:ext cx="177042" cy="86997"/>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 name="Gerader Verbinder 11">
            <a:extLst>
              <a:ext uri="{FF2B5EF4-FFF2-40B4-BE49-F238E27FC236}">
                <a16:creationId xmlns:a16="http://schemas.microsoft.com/office/drawing/2014/main" id="{197BF2B8-4E22-42B3-B77F-3ED0F41C0AC6}"/>
              </a:ext>
            </a:extLst>
          </p:cNvPr>
          <p:cNvCxnSpPr>
            <a:cxnSpLocks/>
          </p:cNvCxnSpPr>
          <p:nvPr/>
        </p:nvCxnSpPr>
        <p:spPr>
          <a:xfrm rot="-3420000">
            <a:off x="6168620" y="3365764"/>
            <a:ext cx="37179" cy="107876"/>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32460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altLang="de-DE" dirty="0"/>
              <a:t>Gerätewagen Logistik GW-L2</a:t>
            </a:r>
          </a:p>
        </p:txBody>
      </p:sp>
      <p:sp>
        <p:nvSpPr>
          <p:cNvPr id="8" name="Inhaltsplatzhalter 7"/>
          <p:cNvSpPr>
            <a:spLocks noGrp="1"/>
          </p:cNvSpPr>
          <p:nvPr>
            <p:ph idx="1"/>
          </p:nvPr>
        </p:nvSpPr>
        <p:spPr>
          <a:xfrm>
            <a:off x="395536" y="2460299"/>
            <a:ext cx="8352928" cy="3124200"/>
          </a:xfrm>
        </p:spPr>
        <p:txBody>
          <a:bodyPr>
            <a:noAutofit/>
          </a:bodyPr>
          <a:lstStyle/>
          <a:p>
            <a:r>
              <a:rPr lang="de-DE" dirty="0"/>
              <a:t>Staffel-Besatzung</a:t>
            </a:r>
          </a:p>
          <a:p>
            <a:r>
              <a:rPr lang="de-DE" dirty="0"/>
              <a:t>Geräteraum + Plane-Spriegel</a:t>
            </a:r>
          </a:p>
          <a:p>
            <a:r>
              <a:rPr lang="de-DE" dirty="0"/>
              <a:t>Ladebordwand </a:t>
            </a:r>
          </a:p>
          <a:p>
            <a:pPr marL="0" indent="0">
              <a:buNone/>
            </a:pPr>
            <a:r>
              <a:rPr lang="de-DE" dirty="0"/>
              <a:t>     min. 1500 kg Hubkraft</a:t>
            </a:r>
          </a:p>
          <a:p>
            <a:r>
              <a:rPr lang="de-DE" dirty="0"/>
              <a:t>Ladefläche: 6 EURO-Paletten </a:t>
            </a:r>
          </a:p>
          <a:p>
            <a:r>
              <a:rPr lang="de-DE" dirty="0"/>
              <a:t>Min. 4000 kg Nutzlast</a:t>
            </a:r>
          </a:p>
          <a:p>
            <a:r>
              <a:rPr lang="de-DE" dirty="0"/>
              <a:t>max. 16,0 Tonnen zul. GM.</a:t>
            </a:r>
          </a:p>
          <a:p>
            <a:pPr marL="0" indent="0">
              <a:buNone/>
            </a:pPr>
            <a:endParaRPr lang="de-DE" altLang="de-DE" b="1" dirty="0">
              <a:solidFill>
                <a:srgbClr val="E6243A"/>
              </a:solidFill>
            </a:endParaRPr>
          </a:p>
          <a:p>
            <a:pPr marL="0" indent="0">
              <a:buNone/>
            </a:pPr>
            <a:r>
              <a:rPr lang="de-DE" altLang="de-DE" b="1" dirty="0">
                <a:solidFill>
                  <a:srgbClr val="E6243A"/>
                </a:solidFill>
              </a:rPr>
              <a:t>Transport von Einsatzmitteln</a:t>
            </a:r>
          </a:p>
          <a:p>
            <a:pPr marL="0" indent="0">
              <a:buNone/>
            </a:pPr>
            <a:r>
              <a:rPr lang="de-DE" altLang="de-DE" b="1" dirty="0">
                <a:solidFill>
                  <a:srgbClr val="E6243A"/>
                </a:solidFill>
              </a:rPr>
              <a:t>ggf. Ausrüstungsmodul „Wasserversorgung“ oder „Gefahrgut“</a:t>
            </a:r>
          </a:p>
          <a:p>
            <a:pPr marL="0" indent="0">
              <a:buNone/>
            </a:pPr>
            <a:endParaRPr lang="de-DE" altLang="de-DE" sz="2000" b="1" dirty="0">
              <a:solidFill>
                <a:srgbClr val="E6243A"/>
              </a:solidFill>
            </a:endParaRPr>
          </a:p>
        </p:txBody>
      </p:sp>
      <p:sp>
        <p:nvSpPr>
          <p:cNvPr id="10" name="Text Box 23"/>
          <p:cNvSpPr txBox="1">
            <a:spLocks noChangeArrowheads="1"/>
          </p:cNvSpPr>
          <p:nvPr/>
        </p:nvSpPr>
        <p:spPr bwMode="auto">
          <a:xfrm>
            <a:off x="4356428" y="4615026"/>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dirty="0"/>
              <a:t>Bild-Quelle: NLBK</a:t>
            </a:r>
          </a:p>
        </p:txBody>
      </p:sp>
      <p:grpSp>
        <p:nvGrpSpPr>
          <p:cNvPr id="18" name="Gruppieren 17">
            <a:extLst>
              <a:ext uri="{FF2B5EF4-FFF2-40B4-BE49-F238E27FC236}">
                <a16:creationId xmlns:a16="http://schemas.microsoft.com/office/drawing/2014/main" id="{B6646490-753E-4921-829E-5CDCB43A84F2}"/>
              </a:ext>
            </a:extLst>
          </p:cNvPr>
          <p:cNvGrpSpPr/>
          <p:nvPr/>
        </p:nvGrpSpPr>
        <p:grpSpPr>
          <a:xfrm>
            <a:off x="4385217" y="2340068"/>
            <a:ext cx="4426052" cy="2309245"/>
            <a:chOff x="4385217" y="2340068"/>
            <a:chExt cx="4426052" cy="2309245"/>
          </a:xfrm>
        </p:grpSpPr>
        <p:pic>
          <p:nvPicPr>
            <p:cNvPr id="13" name="Grafik 12">
              <a:extLst>
                <a:ext uri="{FF2B5EF4-FFF2-40B4-BE49-F238E27FC236}">
                  <a16:creationId xmlns:a16="http://schemas.microsoft.com/office/drawing/2014/main" id="{0EF33747-B460-4369-A1A3-BF8D4693EE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5217" y="2340068"/>
              <a:ext cx="4426052" cy="2309245"/>
            </a:xfrm>
            <a:prstGeom prst="rect">
              <a:avLst/>
            </a:prstGeom>
          </p:spPr>
        </p:pic>
        <p:cxnSp>
          <p:nvCxnSpPr>
            <p:cNvPr id="15" name="Gerader Verbinder 14">
              <a:extLst>
                <a:ext uri="{FF2B5EF4-FFF2-40B4-BE49-F238E27FC236}">
                  <a16:creationId xmlns:a16="http://schemas.microsoft.com/office/drawing/2014/main" id="{FFE840FE-3528-412D-AC8C-6005DEEAF40F}"/>
                </a:ext>
              </a:extLst>
            </p:cNvPr>
            <p:cNvCxnSpPr/>
            <p:nvPr/>
          </p:nvCxnSpPr>
          <p:spPr>
            <a:xfrm>
              <a:off x="4617991" y="3543520"/>
              <a:ext cx="297554"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6" name="Gerader Verbinder 15">
              <a:extLst>
                <a:ext uri="{FF2B5EF4-FFF2-40B4-BE49-F238E27FC236}">
                  <a16:creationId xmlns:a16="http://schemas.microsoft.com/office/drawing/2014/main" id="{00071718-DDE2-4BA8-9D5E-5999E7BA0B7E}"/>
                </a:ext>
              </a:extLst>
            </p:cNvPr>
            <p:cNvCxnSpPr/>
            <p:nvPr/>
          </p:nvCxnSpPr>
          <p:spPr>
            <a:xfrm>
              <a:off x="4617991" y="3645024"/>
              <a:ext cx="297554"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7" name="Ellipse 16">
              <a:extLst>
                <a:ext uri="{FF2B5EF4-FFF2-40B4-BE49-F238E27FC236}">
                  <a16:creationId xmlns:a16="http://schemas.microsoft.com/office/drawing/2014/main" id="{6081B10A-C08D-44DD-842F-D932145FC573}"/>
                </a:ext>
              </a:extLst>
            </p:cNvPr>
            <p:cNvSpPr/>
            <p:nvPr/>
          </p:nvSpPr>
          <p:spPr>
            <a:xfrm>
              <a:off x="4743908" y="3575416"/>
              <a:ext cx="45719" cy="41152"/>
            </a:xfrm>
            <a:prstGeom prst="ellips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ustDataLst>
      <p:tags r:id="rId1"/>
    </p:custDataLst>
    <p:extLst>
      <p:ext uri="{BB962C8B-B14F-4D97-AF65-F5344CB8AC3E}">
        <p14:creationId xmlns:p14="http://schemas.microsoft.com/office/powerpoint/2010/main" val="1547177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23"/>
          <p:cNvSpPr txBox="1">
            <a:spLocks noChangeArrowheads="1"/>
          </p:cNvSpPr>
          <p:nvPr/>
        </p:nvSpPr>
        <p:spPr bwMode="auto">
          <a:xfrm>
            <a:off x="7019925" y="6440488"/>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t>Bild-Quelle: NABK</a:t>
            </a:r>
          </a:p>
        </p:txBody>
      </p:sp>
      <p:sp>
        <p:nvSpPr>
          <p:cNvPr id="5" name="Rectangle 2"/>
          <p:cNvSpPr txBox="1">
            <a:spLocks noChangeArrowheads="1"/>
          </p:cNvSpPr>
          <p:nvPr/>
        </p:nvSpPr>
        <p:spPr>
          <a:xfrm>
            <a:off x="250825" y="908050"/>
            <a:ext cx="8637588" cy="323850"/>
          </a:xfrm>
          <a:prstGeom prst="rect">
            <a:avLst/>
          </a:prstGeom>
        </p:spPr>
        <p:txBody>
          <a:bodyPr/>
          <a:lstStyle>
            <a:lvl1pPr algn="l" rtl="0" eaLnBrk="1" fontAlgn="base" hangingPunct="1">
              <a:spcBef>
                <a:spcPct val="0"/>
              </a:spcBef>
              <a:spcAft>
                <a:spcPct val="0"/>
              </a:spcAft>
              <a:defRPr b="1" kern="1200">
                <a:solidFill>
                  <a:schemeClr val="bg1"/>
                </a:solidFill>
                <a:latin typeface="+mj-lt"/>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a:lstStyle>
          <a:p>
            <a:r>
              <a:rPr lang="de-DE" altLang="de-DE" sz="1800" dirty="0"/>
              <a:t>Fahrzeugkunde </a:t>
            </a:r>
          </a:p>
        </p:txBody>
      </p:sp>
      <p:sp>
        <p:nvSpPr>
          <p:cNvPr id="4" name="Titel 3">
            <a:extLst>
              <a:ext uri="{FF2B5EF4-FFF2-40B4-BE49-F238E27FC236}">
                <a16:creationId xmlns:a16="http://schemas.microsoft.com/office/drawing/2014/main" id="{73531272-CD5A-4EB0-94EB-07F7448A7A51}"/>
              </a:ext>
            </a:extLst>
          </p:cNvPr>
          <p:cNvSpPr>
            <a:spLocks noGrp="1"/>
          </p:cNvSpPr>
          <p:nvPr>
            <p:ph type="title"/>
          </p:nvPr>
        </p:nvSpPr>
        <p:spPr/>
        <p:txBody>
          <a:bodyPr/>
          <a:lstStyle/>
          <a:p>
            <a:r>
              <a:rPr lang="de-DE" dirty="0"/>
              <a:t>Löschgruppenfahrzeug Katastrophenschutz (LF </a:t>
            </a:r>
            <a:r>
              <a:rPr lang="de-DE" dirty="0" err="1"/>
              <a:t>KatS</a:t>
            </a:r>
            <a:r>
              <a:rPr lang="de-DE" dirty="0"/>
              <a:t>)</a:t>
            </a:r>
          </a:p>
        </p:txBody>
      </p:sp>
      <p:sp>
        <p:nvSpPr>
          <p:cNvPr id="3" name="Inhaltsplatzhalter 2">
            <a:extLst>
              <a:ext uri="{FF2B5EF4-FFF2-40B4-BE49-F238E27FC236}">
                <a16:creationId xmlns:a16="http://schemas.microsoft.com/office/drawing/2014/main" id="{F97077D0-256D-4C9C-96FD-5068442E0E88}"/>
              </a:ext>
            </a:extLst>
          </p:cNvPr>
          <p:cNvSpPr>
            <a:spLocks noGrp="1"/>
          </p:cNvSpPr>
          <p:nvPr>
            <p:ph idx="1"/>
          </p:nvPr>
        </p:nvSpPr>
        <p:spPr>
          <a:xfrm>
            <a:off x="320407" y="2438400"/>
            <a:ext cx="5187697" cy="3124200"/>
          </a:xfrm>
        </p:spPr>
        <p:txBody>
          <a:bodyPr/>
          <a:lstStyle/>
          <a:p>
            <a:r>
              <a:rPr lang="de-DE" dirty="0"/>
              <a:t>Für Informationen zum LF </a:t>
            </a:r>
            <a:r>
              <a:rPr lang="de-DE" dirty="0" err="1"/>
              <a:t>KatS</a:t>
            </a:r>
            <a:r>
              <a:rPr lang="de-DE" dirty="0"/>
              <a:t> können Sie auf die Seite des Bundesamtes für Bevölkerungsschutz und Katastrophenhilfe gehen.</a:t>
            </a:r>
          </a:p>
          <a:p>
            <a:endParaRPr lang="de-DE" dirty="0"/>
          </a:p>
          <a:p>
            <a:endParaRPr lang="de-DE" dirty="0"/>
          </a:p>
        </p:txBody>
      </p:sp>
      <p:sp>
        <p:nvSpPr>
          <p:cNvPr id="2" name="Rechteck 1">
            <a:extLst>
              <a:ext uri="{FF2B5EF4-FFF2-40B4-BE49-F238E27FC236}">
                <a16:creationId xmlns:a16="http://schemas.microsoft.com/office/drawing/2014/main" id="{0BADFB11-4B03-4F84-8528-E2676C1032B2}"/>
              </a:ext>
            </a:extLst>
          </p:cNvPr>
          <p:cNvSpPr/>
          <p:nvPr/>
        </p:nvSpPr>
        <p:spPr>
          <a:xfrm>
            <a:off x="470665" y="4581128"/>
            <a:ext cx="2725170" cy="369332"/>
          </a:xfrm>
          <a:prstGeom prst="rect">
            <a:avLst/>
          </a:prstGeom>
        </p:spPr>
        <p:txBody>
          <a:bodyPr wrap="none">
            <a:spAutoFit/>
          </a:bodyPr>
          <a:lstStyle/>
          <a:p>
            <a:r>
              <a:rPr lang="de-DE" dirty="0">
                <a:hlinkClick r:id="rId4"/>
              </a:rPr>
              <a:t>https://www.bbk.bund.de/</a:t>
            </a:r>
            <a:endParaRPr lang="de-DE" dirty="0"/>
          </a:p>
        </p:txBody>
      </p:sp>
      <p:pic>
        <p:nvPicPr>
          <p:cNvPr id="8" name="Grafik 7">
            <a:extLst>
              <a:ext uri="{FF2B5EF4-FFF2-40B4-BE49-F238E27FC236}">
                <a16:creationId xmlns:a16="http://schemas.microsoft.com/office/drawing/2014/main" id="{8E407743-BEC3-45D6-97CF-7B778FFE2D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1" r="1011" b="1302"/>
          <a:stretch/>
        </p:blipFill>
        <p:spPr>
          <a:xfrm>
            <a:off x="5760000" y="2160000"/>
            <a:ext cx="2844000" cy="3960000"/>
          </a:xfrm>
          <a:prstGeom prst="rect">
            <a:avLst/>
          </a:prstGeom>
        </p:spPr>
      </p:pic>
    </p:spTree>
    <p:custDataLst>
      <p:tags r:id="rId1"/>
    </p:custDataLst>
    <p:extLst>
      <p:ext uri="{BB962C8B-B14F-4D97-AF65-F5344CB8AC3E}">
        <p14:creationId xmlns:p14="http://schemas.microsoft.com/office/powerpoint/2010/main" val="3849310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8A5AA4C-BC87-4C37-821C-1D29E8EB21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583" b="1394"/>
          <a:stretch/>
        </p:blipFill>
        <p:spPr>
          <a:xfrm>
            <a:off x="5760000" y="2160000"/>
            <a:ext cx="2800387" cy="3960000"/>
          </a:xfrm>
          <a:prstGeom prst="rect">
            <a:avLst/>
          </a:prstGeom>
        </p:spPr>
      </p:pic>
      <p:sp>
        <p:nvSpPr>
          <p:cNvPr id="28676" name="Text Box 23"/>
          <p:cNvSpPr txBox="1">
            <a:spLocks noChangeArrowheads="1"/>
          </p:cNvSpPr>
          <p:nvPr/>
        </p:nvSpPr>
        <p:spPr bwMode="auto">
          <a:xfrm>
            <a:off x="7019925" y="6440488"/>
            <a:ext cx="2016125" cy="233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t>Bild-Quelle: NABK</a:t>
            </a:r>
          </a:p>
        </p:txBody>
      </p:sp>
      <p:sp>
        <p:nvSpPr>
          <p:cNvPr id="5" name="Rectangle 2"/>
          <p:cNvSpPr txBox="1">
            <a:spLocks noChangeArrowheads="1"/>
          </p:cNvSpPr>
          <p:nvPr/>
        </p:nvSpPr>
        <p:spPr>
          <a:xfrm>
            <a:off x="250825" y="908050"/>
            <a:ext cx="8637588" cy="323850"/>
          </a:xfrm>
          <a:prstGeom prst="rect">
            <a:avLst/>
          </a:prstGeom>
        </p:spPr>
        <p:txBody>
          <a:bodyPr/>
          <a:lstStyle>
            <a:lvl1pPr algn="l" rtl="0" eaLnBrk="1" fontAlgn="base" hangingPunct="1">
              <a:spcBef>
                <a:spcPct val="0"/>
              </a:spcBef>
              <a:spcAft>
                <a:spcPct val="0"/>
              </a:spcAft>
              <a:defRPr b="1" kern="1200">
                <a:solidFill>
                  <a:schemeClr val="bg1"/>
                </a:solidFill>
                <a:latin typeface="+mj-lt"/>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a:lstStyle>
          <a:p>
            <a:r>
              <a:rPr lang="de-DE" altLang="de-DE" sz="1800" dirty="0"/>
              <a:t>Fahrzeugkunde </a:t>
            </a:r>
          </a:p>
        </p:txBody>
      </p:sp>
      <p:sp>
        <p:nvSpPr>
          <p:cNvPr id="4" name="Titel 3">
            <a:extLst>
              <a:ext uri="{FF2B5EF4-FFF2-40B4-BE49-F238E27FC236}">
                <a16:creationId xmlns:a16="http://schemas.microsoft.com/office/drawing/2014/main" id="{73531272-CD5A-4EB0-94EB-07F7448A7A51}"/>
              </a:ext>
            </a:extLst>
          </p:cNvPr>
          <p:cNvSpPr>
            <a:spLocks noGrp="1"/>
          </p:cNvSpPr>
          <p:nvPr>
            <p:ph type="title"/>
          </p:nvPr>
        </p:nvSpPr>
        <p:spPr/>
        <p:txBody>
          <a:bodyPr/>
          <a:lstStyle/>
          <a:p>
            <a:r>
              <a:rPr lang="de-DE" dirty="0"/>
              <a:t>Löschgruppenfahrzeug Katastrophenschutz (SW </a:t>
            </a:r>
            <a:r>
              <a:rPr lang="de-DE" dirty="0" err="1"/>
              <a:t>KatS</a:t>
            </a:r>
            <a:r>
              <a:rPr lang="de-DE" dirty="0"/>
              <a:t>)</a:t>
            </a:r>
          </a:p>
        </p:txBody>
      </p:sp>
      <p:sp>
        <p:nvSpPr>
          <p:cNvPr id="3" name="Inhaltsplatzhalter 2">
            <a:extLst>
              <a:ext uri="{FF2B5EF4-FFF2-40B4-BE49-F238E27FC236}">
                <a16:creationId xmlns:a16="http://schemas.microsoft.com/office/drawing/2014/main" id="{F97077D0-256D-4C9C-96FD-5068442E0E88}"/>
              </a:ext>
            </a:extLst>
          </p:cNvPr>
          <p:cNvSpPr>
            <a:spLocks noGrp="1"/>
          </p:cNvSpPr>
          <p:nvPr>
            <p:ph idx="1"/>
          </p:nvPr>
        </p:nvSpPr>
        <p:spPr>
          <a:xfrm>
            <a:off x="320407" y="2438400"/>
            <a:ext cx="5043681" cy="3124200"/>
          </a:xfrm>
        </p:spPr>
        <p:txBody>
          <a:bodyPr/>
          <a:lstStyle/>
          <a:p>
            <a:r>
              <a:rPr lang="de-DE" dirty="0"/>
              <a:t>Für Informationen zum SW </a:t>
            </a:r>
            <a:r>
              <a:rPr lang="de-DE" dirty="0" err="1"/>
              <a:t>KatS</a:t>
            </a:r>
            <a:r>
              <a:rPr lang="de-DE" dirty="0"/>
              <a:t> können Sie auf die Seite des Bundesamtes für Bevölkerungsschutz und Katastrophenhilfe gehen.</a:t>
            </a:r>
          </a:p>
          <a:p>
            <a:endParaRPr lang="de-DE" dirty="0"/>
          </a:p>
          <a:p>
            <a:endParaRPr lang="de-DE" dirty="0"/>
          </a:p>
        </p:txBody>
      </p:sp>
      <p:sp>
        <p:nvSpPr>
          <p:cNvPr id="2" name="Rechteck 1">
            <a:extLst>
              <a:ext uri="{FF2B5EF4-FFF2-40B4-BE49-F238E27FC236}">
                <a16:creationId xmlns:a16="http://schemas.microsoft.com/office/drawing/2014/main" id="{0BADFB11-4B03-4F84-8528-E2676C1032B2}"/>
              </a:ext>
            </a:extLst>
          </p:cNvPr>
          <p:cNvSpPr/>
          <p:nvPr/>
        </p:nvSpPr>
        <p:spPr>
          <a:xfrm>
            <a:off x="470665" y="4581128"/>
            <a:ext cx="2725170" cy="369332"/>
          </a:xfrm>
          <a:prstGeom prst="rect">
            <a:avLst/>
          </a:prstGeom>
        </p:spPr>
        <p:txBody>
          <a:bodyPr wrap="none">
            <a:spAutoFit/>
          </a:bodyPr>
          <a:lstStyle/>
          <a:p>
            <a:r>
              <a:rPr lang="de-DE" dirty="0">
                <a:hlinkClick r:id="rId5"/>
              </a:rPr>
              <a:t>https://www.bbk.bund.de/</a:t>
            </a:r>
            <a:endParaRPr lang="de-DE" dirty="0"/>
          </a:p>
        </p:txBody>
      </p:sp>
    </p:spTree>
    <p:custDataLst>
      <p:tags r:id="rId1"/>
    </p:custDataLst>
    <p:extLst>
      <p:ext uri="{BB962C8B-B14F-4D97-AF65-F5344CB8AC3E}">
        <p14:creationId xmlns:p14="http://schemas.microsoft.com/office/powerpoint/2010/main" val="1522669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F7476-556D-4197-A0C6-B04A3B255161}"/>
              </a:ext>
            </a:extLst>
          </p:cNvPr>
          <p:cNvSpPr>
            <a:spLocks noGrp="1"/>
          </p:cNvSpPr>
          <p:nvPr>
            <p:ph type="title"/>
          </p:nvPr>
        </p:nvSpPr>
        <p:spPr/>
        <p:txBody>
          <a:bodyPr/>
          <a:lstStyle/>
          <a:p>
            <a:r>
              <a:rPr lang="de-DE" dirty="0"/>
              <a:t>Technische Einrichtungen</a:t>
            </a:r>
          </a:p>
        </p:txBody>
      </p:sp>
      <p:sp>
        <p:nvSpPr>
          <p:cNvPr id="6" name="Textfeld 5">
            <a:hlinkClick r:id="" action="ppaction://customshow?id=8&amp;return=true"/>
            <a:extLst>
              <a:ext uri="{FF2B5EF4-FFF2-40B4-BE49-F238E27FC236}">
                <a16:creationId xmlns:a16="http://schemas.microsoft.com/office/drawing/2014/main" id="{7332FCFA-4F72-4787-9428-D08F66B87B96}"/>
              </a:ext>
            </a:extLst>
          </p:cNvPr>
          <p:cNvSpPr txBox="1"/>
          <p:nvPr/>
        </p:nvSpPr>
        <p:spPr>
          <a:xfrm>
            <a:off x="863150" y="2123564"/>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Einrichtung zur schnellen Wasserabgabe</a:t>
            </a:r>
          </a:p>
        </p:txBody>
      </p:sp>
      <p:sp>
        <p:nvSpPr>
          <p:cNvPr id="8" name="Textfeld 7">
            <a:hlinkClick r:id="rId4" action="ppaction://hlinksldjump"/>
            <a:extLst>
              <a:ext uri="{FF2B5EF4-FFF2-40B4-BE49-F238E27FC236}">
                <a16:creationId xmlns:a16="http://schemas.microsoft.com/office/drawing/2014/main" id="{0FD10940-2DD1-4759-B237-72D90C0C0BEE}"/>
              </a:ext>
            </a:extLst>
          </p:cNvPr>
          <p:cNvSpPr txBox="1"/>
          <p:nvPr/>
        </p:nvSpPr>
        <p:spPr>
          <a:xfrm>
            <a:off x="7164288" y="5733256"/>
            <a:ext cx="1835696" cy="369332"/>
          </a:xfrm>
          <a:prstGeom prst="rect">
            <a:avLst/>
          </a:prstGeom>
          <a:solidFill>
            <a:schemeClr val="tx2">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t>Hauptübersicht</a:t>
            </a:r>
          </a:p>
        </p:txBody>
      </p:sp>
      <p:sp>
        <p:nvSpPr>
          <p:cNvPr id="10" name="Textfeld 9">
            <a:hlinkClick r:id="" action="ppaction://customshow?id=10&amp;return=true"/>
            <a:extLst>
              <a:ext uri="{FF2B5EF4-FFF2-40B4-BE49-F238E27FC236}">
                <a16:creationId xmlns:a16="http://schemas.microsoft.com/office/drawing/2014/main" id="{8CB9F3C6-196C-4F93-AE57-6F370035496E}"/>
              </a:ext>
            </a:extLst>
          </p:cNvPr>
          <p:cNvSpPr txBox="1"/>
          <p:nvPr/>
        </p:nvSpPr>
        <p:spPr>
          <a:xfrm>
            <a:off x="863150" y="3096264"/>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Einsatzstellenbeleuchtung</a:t>
            </a:r>
          </a:p>
        </p:txBody>
      </p:sp>
      <p:sp>
        <p:nvSpPr>
          <p:cNvPr id="11" name="Textfeld 10">
            <a:hlinkClick r:id="" action="ppaction://customshow?id=11&amp;return=true"/>
            <a:extLst>
              <a:ext uri="{FF2B5EF4-FFF2-40B4-BE49-F238E27FC236}">
                <a16:creationId xmlns:a16="http://schemas.microsoft.com/office/drawing/2014/main" id="{904AE3B2-DF07-48F7-AB53-E67772DE3CE4}"/>
              </a:ext>
            </a:extLst>
          </p:cNvPr>
          <p:cNvSpPr txBox="1"/>
          <p:nvPr/>
        </p:nvSpPr>
        <p:spPr>
          <a:xfrm>
            <a:off x="863150" y="3577070"/>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Haspeln</a:t>
            </a:r>
          </a:p>
        </p:txBody>
      </p:sp>
      <p:sp>
        <p:nvSpPr>
          <p:cNvPr id="12" name="Textfeld 11">
            <a:hlinkClick r:id="" action="ppaction://customshow?id=9&amp;return=true"/>
            <a:extLst>
              <a:ext uri="{FF2B5EF4-FFF2-40B4-BE49-F238E27FC236}">
                <a16:creationId xmlns:a16="http://schemas.microsoft.com/office/drawing/2014/main" id="{AA81C7FF-16AD-4073-BF7F-C62CAE00C4A8}"/>
              </a:ext>
            </a:extLst>
          </p:cNvPr>
          <p:cNvSpPr txBox="1"/>
          <p:nvPr/>
        </p:nvSpPr>
        <p:spPr>
          <a:xfrm>
            <a:off x="863150" y="2639034"/>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Halterungen für Atemschutzgeräte</a:t>
            </a:r>
          </a:p>
        </p:txBody>
      </p:sp>
    </p:spTree>
    <p:custDataLst>
      <p:tags r:id="rId1"/>
    </p:custDataLst>
    <p:extLst>
      <p:ext uri="{BB962C8B-B14F-4D97-AF65-F5344CB8AC3E}">
        <p14:creationId xmlns:p14="http://schemas.microsoft.com/office/powerpoint/2010/main" val="199418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672F2F59-CA88-473A-9EAD-9B4E76C622C7}"/>
              </a:ext>
            </a:extLst>
          </p:cNvPr>
          <p:cNvPicPr>
            <a:picLocks noGrp="1" noChangeAspect="1"/>
          </p:cNvPicPr>
          <p:nvPr>
            <p:ph idx="12"/>
          </p:nvPr>
        </p:nvPicPr>
        <p:blipFill rotWithShape="1">
          <a:blip r:embed="rId4" cstate="screen">
            <a:extLst>
              <a:ext uri="{28A0092B-C50C-407E-A947-70E740481C1C}">
                <a14:useLocalDpi xmlns:a14="http://schemas.microsoft.com/office/drawing/2010/main"/>
              </a:ext>
            </a:extLst>
          </a:blip>
          <a:srcRect/>
          <a:stretch/>
        </p:blipFill>
        <p:spPr>
          <a:xfrm>
            <a:off x="4320000" y="2160000"/>
            <a:ext cx="4065748" cy="3600000"/>
          </a:xfrm>
        </p:spPr>
      </p:pic>
      <p:sp>
        <p:nvSpPr>
          <p:cNvPr id="3" name="Titel 2">
            <a:extLst>
              <a:ext uri="{FF2B5EF4-FFF2-40B4-BE49-F238E27FC236}">
                <a16:creationId xmlns:a16="http://schemas.microsoft.com/office/drawing/2014/main" id="{5FEFF4C1-E16D-4755-A48A-7690456ACFDC}"/>
              </a:ext>
            </a:extLst>
          </p:cNvPr>
          <p:cNvSpPr>
            <a:spLocks noGrp="1"/>
          </p:cNvSpPr>
          <p:nvPr>
            <p:ph type="title"/>
          </p:nvPr>
        </p:nvSpPr>
        <p:spPr/>
        <p:txBody>
          <a:bodyPr/>
          <a:lstStyle/>
          <a:p>
            <a:r>
              <a:rPr lang="de-DE" dirty="0"/>
              <a:t>Einrichtung zur schnellen Wasserabgabe mit formstabilem Schlauch</a:t>
            </a:r>
          </a:p>
        </p:txBody>
      </p:sp>
    </p:spTree>
    <p:custDataLst>
      <p:tags r:id="rId1"/>
    </p:custDataLst>
    <p:extLst>
      <p:ext uri="{BB962C8B-B14F-4D97-AF65-F5344CB8AC3E}">
        <p14:creationId xmlns:p14="http://schemas.microsoft.com/office/powerpoint/2010/main" val="379620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F7476-556D-4197-A0C6-B04A3B255161}"/>
              </a:ext>
            </a:extLst>
          </p:cNvPr>
          <p:cNvSpPr>
            <a:spLocks noGrp="1"/>
          </p:cNvSpPr>
          <p:nvPr>
            <p:ph type="title"/>
          </p:nvPr>
        </p:nvSpPr>
        <p:spPr/>
        <p:txBody>
          <a:bodyPr/>
          <a:lstStyle/>
          <a:p>
            <a:r>
              <a:rPr lang="de-DE" dirty="0"/>
              <a:t>Inhalt</a:t>
            </a:r>
          </a:p>
        </p:txBody>
      </p:sp>
      <p:sp>
        <p:nvSpPr>
          <p:cNvPr id="3" name="Textfeld 2">
            <a:hlinkClick r:id="" action="ppaction://customshow?id=0&amp;return=true"/>
            <a:extLst>
              <a:ext uri="{FF2B5EF4-FFF2-40B4-BE49-F238E27FC236}">
                <a16:creationId xmlns:a16="http://schemas.microsoft.com/office/drawing/2014/main" id="{9C0F4F3D-6991-4644-BA7F-5219187B83F6}"/>
              </a:ext>
            </a:extLst>
          </p:cNvPr>
          <p:cNvSpPr txBox="1"/>
          <p:nvPr/>
        </p:nvSpPr>
        <p:spPr>
          <a:xfrm>
            <a:off x="827584" y="2153884"/>
            <a:ext cx="431772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Merkmale von Feuerwehrfahrzeugen</a:t>
            </a:r>
          </a:p>
        </p:txBody>
      </p:sp>
      <p:sp>
        <p:nvSpPr>
          <p:cNvPr id="6" name="Textfeld 5">
            <a:hlinkClick r:id="rId4" action="ppaction://hlinksldjump"/>
            <a:extLst>
              <a:ext uri="{FF2B5EF4-FFF2-40B4-BE49-F238E27FC236}">
                <a16:creationId xmlns:a16="http://schemas.microsoft.com/office/drawing/2014/main" id="{7332FCFA-4F72-4787-9428-D08F66B87B96}"/>
              </a:ext>
            </a:extLst>
          </p:cNvPr>
          <p:cNvSpPr txBox="1"/>
          <p:nvPr/>
        </p:nvSpPr>
        <p:spPr>
          <a:xfrm>
            <a:off x="827584" y="3547526"/>
            <a:ext cx="4453344"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Die genormten Fahrzeugen</a:t>
            </a:r>
          </a:p>
        </p:txBody>
      </p:sp>
      <p:sp>
        <p:nvSpPr>
          <p:cNvPr id="7" name="Textfeld 6">
            <a:hlinkClick r:id="rId5" action="ppaction://hlinksldjump"/>
            <a:extLst>
              <a:ext uri="{FF2B5EF4-FFF2-40B4-BE49-F238E27FC236}">
                <a16:creationId xmlns:a16="http://schemas.microsoft.com/office/drawing/2014/main" id="{BD3ABEC1-54EF-40DA-A99E-1846A3F6D957}"/>
              </a:ext>
            </a:extLst>
          </p:cNvPr>
          <p:cNvSpPr txBox="1"/>
          <p:nvPr/>
        </p:nvSpPr>
        <p:spPr>
          <a:xfrm>
            <a:off x="827584" y="4941168"/>
            <a:ext cx="2725152" cy="369332"/>
          </a:xfrm>
          <a:prstGeom prst="rect">
            <a:avLst/>
          </a:prstGeom>
          <a:solidFill>
            <a:schemeClr val="tx2">
              <a:lumMod val="20000"/>
              <a:lumOff val="80000"/>
            </a:schemeClr>
          </a:solidFill>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dirty="0">
                <a:latin typeface="Frutiger CE 55 Roman"/>
              </a:rPr>
              <a:t>Technische Einrichtungen</a:t>
            </a:r>
          </a:p>
        </p:txBody>
      </p:sp>
    </p:spTree>
    <p:custDataLst>
      <p:tags r:id="rId1"/>
    </p:custDataLst>
    <p:extLst>
      <p:ext uri="{BB962C8B-B14F-4D97-AF65-F5344CB8AC3E}">
        <p14:creationId xmlns:p14="http://schemas.microsoft.com/office/powerpoint/2010/main" val="1210626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EFF4C1-E16D-4755-A48A-7690456ACFDC}"/>
              </a:ext>
            </a:extLst>
          </p:cNvPr>
          <p:cNvSpPr>
            <a:spLocks noGrp="1"/>
          </p:cNvSpPr>
          <p:nvPr>
            <p:ph type="title"/>
          </p:nvPr>
        </p:nvSpPr>
        <p:spPr/>
        <p:txBody>
          <a:bodyPr/>
          <a:lstStyle/>
          <a:p>
            <a:r>
              <a:rPr lang="de-DE" dirty="0"/>
              <a:t>Einrichtung zur schnellen Wasserabgabe mit faltbarem Schlauch</a:t>
            </a:r>
          </a:p>
        </p:txBody>
      </p:sp>
      <p:pic>
        <p:nvPicPr>
          <p:cNvPr id="9" name="Inhaltsplatzhalter 8">
            <a:extLst>
              <a:ext uri="{FF2B5EF4-FFF2-40B4-BE49-F238E27FC236}">
                <a16:creationId xmlns:a16="http://schemas.microsoft.com/office/drawing/2014/main" id="{C610A733-5364-4E5B-A79B-470BC522F455}"/>
              </a:ext>
            </a:extLst>
          </p:cNvPr>
          <p:cNvPicPr>
            <a:picLocks noGrp="1" noChangeAspect="1"/>
          </p:cNvPicPr>
          <p:nvPr>
            <p:ph idx="12"/>
          </p:nvPr>
        </p:nvPicPr>
        <p:blipFill rotWithShape="1">
          <a:blip r:embed="rId4" cstate="screen">
            <a:extLst>
              <a:ext uri="{28A0092B-C50C-407E-A947-70E740481C1C}">
                <a14:useLocalDpi xmlns:a14="http://schemas.microsoft.com/office/drawing/2010/main"/>
              </a:ext>
            </a:extLst>
          </a:blip>
          <a:srcRect/>
          <a:stretch/>
        </p:blipFill>
        <p:spPr>
          <a:xfrm>
            <a:off x="4320000" y="2160000"/>
            <a:ext cx="4148723" cy="3600000"/>
          </a:xfrm>
        </p:spPr>
      </p:pic>
    </p:spTree>
    <p:custDataLst>
      <p:tags r:id="rId1"/>
    </p:custDataLst>
    <p:extLst>
      <p:ext uri="{BB962C8B-B14F-4D97-AF65-F5344CB8AC3E}">
        <p14:creationId xmlns:p14="http://schemas.microsoft.com/office/powerpoint/2010/main" val="1020495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4A4D34-9E01-467B-A491-4C1BA619B21B}"/>
              </a:ext>
            </a:extLst>
          </p:cNvPr>
          <p:cNvSpPr>
            <a:spLocks noGrp="1"/>
          </p:cNvSpPr>
          <p:nvPr>
            <p:ph type="title"/>
          </p:nvPr>
        </p:nvSpPr>
        <p:spPr/>
        <p:txBody>
          <a:bodyPr/>
          <a:lstStyle/>
          <a:p>
            <a:r>
              <a:rPr lang="de-DE" dirty="0"/>
              <a:t>Halterung für Atemschutzgeräte in der Mannschaftskabine</a:t>
            </a:r>
          </a:p>
        </p:txBody>
      </p:sp>
      <p:sp>
        <p:nvSpPr>
          <p:cNvPr id="2" name="Inhaltsplatzhalter 1">
            <a:extLst>
              <a:ext uri="{FF2B5EF4-FFF2-40B4-BE49-F238E27FC236}">
                <a16:creationId xmlns:a16="http://schemas.microsoft.com/office/drawing/2014/main" id="{B048112B-1876-4EBB-B826-95D77420EB80}"/>
              </a:ext>
            </a:extLst>
          </p:cNvPr>
          <p:cNvSpPr>
            <a:spLocks noGrp="1"/>
          </p:cNvSpPr>
          <p:nvPr>
            <p:ph idx="1"/>
          </p:nvPr>
        </p:nvSpPr>
        <p:spPr>
          <a:xfrm>
            <a:off x="320407" y="2438400"/>
            <a:ext cx="3963561" cy="3124200"/>
          </a:xfrm>
        </p:spPr>
        <p:txBody>
          <a:bodyPr/>
          <a:lstStyle/>
          <a:p>
            <a:r>
              <a:rPr lang="de-DE" dirty="0"/>
              <a:t>Herstellerabhängig</a:t>
            </a:r>
          </a:p>
          <a:p>
            <a:pPr marL="285750" indent="-285750">
              <a:buFont typeface="Arial" panose="020B0604020202020204" pitchFamily="34" charset="0"/>
              <a:buChar char="•"/>
            </a:pPr>
            <a:r>
              <a:rPr lang="de-DE" dirty="0"/>
              <a:t> Entriegelung durch elektrische Taster</a:t>
            </a:r>
          </a:p>
          <a:p>
            <a:pPr marL="285750" indent="-285750">
              <a:buFont typeface="Arial" panose="020B0604020202020204" pitchFamily="34" charset="0"/>
              <a:buChar char="•"/>
            </a:pPr>
            <a:r>
              <a:rPr lang="de-DE" dirty="0"/>
              <a:t>Hebel im Bereich des Sitzes</a:t>
            </a:r>
          </a:p>
          <a:p>
            <a:pPr marL="285750" indent="-285750">
              <a:buFont typeface="Arial" panose="020B0604020202020204" pitchFamily="34" charset="0"/>
              <a:buChar char="•"/>
            </a:pPr>
            <a:r>
              <a:rPr lang="de-DE" dirty="0"/>
              <a:t>Griff mit Seilzug</a:t>
            </a:r>
          </a:p>
          <a:p>
            <a:pPr marL="285750" indent="-285750">
              <a:buFont typeface="Arial" panose="020B0604020202020204" pitchFamily="34" charset="0"/>
              <a:buChar char="•"/>
            </a:pPr>
            <a:endParaRPr lang="de-DE" dirty="0"/>
          </a:p>
          <a:p>
            <a:r>
              <a:rPr lang="de-DE" dirty="0"/>
              <a:t>Merke: Wenn sich das Atemschutzgerät nicht von Hand lösen lässt, versuche es nicht mit Kraft.</a:t>
            </a:r>
          </a:p>
        </p:txBody>
      </p:sp>
      <p:pic>
        <p:nvPicPr>
          <p:cNvPr id="4" name="Grafik 3">
            <a:extLst>
              <a:ext uri="{FF2B5EF4-FFF2-40B4-BE49-F238E27FC236}">
                <a16:creationId xmlns:a16="http://schemas.microsoft.com/office/drawing/2014/main" id="{F7E8DD32-EC5B-47C3-94F3-E887528A33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5976" y="3296816"/>
            <a:ext cx="4340194" cy="2444039"/>
          </a:xfrm>
          <a:prstGeom prst="rect">
            <a:avLst/>
          </a:prstGeom>
        </p:spPr>
      </p:pic>
    </p:spTree>
    <p:custDataLst>
      <p:tags r:id="rId1"/>
    </p:custDataLst>
    <p:extLst>
      <p:ext uri="{BB962C8B-B14F-4D97-AF65-F5344CB8AC3E}">
        <p14:creationId xmlns:p14="http://schemas.microsoft.com/office/powerpoint/2010/main" val="2765001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4A4D34-9E01-467B-A491-4C1BA619B21B}"/>
              </a:ext>
            </a:extLst>
          </p:cNvPr>
          <p:cNvSpPr>
            <a:spLocks noGrp="1"/>
          </p:cNvSpPr>
          <p:nvPr>
            <p:ph type="title"/>
          </p:nvPr>
        </p:nvSpPr>
        <p:spPr/>
        <p:txBody>
          <a:bodyPr/>
          <a:lstStyle/>
          <a:p>
            <a:r>
              <a:rPr lang="de-DE" dirty="0"/>
              <a:t>Halterung für Atemschutzgeräte im Aufbau</a:t>
            </a:r>
          </a:p>
        </p:txBody>
      </p:sp>
      <p:sp>
        <p:nvSpPr>
          <p:cNvPr id="2" name="Inhaltsplatzhalter 1">
            <a:extLst>
              <a:ext uri="{FF2B5EF4-FFF2-40B4-BE49-F238E27FC236}">
                <a16:creationId xmlns:a16="http://schemas.microsoft.com/office/drawing/2014/main" id="{1C39E0EE-C0F8-4066-AA50-1FCF433E3343}"/>
              </a:ext>
            </a:extLst>
          </p:cNvPr>
          <p:cNvSpPr>
            <a:spLocks noGrp="1"/>
          </p:cNvSpPr>
          <p:nvPr>
            <p:ph idx="12"/>
          </p:nvPr>
        </p:nvSpPr>
        <p:spPr>
          <a:xfrm>
            <a:off x="457200" y="2438400"/>
            <a:ext cx="3610744" cy="3124200"/>
          </a:xfrm>
        </p:spPr>
        <p:txBody>
          <a:bodyPr/>
          <a:lstStyle/>
          <a:p>
            <a:pPr marL="285750" indent="-285750">
              <a:buFont typeface="Arial" panose="020B0604020202020204" pitchFamily="34" charset="0"/>
              <a:buChar char="•"/>
            </a:pPr>
            <a:r>
              <a:rPr lang="de-DE" dirty="0"/>
              <a:t>So eingebaut, dass man das Gerät in der Regel direkt schultern kann.</a:t>
            </a:r>
          </a:p>
          <a:p>
            <a:pPr marL="285750" indent="-285750">
              <a:buFont typeface="Arial" panose="020B0604020202020204" pitchFamily="34" charset="0"/>
              <a:buChar char="•"/>
            </a:pPr>
            <a:r>
              <a:rPr lang="de-DE" dirty="0"/>
              <a:t>Häufig mit einer </a:t>
            </a:r>
            <a:r>
              <a:rPr lang="de-DE" dirty="0" err="1"/>
              <a:t>Begurtung</a:t>
            </a:r>
            <a:r>
              <a:rPr lang="de-DE" dirty="0"/>
              <a:t> gesichert</a:t>
            </a:r>
          </a:p>
          <a:p>
            <a:pPr>
              <a:buNone/>
            </a:pPr>
            <a:endParaRPr lang="de-DE" dirty="0"/>
          </a:p>
        </p:txBody>
      </p:sp>
      <p:pic>
        <p:nvPicPr>
          <p:cNvPr id="6" name="Inhaltsplatzhalter 4">
            <a:extLst>
              <a:ext uri="{FF2B5EF4-FFF2-40B4-BE49-F238E27FC236}">
                <a16:creationId xmlns:a16="http://schemas.microsoft.com/office/drawing/2014/main" id="{64F81125-E05A-4E7B-88E8-92071C6269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20000" y="2160000"/>
            <a:ext cx="3650876" cy="3600000"/>
          </a:xfrm>
          <a:prstGeom prst="rect">
            <a:avLst/>
          </a:prstGeom>
        </p:spPr>
      </p:pic>
    </p:spTree>
    <p:custDataLst>
      <p:tags r:id="rId1"/>
    </p:custDataLst>
    <p:extLst>
      <p:ext uri="{BB962C8B-B14F-4D97-AF65-F5344CB8AC3E}">
        <p14:creationId xmlns:p14="http://schemas.microsoft.com/office/powerpoint/2010/main" val="1842078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43E49CE-D7BE-4A90-B59B-379716DF0685}"/>
              </a:ext>
            </a:extLst>
          </p:cNvPr>
          <p:cNvSpPr>
            <a:spLocks noGrp="1"/>
          </p:cNvSpPr>
          <p:nvPr>
            <p:ph idx="12"/>
          </p:nvPr>
        </p:nvSpPr>
        <p:spPr/>
        <p:txBody>
          <a:bodyPr/>
          <a:lstStyle/>
          <a:p>
            <a:pPr marL="285750" indent="-285750">
              <a:buFont typeface="Arial" panose="020B0604020202020204" pitchFamily="34" charset="0"/>
              <a:buChar char="•"/>
            </a:pPr>
            <a:r>
              <a:rPr lang="de-DE" dirty="0"/>
              <a:t>Abblendlicht</a:t>
            </a:r>
          </a:p>
          <a:p>
            <a:pPr marL="285750" indent="-285750">
              <a:buFont typeface="Arial" panose="020B0604020202020204" pitchFamily="34" charset="0"/>
              <a:buChar char="•"/>
            </a:pPr>
            <a:r>
              <a:rPr lang="de-DE" dirty="0"/>
              <a:t>Lichtmast am Fahrzeug</a:t>
            </a:r>
          </a:p>
          <a:p>
            <a:pPr marL="285750" indent="-285750">
              <a:buFont typeface="Arial" panose="020B0604020202020204" pitchFamily="34" charset="0"/>
              <a:buChar char="•"/>
            </a:pPr>
            <a:r>
              <a:rPr lang="de-DE" dirty="0" err="1"/>
              <a:t>Umfeldbeleuchtung</a:t>
            </a:r>
            <a:endParaRPr lang="de-DE" dirty="0"/>
          </a:p>
          <a:p>
            <a:pPr marL="285750" indent="-285750">
              <a:buFont typeface="Arial" panose="020B0604020202020204" pitchFamily="34" charset="0"/>
              <a:buChar char="•"/>
            </a:pPr>
            <a:r>
              <a:rPr lang="de-DE" dirty="0"/>
              <a:t>Arbeitsscheinwerfer</a:t>
            </a:r>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8A390036-6D53-497C-9508-CBE8C0B3FC3F}"/>
              </a:ext>
            </a:extLst>
          </p:cNvPr>
          <p:cNvSpPr>
            <a:spLocks noGrp="1"/>
          </p:cNvSpPr>
          <p:nvPr>
            <p:ph type="title"/>
          </p:nvPr>
        </p:nvSpPr>
        <p:spPr/>
        <p:txBody>
          <a:bodyPr/>
          <a:lstStyle/>
          <a:p>
            <a:r>
              <a:rPr lang="de-DE" dirty="0"/>
              <a:t>Einsatzstellenbeleuchtung</a:t>
            </a:r>
          </a:p>
        </p:txBody>
      </p:sp>
      <p:pic>
        <p:nvPicPr>
          <p:cNvPr id="4" name="Grafik 3">
            <a:extLst>
              <a:ext uri="{FF2B5EF4-FFF2-40B4-BE49-F238E27FC236}">
                <a16:creationId xmlns:a16="http://schemas.microsoft.com/office/drawing/2014/main" id="{FB309D42-2D57-4D91-B861-2F3ECB0CE7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20000" y="2160000"/>
            <a:ext cx="3996416" cy="3142941"/>
          </a:xfrm>
          <a:prstGeom prst="rect">
            <a:avLst/>
          </a:prstGeom>
        </p:spPr>
      </p:pic>
    </p:spTree>
    <p:custDataLst>
      <p:tags r:id="rId1"/>
    </p:custDataLst>
    <p:extLst>
      <p:ext uri="{BB962C8B-B14F-4D97-AF65-F5344CB8AC3E}">
        <p14:creationId xmlns:p14="http://schemas.microsoft.com/office/powerpoint/2010/main" val="1576988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EFA5EF63-45C9-4006-B849-0C32CC3BAA2B}"/>
              </a:ext>
            </a:extLst>
          </p:cNvPr>
          <p:cNvPicPr>
            <a:picLocks noGrp="1" noChangeAspect="1"/>
          </p:cNvPicPr>
          <p:nvPr>
            <p:ph idx="12"/>
          </p:nvPr>
        </p:nvPicPr>
        <p:blipFill rotWithShape="1">
          <a:blip r:embed="rId4" cstate="screen">
            <a:extLst>
              <a:ext uri="{28A0092B-C50C-407E-A947-70E740481C1C}">
                <a14:useLocalDpi xmlns:a14="http://schemas.microsoft.com/office/drawing/2010/main"/>
              </a:ext>
            </a:extLst>
          </a:blip>
          <a:srcRect/>
          <a:stretch/>
        </p:blipFill>
        <p:spPr>
          <a:xfrm>
            <a:off x="4320000" y="2160000"/>
            <a:ext cx="4040184" cy="3600000"/>
          </a:xfrm>
        </p:spPr>
      </p:pic>
      <p:sp>
        <p:nvSpPr>
          <p:cNvPr id="3" name="Titel 2">
            <a:extLst>
              <a:ext uri="{FF2B5EF4-FFF2-40B4-BE49-F238E27FC236}">
                <a16:creationId xmlns:a16="http://schemas.microsoft.com/office/drawing/2014/main" id="{8A390036-6D53-497C-9508-CBE8C0B3FC3F}"/>
              </a:ext>
            </a:extLst>
          </p:cNvPr>
          <p:cNvSpPr>
            <a:spLocks noGrp="1"/>
          </p:cNvSpPr>
          <p:nvPr>
            <p:ph type="title"/>
          </p:nvPr>
        </p:nvSpPr>
        <p:spPr/>
        <p:txBody>
          <a:bodyPr/>
          <a:lstStyle/>
          <a:p>
            <a:r>
              <a:rPr lang="de-DE" dirty="0"/>
              <a:t>Haspeln für Schläuche</a:t>
            </a:r>
          </a:p>
        </p:txBody>
      </p:sp>
    </p:spTree>
    <p:custDataLst>
      <p:tags r:id="rId1"/>
    </p:custDataLst>
    <p:extLst>
      <p:ext uri="{BB962C8B-B14F-4D97-AF65-F5344CB8AC3E}">
        <p14:creationId xmlns:p14="http://schemas.microsoft.com/office/powerpoint/2010/main" val="979984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A390036-6D53-497C-9508-CBE8C0B3FC3F}"/>
              </a:ext>
            </a:extLst>
          </p:cNvPr>
          <p:cNvSpPr>
            <a:spLocks noGrp="1"/>
          </p:cNvSpPr>
          <p:nvPr>
            <p:ph type="title"/>
          </p:nvPr>
        </p:nvSpPr>
        <p:spPr/>
        <p:txBody>
          <a:bodyPr/>
          <a:lstStyle/>
          <a:p>
            <a:r>
              <a:rPr lang="de-DE" dirty="0"/>
              <a:t>Haspeln für andere Zwecke </a:t>
            </a:r>
            <a:r>
              <a:rPr lang="de-DE" dirty="0" err="1"/>
              <a:t>z.B</a:t>
            </a:r>
            <a:r>
              <a:rPr lang="de-DE" dirty="0"/>
              <a:t> Verkehrsabsicherung</a:t>
            </a:r>
          </a:p>
        </p:txBody>
      </p:sp>
      <p:pic>
        <p:nvPicPr>
          <p:cNvPr id="7" name="Inhaltsplatzhalter 6">
            <a:extLst>
              <a:ext uri="{FF2B5EF4-FFF2-40B4-BE49-F238E27FC236}">
                <a16:creationId xmlns:a16="http://schemas.microsoft.com/office/drawing/2014/main" id="{8E5C19F6-1801-4B4C-AB4B-BDDA0741320A}"/>
              </a:ext>
            </a:extLst>
          </p:cNvPr>
          <p:cNvPicPr>
            <a:picLocks noGrp="1" noChangeAspect="1"/>
          </p:cNvPicPr>
          <p:nvPr>
            <p:ph idx="12"/>
          </p:nvPr>
        </p:nvPicPr>
        <p:blipFill rotWithShape="1">
          <a:blip r:embed="rId4" cstate="screen">
            <a:extLst>
              <a:ext uri="{28A0092B-C50C-407E-A947-70E740481C1C}">
                <a14:useLocalDpi xmlns:a14="http://schemas.microsoft.com/office/drawing/2010/main"/>
              </a:ext>
            </a:extLst>
          </a:blip>
          <a:srcRect/>
          <a:stretch/>
        </p:blipFill>
        <p:spPr>
          <a:xfrm>
            <a:off x="4320000" y="2160000"/>
            <a:ext cx="4123158" cy="3600000"/>
          </a:xfrm>
        </p:spPr>
      </p:pic>
    </p:spTree>
    <p:custDataLst>
      <p:tags r:id="rId1"/>
    </p:custDataLst>
    <p:extLst>
      <p:ext uri="{BB962C8B-B14F-4D97-AF65-F5344CB8AC3E}">
        <p14:creationId xmlns:p14="http://schemas.microsoft.com/office/powerpoint/2010/main" val="166269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C144A-7D50-4B8F-BFA4-07FB91F2D8A9}"/>
              </a:ext>
            </a:extLst>
          </p:cNvPr>
          <p:cNvSpPr>
            <a:spLocks noGrp="1"/>
          </p:cNvSpPr>
          <p:nvPr>
            <p:ph type="ctrTitle"/>
          </p:nvPr>
        </p:nvSpPr>
        <p:spPr/>
        <p:txBody>
          <a:bodyPr/>
          <a:lstStyle/>
          <a:p>
            <a:r>
              <a:rPr lang="de-DE" dirty="0"/>
              <a:t>Ende</a:t>
            </a:r>
          </a:p>
        </p:txBody>
      </p:sp>
      <p:sp>
        <p:nvSpPr>
          <p:cNvPr id="4" name="Bildplatzhalter 3">
            <a:extLst>
              <a:ext uri="{FF2B5EF4-FFF2-40B4-BE49-F238E27FC236}">
                <a16:creationId xmlns:a16="http://schemas.microsoft.com/office/drawing/2014/main" id="{46A7937E-19C5-4BF1-81C5-367D27DC4FBE}"/>
              </a:ext>
            </a:extLst>
          </p:cNvPr>
          <p:cNvSpPr>
            <a:spLocks noGrp="1"/>
          </p:cNvSpPr>
          <p:nvPr>
            <p:ph type="pic" sz="quarter" idx="10"/>
          </p:nvPr>
        </p:nvSpPr>
        <p:spPr/>
      </p:sp>
    </p:spTree>
    <p:custDataLst>
      <p:tags r:id="rId1"/>
    </p:custDataLst>
    <p:extLst>
      <p:ext uri="{BB962C8B-B14F-4D97-AF65-F5344CB8AC3E}">
        <p14:creationId xmlns:p14="http://schemas.microsoft.com/office/powerpoint/2010/main" val="131191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F87E7B9F-94FB-4C5A-86FF-47847C19C98D}"/>
              </a:ext>
            </a:extLst>
          </p:cNvPr>
          <p:cNvSpPr>
            <a:spLocks noGrp="1"/>
          </p:cNvSpPr>
          <p:nvPr>
            <p:ph idx="12"/>
          </p:nvPr>
        </p:nvSpPr>
        <p:spPr/>
        <p:txBody>
          <a:bodyPr/>
          <a:lstStyle/>
          <a:p>
            <a:pPr marL="285750" indent="-285750">
              <a:buFont typeface="Arial" panose="020B0604020202020204" pitchFamily="34" charset="0"/>
              <a:buChar char="•"/>
            </a:pPr>
            <a:r>
              <a:rPr lang="de-DE" dirty="0"/>
              <a:t>rote Lackierung</a:t>
            </a:r>
          </a:p>
          <a:p>
            <a:pPr marL="285750" indent="-285750">
              <a:buFont typeface="Arial" panose="020B0604020202020204" pitchFamily="34" charset="0"/>
              <a:buChar char="•"/>
            </a:pPr>
            <a:r>
              <a:rPr lang="de-DE" dirty="0"/>
              <a:t>Rundumkennleuchten</a:t>
            </a:r>
          </a:p>
          <a:p>
            <a:pPr marL="285750" indent="-285750">
              <a:buFont typeface="Arial" panose="020B0604020202020204" pitchFamily="34" charset="0"/>
              <a:buChar char="•"/>
            </a:pPr>
            <a:r>
              <a:rPr lang="de-DE" dirty="0"/>
              <a:t>Sondersignalanlage</a:t>
            </a:r>
          </a:p>
          <a:p>
            <a:pPr marL="285750" indent="-285750">
              <a:buFont typeface="Arial" panose="020B0604020202020204" pitchFamily="34" charset="0"/>
              <a:buChar char="•"/>
            </a:pPr>
            <a:r>
              <a:rPr lang="de-DE" dirty="0"/>
              <a:t>Funkgerät</a:t>
            </a:r>
          </a:p>
          <a:p>
            <a:endParaRPr lang="de-DE" dirty="0"/>
          </a:p>
        </p:txBody>
      </p:sp>
      <p:sp>
        <p:nvSpPr>
          <p:cNvPr id="2" name="Titel 1">
            <a:extLst>
              <a:ext uri="{FF2B5EF4-FFF2-40B4-BE49-F238E27FC236}">
                <a16:creationId xmlns:a16="http://schemas.microsoft.com/office/drawing/2014/main" id="{450F7476-556D-4197-A0C6-B04A3B255161}"/>
              </a:ext>
            </a:extLst>
          </p:cNvPr>
          <p:cNvSpPr>
            <a:spLocks noGrp="1"/>
          </p:cNvSpPr>
          <p:nvPr>
            <p:ph type="title"/>
          </p:nvPr>
        </p:nvSpPr>
        <p:spPr/>
        <p:txBody>
          <a:bodyPr/>
          <a:lstStyle/>
          <a:p>
            <a:r>
              <a:rPr lang="de-DE" dirty="0"/>
              <a:t>Woran erkennen Personen die nicht Angehörige der Feuerwehr sind die Feuerwehrfahrzeuge?</a:t>
            </a:r>
          </a:p>
        </p:txBody>
      </p:sp>
    </p:spTree>
    <p:custDataLst>
      <p:tags r:id="rId1"/>
    </p:custDataLst>
    <p:extLst>
      <p:ext uri="{BB962C8B-B14F-4D97-AF65-F5344CB8AC3E}">
        <p14:creationId xmlns:p14="http://schemas.microsoft.com/office/powerpoint/2010/main" val="333243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F7476-556D-4197-A0C6-B04A3B255161}"/>
              </a:ext>
            </a:extLst>
          </p:cNvPr>
          <p:cNvSpPr>
            <a:spLocks noGrp="1"/>
          </p:cNvSpPr>
          <p:nvPr>
            <p:ph type="title"/>
          </p:nvPr>
        </p:nvSpPr>
        <p:spPr/>
        <p:txBody>
          <a:bodyPr/>
          <a:lstStyle/>
          <a:p>
            <a:r>
              <a:rPr lang="de-DE" dirty="0"/>
              <a:t>Was müssen die Angehörigen der Feuerwehr an diesen Fahrzeugen unterscheiden?</a:t>
            </a:r>
          </a:p>
        </p:txBody>
      </p:sp>
      <p:sp>
        <p:nvSpPr>
          <p:cNvPr id="9" name="Inhaltsplatzhalter 8">
            <a:extLst>
              <a:ext uri="{FF2B5EF4-FFF2-40B4-BE49-F238E27FC236}">
                <a16:creationId xmlns:a16="http://schemas.microsoft.com/office/drawing/2014/main" id="{2288B232-899A-4914-8F52-3792E01327F0}"/>
              </a:ext>
            </a:extLst>
          </p:cNvPr>
          <p:cNvSpPr>
            <a:spLocks noGrp="1"/>
          </p:cNvSpPr>
          <p:nvPr>
            <p:ph idx="1"/>
          </p:nvPr>
        </p:nvSpPr>
        <p:spPr>
          <a:xfrm>
            <a:off x="351518" y="2438400"/>
            <a:ext cx="8352928" cy="3124200"/>
          </a:xfrm>
        </p:spPr>
        <p:txBody>
          <a:bodyPr/>
          <a:lstStyle/>
          <a:p>
            <a:pPr marL="285750" indent="-285750">
              <a:buFont typeface="Arial" panose="020B0604020202020204" pitchFamily="34" charset="0"/>
              <a:buChar char="•"/>
            </a:pPr>
            <a:r>
              <a:rPr lang="de-DE" dirty="0"/>
              <a:t>Besatzung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Beladung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Löschmittel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Aggregate und festinstallierte Ausrüstung</a:t>
            </a:r>
          </a:p>
        </p:txBody>
      </p:sp>
    </p:spTree>
    <p:custDataLst>
      <p:tags r:id="rId1"/>
    </p:custDataLst>
    <p:extLst>
      <p:ext uri="{BB962C8B-B14F-4D97-AF65-F5344CB8AC3E}">
        <p14:creationId xmlns:p14="http://schemas.microsoft.com/office/powerpoint/2010/main" val="118010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BCFB1-FABA-4A52-878C-E731B0EE4728}"/>
              </a:ext>
            </a:extLst>
          </p:cNvPr>
          <p:cNvSpPr>
            <a:spLocks noGrp="1"/>
          </p:cNvSpPr>
          <p:nvPr>
            <p:ph type="title"/>
          </p:nvPr>
        </p:nvSpPr>
        <p:spPr>
          <a:xfrm>
            <a:off x="462091" y="1447800"/>
            <a:ext cx="6553200" cy="609600"/>
          </a:xfrm>
        </p:spPr>
        <p:txBody>
          <a:bodyPr/>
          <a:lstStyle/>
          <a:p>
            <a:r>
              <a:rPr lang="de-DE" dirty="0"/>
              <a:t>Besatzung</a:t>
            </a:r>
          </a:p>
        </p:txBody>
      </p:sp>
      <p:sp>
        <p:nvSpPr>
          <p:cNvPr id="3" name="Inhaltsplatzhalter 2">
            <a:extLst>
              <a:ext uri="{FF2B5EF4-FFF2-40B4-BE49-F238E27FC236}">
                <a16:creationId xmlns:a16="http://schemas.microsoft.com/office/drawing/2014/main" id="{0011610B-BDAB-4919-A60C-EFD73250B3F0}"/>
              </a:ext>
            </a:extLst>
          </p:cNvPr>
          <p:cNvSpPr>
            <a:spLocks noGrp="1"/>
          </p:cNvSpPr>
          <p:nvPr>
            <p:ph idx="1"/>
          </p:nvPr>
        </p:nvSpPr>
        <p:spPr>
          <a:xfrm>
            <a:off x="320407" y="2438400"/>
            <a:ext cx="2550410" cy="3124200"/>
          </a:xfrm>
        </p:spPr>
        <p:txBody>
          <a:bodyPr/>
          <a:lstStyle/>
          <a:p>
            <a:pPr marL="285750" indent="-285750">
              <a:buFontTx/>
              <a:buChar char="-"/>
            </a:pPr>
            <a:r>
              <a:rPr lang="de-DE" dirty="0"/>
              <a:t>Selbstständiger Trupp</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r>
              <a:rPr lang="de-DE" dirty="0"/>
              <a:t>Staffel</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r>
              <a:rPr lang="de-DE" dirty="0"/>
              <a:t>Gruppe</a:t>
            </a:r>
          </a:p>
        </p:txBody>
      </p:sp>
      <p:grpSp>
        <p:nvGrpSpPr>
          <p:cNvPr id="32" name="Gruppieren 31">
            <a:extLst>
              <a:ext uri="{FF2B5EF4-FFF2-40B4-BE49-F238E27FC236}">
                <a16:creationId xmlns:a16="http://schemas.microsoft.com/office/drawing/2014/main" id="{7ED6C3BC-CF30-4AFE-B764-24256B108A9D}"/>
              </a:ext>
            </a:extLst>
          </p:cNvPr>
          <p:cNvGrpSpPr/>
          <p:nvPr/>
        </p:nvGrpSpPr>
        <p:grpSpPr>
          <a:xfrm>
            <a:off x="3514344" y="2321394"/>
            <a:ext cx="1466576" cy="609600"/>
            <a:chOff x="3514344" y="2321394"/>
            <a:chExt cx="1466576" cy="609600"/>
          </a:xfrm>
        </p:grpSpPr>
        <p:pic>
          <p:nvPicPr>
            <p:cNvPr id="5" name="Grafik 4">
              <a:extLst>
                <a:ext uri="{FF2B5EF4-FFF2-40B4-BE49-F238E27FC236}">
                  <a16:creationId xmlns:a16="http://schemas.microsoft.com/office/drawing/2014/main" id="{AA4E39F1-61D8-4DCE-BCCA-C501822B6F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4344" y="2321394"/>
              <a:ext cx="441960" cy="609600"/>
            </a:xfrm>
            <a:prstGeom prst="rect">
              <a:avLst/>
            </a:prstGeom>
          </p:spPr>
        </p:pic>
        <p:pic>
          <p:nvPicPr>
            <p:cNvPr id="7" name="Grafik 6">
              <a:extLst>
                <a:ext uri="{FF2B5EF4-FFF2-40B4-BE49-F238E27FC236}">
                  <a16:creationId xmlns:a16="http://schemas.microsoft.com/office/drawing/2014/main" id="{D0770F07-44D6-44BA-B065-8BEC43A9EC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1483" y="2321394"/>
              <a:ext cx="441960" cy="609600"/>
            </a:xfrm>
            <a:prstGeom prst="rect">
              <a:avLst/>
            </a:prstGeom>
          </p:spPr>
        </p:pic>
        <p:pic>
          <p:nvPicPr>
            <p:cNvPr id="9" name="Grafik 8">
              <a:extLst>
                <a:ext uri="{FF2B5EF4-FFF2-40B4-BE49-F238E27FC236}">
                  <a16:creationId xmlns:a16="http://schemas.microsoft.com/office/drawing/2014/main" id="{E365BBF3-74CE-4EC8-BB4C-309073C5EB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38960" y="2321394"/>
              <a:ext cx="441960" cy="609600"/>
            </a:xfrm>
            <a:prstGeom prst="rect">
              <a:avLst/>
            </a:prstGeom>
          </p:spPr>
        </p:pic>
      </p:grpSp>
      <p:grpSp>
        <p:nvGrpSpPr>
          <p:cNvPr id="33" name="Gruppieren 32">
            <a:extLst>
              <a:ext uri="{FF2B5EF4-FFF2-40B4-BE49-F238E27FC236}">
                <a16:creationId xmlns:a16="http://schemas.microsoft.com/office/drawing/2014/main" id="{AF72CC01-3AF0-4BAF-B66D-414A01E023CE}"/>
              </a:ext>
            </a:extLst>
          </p:cNvPr>
          <p:cNvGrpSpPr/>
          <p:nvPr/>
        </p:nvGrpSpPr>
        <p:grpSpPr>
          <a:xfrm>
            <a:off x="3532884" y="3196549"/>
            <a:ext cx="2002260" cy="1243669"/>
            <a:chOff x="3532884" y="3196549"/>
            <a:chExt cx="2002260" cy="1243669"/>
          </a:xfrm>
        </p:grpSpPr>
        <p:pic>
          <p:nvPicPr>
            <p:cNvPr id="10" name="Grafik 9">
              <a:extLst>
                <a:ext uri="{FF2B5EF4-FFF2-40B4-BE49-F238E27FC236}">
                  <a16:creationId xmlns:a16="http://schemas.microsoft.com/office/drawing/2014/main" id="{FD3FCD56-42BA-41D7-9641-468093BDD1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2884" y="3196549"/>
              <a:ext cx="440735" cy="607911"/>
            </a:xfrm>
            <a:prstGeom prst="rect">
              <a:avLst/>
            </a:prstGeom>
          </p:spPr>
        </p:pic>
        <p:pic>
          <p:nvPicPr>
            <p:cNvPr id="11" name="Grafik 10">
              <a:extLst>
                <a:ext uri="{FF2B5EF4-FFF2-40B4-BE49-F238E27FC236}">
                  <a16:creationId xmlns:a16="http://schemas.microsoft.com/office/drawing/2014/main" id="{7761C108-AAB9-4AC3-A55B-B496D22003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1483" y="3196550"/>
              <a:ext cx="440735" cy="607911"/>
            </a:xfrm>
            <a:prstGeom prst="rect">
              <a:avLst/>
            </a:prstGeom>
          </p:spPr>
        </p:pic>
        <p:pic>
          <p:nvPicPr>
            <p:cNvPr id="14" name="Grafik 13">
              <a:extLst>
                <a:ext uri="{FF2B5EF4-FFF2-40B4-BE49-F238E27FC236}">
                  <a16:creationId xmlns:a16="http://schemas.microsoft.com/office/drawing/2014/main" id="{9813C267-4192-4F1A-9A20-EB72B153C35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57945" y="3196549"/>
              <a:ext cx="440736" cy="609600"/>
            </a:xfrm>
            <a:prstGeom prst="rect">
              <a:avLst/>
            </a:prstGeom>
          </p:spPr>
        </p:pic>
        <p:pic>
          <p:nvPicPr>
            <p:cNvPr id="15" name="Grafik 14">
              <a:extLst>
                <a:ext uri="{FF2B5EF4-FFF2-40B4-BE49-F238E27FC236}">
                  <a16:creationId xmlns:a16="http://schemas.microsoft.com/office/drawing/2014/main" id="{E27656E7-AEC7-4222-A9EF-D73089593E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69071" y="3830618"/>
              <a:ext cx="440736" cy="609600"/>
            </a:xfrm>
            <a:prstGeom prst="rect">
              <a:avLst/>
            </a:prstGeom>
          </p:spPr>
        </p:pic>
        <p:pic>
          <p:nvPicPr>
            <p:cNvPr id="16" name="Grafik 15">
              <a:extLst>
                <a:ext uri="{FF2B5EF4-FFF2-40B4-BE49-F238E27FC236}">
                  <a16:creationId xmlns:a16="http://schemas.microsoft.com/office/drawing/2014/main" id="{E1FF1454-06B0-4640-A40C-2EEA4E90AE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94408" y="3196550"/>
              <a:ext cx="440736" cy="609600"/>
            </a:xfrm>
            <a:prstGeom prst="rect">
              <a:avLst/>
            </a:prstGeom>
          </p:spPr>
        </p:pic>
        <p:pic>
          <p:nvPicPr>
            <p:cNvPr id="17" name="Grafik 16">
              <a:extLst>
                <a:ext uri="{FF2B5EF4-FFF2-40B4-BE49-F238E27FC236}">
                  <a16:creationId xmlns:a16="http://schemas.microsoft.com/office/drawing/2014/main" id="{626E4B2B-3D8C-407F-965F-BE0EAF446C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94408" y="3830618"/>
              <a:ext cx="440736" cy="609600"/>
            </a:xfrm>
            <a:prstGeom prst="rect">
              <a:avLst/>
            </a:prstGeom>
          </p:spPr>
        </p:pic>
      </p:grpSp>
      <p:grpSp>
        <p:nvGrpSpPr>
          <p:cNvPr id="34" name="Gruppieren 33">
            <a:extLst>
              <a:ext uri="{FF2B5EF4-FFF2-40B4-BE49-F238E27FC236}">
                <a16:creationId xmlns:a16="http://schemas.microsoft.com/office/drawing/2014/main" id="{F59E5BA5-A177-47FF-87C3-876AB0D8CD3D}"/>
              </a:ext>
            </a:extLst>
          </p:cNvPr>
          <p:cNvGrpSpPr/>
          <p:nvPr/>
        </p:nvGrpSpPr>
        <p:grpSpPr>
          <a:xfrm>
            <a:off x="3532883" y="4793961"/>
            <a:ext cx="2586587" cy="1255331"/>
            <a:chOff x="3532883" y="4793961"/>
            <a:chExt cx="2586587" cy="1255331"/>
          </a:xfrm>
        </p:grpSpPr>
        <p:pic>
          <p:nvPicPr>
            <p:cNvPr id="12" name="Grafik 11">
              <a:extLst>
                <a:ext uri="{FF2B5EF4-FFF2-40B4-BE49-F238E27FC236}">
                  <a16:creationId xmlns:a16="http://schemas.microsoft.com/office/drawing/2014/main" id="{240F2E91-2CA5-47C3-AA77-AFDC7F897E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69347" y="5441382"/>
              <a:ext cx="440735" cy="607910"/>
            </a:xfrm>
            <a:prstGeom prst="rect">
              <a:avLst/>
            </a:prstGeom>
          </p:spPr>
        </p:pic>
        <p:pic>
          <p:nvPicPr>
            <p:cNvPr id="24" name="Grafik 23">
              <a:extLst>
                <a:ext uri="{FF2B5EF4-FFF2-40B4-BE49-F238E27FC236}">
                  <a16:creationId xmlns:a16="http://schemas.microsoft.com/office/drawing/2014/main" id="{55869755-A24D-4BDD-AAA8-D39BEC6105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2883" y="4813148"/>
              <a:ext cx="440735" cy="607911"/>
            </a:xfrm>
            <a:prstGeom prst="rect">
              <a:avLst/>
            </a:prstGeom>
          </p:spPr>
        </p:pic>
        <p:pic>
          <p:nvPicPr>
            <p:cNvPr id="25" name="Grafik 24">
              <a:extLst>
                <a:ext uri="{FF2B5EF4-FFF2-40B4-BE49-F238E27FC236}">
                  <a16:creationId xmlns:a16="http://schemas.microsoft.com/office/drawing/2014/main" id="{74DE4839-33F3-4BCB-ABD3-1C3991C2AC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69347" y="4802290"/>
              <a:ext cx="440735" cy="607911"/>
            </a:xfrm>
            <a:prstGeom prst="rect">
              <a:avLst/>
            </a:prstGeom>
          </p:spPr>
        </p:pic>
        <p:pic>
          <p:nvPicPr>
            <p:cNvPr id="26" name="Grafik 25">
              <a:extLst>
                <a:ext uri="{FF2B5EF4-FFF2-40B4-BE49-F238E27FC236}">
                  <a16:creationId xmlns:a16="http://schemas.microsoft.com/office/drawing/2014/main" id="{B9FF02A1-3982-4901-8F28-683F63140BC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05809" y="4802289"/>
              <a:ext cx="440736" cy="609600"/>
            </a:xfrm>
            <a:prstGeom prst="rect">
              <a:avLst/>
            </a:prstGeom>
          </p:spPr>
        </p:pic>
        <p:pic>
          <p:nvPicPr>
            <p:cNvPr id="27" name="Grafik 26">
              <a:extLst>
                <a:ext uri="{FF2B5EF4-FFF2-40B4-BE49-F238E27FC236}">
                  <a16:creationId xmlns:a16="http://schemas.microsoft.com/office/drawing/2014/main" id="{C3CDC266-A880-4374-9B25-3D0EFCAA5E7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6935" y="5436358"/>
              <a:ext cx="440736" cy="609600"/>
            </a:xfrm>
            <a:prstGeom prst="rect">
              <a:avLst/>
            </a:prstGeom>
          </p:spPr>
        </p:pic>
        <p:pic>
          <p:nvPicPr>
            <p:cNvPr id="28" name="Grafik 27">
              <a:extLst>
                <a:ext uri="{FF2B5EF4-FFF2-40B4-BE49-F238E27FC236}">
                  <a16:creationId xmlns:a16="http://schemas.microsoft.com/office/drawing/2014/main" id="{7BDE5C29-7924-4ACB-9FBF-D15A2129B72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42272" y="4802290"/>
              <a:ext cx="440736" cy="609600"/>
            </a:xfrm>
            <a:prstGeom prst="rect">
              <a:avLst/>
            </a:prstGeom>
          </p:spPr>
        </p:pic>
        <p:pic>
          <p:nvPicPr>
            <p:cNvPr id="29" name="Grafik 28">
              <a:extLst>
                <a:ext uri="{FF2B5EF4-FFF2-40B4-BE49-F238E27FC236}">
                  <a16:creationId xmlns:a16="http://schemas.microsoft.com/office/drawing/2014/main" id="{12F8A8AA-1B63-49F7-974B-A11847E6D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42272" y="5436358"/>
              <a:ext cx="440736" cy="609600"/>
            </a:xfrm>
            <a:prstGeom prst="rect">
              <a:avLst/>
            </a:prstGeom>
          </p:spPr>
        </p:pic>
        <p:pic>
          <p:nvPicPr>
            <p:cNvPr id="30" name="Grafik 29">
              <a:extLst>
                <a:ext uri="{FF2B5EF4-FFF2-40B4-BE49-F238E27FC236}">
                  <a16:creationId xmlns:a16="http://schemas.microsoft.com/office/drawing/2014/main" id="{42DE9E57-E354-498A-AE89-BEA33EA5C9B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8734" y="4793961"/>
              <a:ext cx="440735" cy="607910"/>
            </a:xfrm>
            <a:prstGeom prst="rect">
              <a:avLst/>
            </a:prstGeom>
          </p:spPr>
        </p:pic>
        <p:pic>
          <p:nvPicPr>
            <p:cNvPr id="31" name="Grafik 30">
              <a:extLst>
                <a:ext uri="{FF2B5EF4-FFF2-40B4-BE49-F238E27FC236}">
                  <a16:creationId xmlns:a16="http://schemas.microsoft.com/office/drawing/2014/main" id="{9D2A9F57-0335-4F71-8120-B1816F2FD08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8735" y="5441382"/>
              <a:ext cx="440735" cy="607910"/>
            </a:xfrm>
            <a:prstGeom prst="rect">
              <a:avLst/>
            </a:prstGeom>
          </p:spPr>
        </p:pic>
      </p:grpSp>
    </p:spTree>
    <p:custDataLst>
      <p:tags r:id="rId1"/>
    </p:custDataLst>
    <p:extLst>
      <p:ext uri="{BB962C8B-B14F-4D97-AF65-F5344CB8AC3E}">
        <p14:creationId xmlns:p14="http://schemas.microsoft.com/office/powerpoint/2010/main" val="9980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BCFB1-FABA-4A52-878C-E731B0EE4728}"/>
              </a:ext>
            </a:extLst>
          </p:cNvPr>
          <p:cNvSpPr>
            <a:spLocks noGrp="1"/>
          </p:cNvSpPr>
          <p:nvPr>
            <p:ph type="title"/>
          </p:nvPr>
        </p:nvSpPr>
        <p:spPr/>
        <p:txBody>
          <a:bodyPr/>
          <a:lstStyle/>
          <a:p>
            <a:r>
              <a:rPr lang="de-DE" dirty="0"/>
              <a:t>Löschmittel</a:t>
            </a:r>
          </a:p>
        </p:txBody>
      </p:sp>
      <p:sp>
        <p:nvSpPr>
          <p:cNvPr id="3" name="Inhaltsplatzhalter 2">
            <a:extLst>
              <a:ext uri="{FF2B5EF4-FFF2-40B4-BE49-F238E27FC236}">
                <a16:creationId xmlns:a16="http://schemas.microsoft.com/office/drawing/2014/main" id="{0011610B-BDAB-4919-A60C-EFD73250B3F0}"/>
              </a:ext>
            </a:extLst>
          </p:cNvPr>
          <p:cNvSpPr>
            <a:spLocks noGrp="1"/>
          </p:cNvSpPr>
          <p:nvPr>
            <p:ph idx="1"/>
          </p:nvPr>
        </p:nvSpPr>
        <p:spPr>
          <a:xfrm>
            <a:off x="320407" y="2438400"/>
            <a:ext cx="8352928" cy="3582888"/>
          </a:xfrm>
        </p:spPr>
        <p:txBody>
          <a:bodyPr/>
          <a:lstStyle/>
          <a:p>
            <a:pPr marL="285750" indent="-285750">
              <a:buFont typeface="Arial" panose="020B0604020202020204" pitchFamily="34" charset="0"/>
              <a:buChar char="•"/>
            </a:pPr>
            <a:r>
              <a:rPr lang="de-DE" dirty="0"/>
              <a:t>Wasser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Schaummittel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Pulver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Kohlendioxid</a:t>
            </a:r>
          </a:p>
        </p:txBody>
      </p:sp>
      <p:pic>
        <p:nvPicPr>
          <p:cNvPr id="5" name="Grafik 4">
            <a:extLst>
              <a:ext uri="{FF2B5EF4-FFF2-40B4-BE49-F238E27FC236}">
                <a16:creationId xmlns:a16="http://schemas.microsoft.com/office/drawing/2014/main" id="{5E5A47BE-FA25-49E4-8C3C-ECCE9B72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6577" y="1328067"/>
            <a:ext cx="1984450" cy="1793752"/>
          </a:xfrm>
          <a:prstGeom prst="rect">
            <a:avLst/>
          </a:prstGeom>
        </p:spPr>
      </p:pic>
      <p:pic>
        <p:nvPicPr>
          <p:cNvPr id="6" name="Grafik 5">
            <a:extLst>
              <a:ext uri="{FF2B5EF4-FFF2-40B4-BE49-F238E27FC236}">
                <a16:creationId xmlns:a16="http://schemas.microsoft.com/office/drawing/2014/main" id="{471CC25D-7544-41A5-9A94-884AFFFDAA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7854" y="3639788"/>
            <a:ext cx="2196379" cy="1378892"/>
          </a:xfrm>
          <a:prstGeom prst="rect">
            <a:avLst/>
          </a:prstGeom>
        </p:spPr>
      </p:pic>
      <p:pic>
        <p:nvPicPr>
          <p:cNvPr id="7" name="Grafik 6">
            <a:extLst>
              <a:ext uri="{FF2B5EF4-FFF2-40B4-BE49-F238E27FC236}">
                <a16:creationId xmlns:a16="http://schemas.microsoft.com/office/drawing/2014/main" id="{559BA5A2-2D16-4D0F-B713-77E400A086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4872" y="2956369"/>
            <a:ext cx="2680261" cy="1277667"/>
          </a:xfrm>
          <a:prstGeom prst="rect">
            <a:avLst/>
          </a:prstGeom>
        </p:spPr>
      </p:pic>
      <p:grpSp>
        <p:nvGrpSpPr>
          <p:cNvPr id="10" name="Gruppieren 9">
            <a:extLst>
              <a:ext uri="{FF2B5EF4-FFF2-40B4-BE49-F238E27FC236}">
                <a16:creationId xmlns:a16="http://schemas.microsoft.com/office/drawing/2014/main" id="{5B7EC1F6-5D99-45DE-AD55-16E522C4F258}"/>
              </a:ext>
            </a:extLst>
          </p:cNvPr>
          <p:cNvGrpSpPr/>
          <p:nvPr/>
        </p:nvGrpSpPr>
        <p:grpSpPr>
          <a:xfrm>
            <a:off x="5524597" y="4830538"/>
            <a:ext cx="2981387" cy="1378892"/>
            <a:chOff x="5524597" y="4830538"/>
            <a:chExt cx="2981387" cy="1378892"/>
          </a:xfrm>
        </p:grpSpPr>
        <p:pic>
          <p:nvPicPr>
            <p:cNvPr id="8" name="Grafik 7">
              <a:extLst>
                <a:ext uri="{FF2B5EF4-FFF2-40B4-BE49-F238E27FC236}">
                  <a16:creationId xmlns:a16="http://schemas.microsoft.com/office/drawing/2014/main" id="{ED3F5194-501B-41BD-A21C-0C7BC9F700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24597" y="4830538"/>
              <a:ext cx="2981387" cy="1378892"/>
            </a:xfrm>
            <a:prstGeom prst="rect">
              <a:avLst/>
            </a:prstGeom>
          </p:spPr>
        </p:pic>
        <p:sp>
          <p:nvSpPr>
            <p:cNvPr id="9" name="Textfeld 8">
              <a:extLst>
                <a:ext uri="{FF2B5EF4-FFF2-40B4-BE49-F238E27FC236}">
                  <a16:creationId xmlns:a16="http://schemas.microsoft.com/office/drawing/2014/main" id="{6278A1F1-A2E3-4D31-8569-3C66A7AB5E2C}"/>
                </a:ext>
              </a:extLst>
            </p:cNvPr>
            <p:cNvSpPr txBox="1"/>
            <p:nvPr/>
          </p:nvSpPr>
          <p:spPr>
            <a:xfrm>
              <a:off x="6660232" y="5351983"/>
              <a:ext cx="1080120" cy="369332"/>
            </a:xfrm>
            <a:prstGeom prst="rect">
              <a:avLst/>
            </a:prstGeom>
            <a:noFill/>
          </p:spPr>
          <p:txBody>
            <a:bodyPr wrap="square" rtlCol="0">
              <a:spAutoFit/>
            </a:bodyPr>
            <a:lstStyle/>
            <a:p>
              <a:r>
                <a:rPr lang="de-DE" dirty="0">
                  <a:latin typeface="Impact" panose="020B0806030902050204" pitchFamily="34" charset="0"/>
                </a:rPr>
                <a:t>CO</a:t>
              </a:r>
              <a:r>
                <a:rPr lang="de-DE" dirty="0">
                  <a:latin typeface="Impact" panose="020B0806030902050204" pitchFamily="34" charset="0"/>
                  <a:cs typeface="Times New Roman" panose="02020603050405020304" pitchFamily="18" charset="0"/>
                </a:rPr>
                <a:t>₂</a:t>
              </a:r>
              <a:endParaRPr lang="de-DE" dirty="0">
                <a:latin typeface="Impact" panose="020B0806030902050204" pitchFamily="34" charset="0"/>
              </a:endParaRPr>
            </a:p>
          </p:txBody>
        </p:sp>
      </p:grpSp>
    </p:spTree>
    <p:custDataLst>
      <p:tags r:id="rId1"/>
    </p:custDataLst>
    <p:extLst>
      <p:ext uri="{BB962C8B-B14F-4D97-AF65-F5344CB8AC3E}">
        <p14:creationId xmlns:p14="http://schemas.microsoft.com/office/powerpoint/2010/main" val="29251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BCFB1-FABA-4A52-878C-E731B0EE4728}"/>
              </a:ext>
            </a:extLst>
          </p:cNvPr>
          <p:cNvSpPr>
            <a:spLocks noGrp="1"/>
          </p:cNvSpPr>
          <p:nvPr>
            <p:ph type="title"/>
          </p:nvPr>
        </p:nvSpPr>
        <p:spPr/>
        <p:txBody>
          <a:bodyPr/>
          <a:lstStyle/>
          <a:p>
            <a:r>
              <a:rPr lang="de-DE" dirty="0"/>
              <a:t>Beladung für</a:t>
            </a:r>
          </a:p>
        </p:txBody>
      </p:sp>
      <p:sp>
        <p:nvSpPr>
          <p:cNvPr id="3" name="Inhaltsplatzhalter 2">
            <a:extLst>
              <a:ext uri="{FF2B5EF4-FFF2-40B4-BE49-F238E27FC236}">
                <a16:creationId xmlns:a16="http://schemas.microsoft.com/office/drawing/2014/main" id="{0011610B-BDAB-4919-A60C-EFD73250B3F0}"/>
              </a:ext>
            </a:extLst>
          </p:cNvPr>
          <p:cNvSpPr>
            <a:spLocks noGrp="1"/>
          </p:cNvSpPr>
          <p:nvPr>
            <p:ph idx="1"/>
          </p:nvPr>
        </p:nvSpPr>
        <p:spPr>
          <a:xfrm>
            <a:off x="320407" y="2438400"/>
            <a:ext cx="8352928" cy="3438872"/>
          </a:xfrm>
        </p:spPr>
        <p:txBody>
          <a:bodyPr/>
          <a:lstStyle/>
          <a:p>
            <a:pPr marL="285750" indent="-285750">
              <a:buFont typeface="Arial" panose="020B0604020202020204" pitchFamily="34" charset="0"/>
              <a:buChar char="•"/>
            </a:pPr>
            <a:r>
              <a:rPr lang="de-DE" dirty="0"/>
              <a:t>Brandbekämpfung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Technische Hilfeleistung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Gefahrguteinsätze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Weiter Aufgaben z.B. Schlauchverlegung über eine lange Wegstrecke</a:t>
            </a:r>
          </a:p>
        </p:txBody>
      </p:sp>
      <p:pic>
        <p:nvPicPr>
          <p:cNvPr id="7" name="Grafik 6">
            <a:extLst>
              <a:ext uri="{FF2B5EF4-FFF2-40B4-BE49-F238E27FC236}">
                <a16:creationId xmlns:a16="http://schemas.microsoft.com/office/drawing/2014/main" id="{92F4CB6A-F7A9-4AA1-9F23-E4CB055B8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5896" y="1160778"/>
            <a:ext cx="2959390" cy="2174245"/>
          </a:xfrm>
          <a:prstGeom prst="rect">
            <a:avLst/>
          </a:prstGeom>
        </p:spPr>
      </p:pic>
      <p:pic>
        <p:nvPicPr>
          <p:cNvPr id="9" name="Grafik 8">
            <a:extLst>
              <a:ext uri="{FF2B5EF4-FFF2-40B4-BE49-F238E27FC236}">
                <a16:creationId xmlns:a16="http://schemas.microsoft.com/office/drawing/2014/main" id="{93630D43-DE93-4AB2-8CC0-BAEB578F1A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3974" y="1916832"/>
            <a:ext cx="3269364" cy="1969429"/>
          </a:xfrm>
          <a:prstGeom prst="rect">
            <a:avLst/>
          </a:prstGeom>
        </p:spPr>
      </p:pic>
      <p:pic>
        <p:nvPicPr>
          <p:cNvPr id="11" name="Grafik 10">
            <a:extLst>
              <a:ext uri="{FF2B5EF4-FFF2-40B4-BE49-F238E27FC236}">
                <a16:creationId xmlns:a16="http://schemas.microsoft.com/office/drawing/2014/main" id="{B74ADECC-2844-4D17-84C5-07ED8BB394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3847854" y="3043931"/>
            <a:ext cx="2174246" cy="2685385"/>
          </a:xfrm>
          <a:prstGeom prst="rect">
            <a:avLst/>
          </a:prstGeom>
        </p:spPr>
      </p:pic>
      <p:pic>
        <p:nvPicPr>
          <p:cNvPr id="13" name="Grafik 12">
            <a:extLst>
              <a:ext uri="{FF2B5EF4-FFF2-40B4-BE49-F238E27FC236}">
                <a16:creationId xmlns:a16="http://schemas.microsoft.com/office/drawing/2014/main" id="{D6A23A73-99AA-42E8-B292-DC8A82EA9F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83534" y="3856591"/>
            <a:ext cx="2599804" cy="1523118"/>
          </a:xfrm>
          <a:prstGeom prst="rect">
            <a:avLst/>
          </a:prstGeom>
        </p:spPr>
      </p:pic>
    </p:spTree>
    <p:custDataLst>
      <p:tags r:id="rId1"/>
    </p:custDataLst>
    <p:extLst>
      <p:ext uri="{BB962C8B-B14F-4D97-AF65-F5344CB8AC3E}">
        <p14:creationId xmlns:p14="http://schemas.microsoft.com/office/powerpoint/2010/main" val="28821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BCFB1-FABA-4A52-878C-E731B0EE4728}"/>
              </a:ext>
            </a:extLst>
          </p:cNvPr>
          <p:cNvSpPr>
            <a:spLocks noGrp="1"/>
          </p:cNvSpPr>
          <p:nvPr>
            <p:ph type="title"/>
          </p:nvPr>
        </p:nvSpPr>
        <p:spPr/>
        <p:txBody>
          <a:bodyPr/>
          <a:lstStyle/>
          <a:p>
            <a:r>
              <a:rPr lang="de-DE" dirty="0"/>
              <a:t>Aggregate und festinstallierte Ausrüstung</a:t>
            </a:r>
          </a:p>
        </p:txBody>
      </p:sp>
      <p:sp>
        <p:nvSpPr>
          <p:cNvPr id="3" name="Inhaltsplatzhalter 2">
            <a:extLst>
              <a:ext uri="{FF2B5EF4-FFF2-40B4-BE49-F238E27FC236}">
                <a16:creationId xmlns:a16="http://schemas.microsoft.com/office/drawing/2014/main" id="{0011610B-BDAB-4919-A60C-EFD73250B3F0}"/>
              </a:ext>
            </a:extLst>
          </p:cNvPr>
          <p:cNvSpPr>
            <a:spLocks noGrp="1"/>
          </p:cNvSpPr>
          <p:nvPr>
            <p:ph idx="1"/>
          </p:nvPr>
        </p:nvSpPr>
        <p:spPr>
          <a:xfrm>
            <a:off x="320407" y="2438400"/>
            <a:ext cx="8352928" cy="3438872"/>
          </a:xfrm>
        </p:spPr>
        <p:txBody>
          <a:bodyPr/>
          <a:lstStyle/>
          <a:p>
            <a:pPr marL="285750" indent="-285750">
              <a:buFont typeface="Arial" panose="020B0604020202020204" pitchFamily="34" charset="0"/>
              <a:buChar char="•"/>
            </a:pPr>
            <a:r>
              <a:rPr lang="de-DE" dirty="0"/>
              <a:t>Feuerlöschkreiselpumpen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Maschinelle Zugeinrichtung (Seilwinde)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Festeingebauter Stromerzeuger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Einsatzstellen Beleuchtung (Lichtmast)</a:t>
            </a:r>
          </a:p>
        </p:txBody>
      </p:sp>
      <p:pic>
        <p:nvPicPr>
          <p:cNvPr id="5" name="Grafik 4">
            <a:extLst>
              <a:ext uri="{FF2B5EF4-FFF2-40B4-BE49-F238E27FC236}">
                <a16:creationId xmlns:a16="http://schemas.microsoft.com/office/drawing/2014/main" id="{6FA741DC-E0D0-4D84-87BE-32B007B4AD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0112" y="1846255"/>
            <a:ext cx="2381803" cy="1688915"/>
          </a:xfrm>
          <a:prstGeom prst="rect">
            <a:avLst/>
          </a:prstGeom>
        </p:spPr>
      </p:pic>
      <p:pic>
        <p:nvPicPr>
          <p:cNvPr id="7" name="Grafik 6">
            <a:extLst>
              <a:ext uri="{FF2B5EF4-FFF2-40B4-BE49-F238E27FC236}">
                <a16:creationId xmlns:a16="http://schemas.microsoft.com/office/drawing/2014/main" id="{1D3EA654-5808-4F24-811D-7073AEA30C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54043" y="2945812"/>
            <a:ext cx="3207872" cy="1389917"/>
          </a:xfrm>
          <a:prstGeom prst="rect">
            <a:avLst/>
          </a:prstGeom>
        </p:spPr>
      </p:pic>
      <p:pic>
        <p:nvPicPr>
          <p:cNvPr id="9" name="Grafik 8">
            <a:extLst>
              <a:ext uri="{FF2B5EF4-FFF2-40B4-BE49-F238E27FC236}">
                <a16:creationId xmlns:a16="http://schemas.microsoft.com/office/drawing/2014/main" id="{6E30C2CB-5D4A-4E28-A023-B38DA14DF0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92418" y="3535170"/>
            <a:ext cx="2451970" cy="2038194"/>
          </a:xfrm>
          <a:prstGeom prst="rect">
            <a:avLst/>
          </a:prstGeom>
        </p:spPr>
      </p:pic>
      <p:pic>
        <p:nvPicPr>
          <p:cNvPr id="11" name="Grafik 10">
            <a:extLst>
              <a:ext uri="{FF2B5EF4-FFF2-40B4-BE49-F238E27FC236}">
                <a16:creationId xmlns:a16="http://schemas.microsoft.com/office/drawing/2014/main" id="{E1A58BD1-9773-4D34-B7F7-04971B92CBC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52120" y="4443584"/>
            <a:ext cx="2141195" cy="1683921"/>
          </a:xfrm>
          <a:prstGeom prst="rect">
            <a:avLst/>
          </a:prstGeom>
        </p:spPr>
      </p:pic>
    </p:spTree>
    <p:custDataLst>
      <p:tags r:id="rId1"/>
    </p:custDataLst>
    <p:extLst>
      <p:ext uri="{BB962C8B-B14F-4D97-AF65-F5344CB8AC3E}">
        <p14:creationId xmlns:p14="http://schemas.microsoft.com/office/powerpoint/2010/main" val="1389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D7543D&quot;,&quot;opacity&quot;:1,&quot;type&quot;:&quot;SOLID&quot;},&quot;primaryButtonBackgroundHover&quot;:{&quot;color&quot;:&quot;#BC4733&quot;,&quot;opacity&quot;:1,&quot;type&quot;:&quot;SOLID&quot;},&quot;primaryButtonBorder&quot;:{&quot;color&quot;:&quot;#D7543D&quot;,&quot;opacity&quot;:1,&quot;type&quot;:&quot;SOLID&quot;},&quot;primaryButtonBorderHover&quot;:{&quot;color&quot;:&quot;#BC4733&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true,&quot;showPlaybackRateButton&quot;:true,&quot;showPrevButton&quot;:true,&quot;showRewind&quot;:false,&quot;showSlideNumbers&quot;:true,&quot;showSlideOnlyButton&quot;:false,&quot;showVolumeControl&quot;:tru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buttonsAtLeft&quot;:false,&quot;courseTitleVisible&quot;:true,&quot;showLogo&quot;:false,&quot;visible&quot;:true},&quot;version&quot;:&quot;1.0&quot;},&quot;skinMessages&quot;:{&quot;PB_ACCESSIBLE_ARIA_LABEL_BACK_TO_BEGIN&quot;:&quot;Zum Anfang der Folie gehen&quot;,&quot;PB_ACCESSIBLE_ARIA_LABEL_BOTTOM_PANEL&quot;:&quot;Fußleiste&quot;,&quot;PB_ACCESSIBLE_ARIA_LABEL_NAVIGATION_BUTTONS&quot;:&quot;Navigationsschalftflächen&quot;,&quot;PB_ACCESSIBLE_ARIA_LABEL_SETTINGS&quot;:&quot;Einstellungen zur Barrierefreiheit&quot;,&quot;PB_ACCESSIBLE_ARIA_LABEL_SLIDE&quot;:&quot;Folie&quot;,&quot;PB_ACCESSIBLE_ARIA_LABEL_TOP_PANEL&quot;:&quot;Kopfleiste&quot;,&quot;PB_ACCESSIBLE_AUDIO_NARRATION_LABEL&quot;:&quot;Audioaufzeichnung&quot;,&quot;PB_ACCESSIBLE_NAVIGATION_NEXT_BUTTON&quot;:&quot;Weiter&quot;,&quot;PB_ACCESSIBLE_NAVIGATION_PREV_BUTTON&quot;:&quot;Zurück&quot;,&quot;PB_ACCESSIBLE_PLAYER_SCENARIO_NOT_SUPPORTED&quot;:&quot;Die Gesprächssimulation wird im barrierefreien Modus nicht unterstützt&quot;,&quot;PB_ACCESSIBLE_SKIN_ENABLE_ACCESSIBILITY_MODE&quot;:&quot;Barrierefreien Modus einschalten&quot;,&quot;PB_ACCESSIBLE_SKIN_ENABLE_NORMAL_MODE&quot;:&quot;Barrierefreien Modus ausschalten&quot;,&quot;PB_ACCESSIBLE_SKIN_PRESENTER_PHOTO&quot;:&quot;Bild vom Dozenten&quot;,&quot;PB_ACCESSIBLE_SLIDE_N_OF_COUNT&quot;:&quot;Folie %SLIDE_NUMBER% von %TOTAL_SLIDES%&quot;,&quot;PB_ACCESSIBLE_VIDEO_NARRATION_LABEL&quot;:&quot;Videoaufzeichnung&quot;,&quot;PB_ACCESSIBLE_WATERMARK_SKIN_CREATED_WITH&quot;:&quot;Erstellt mit iSpring Testversion&quot;,&quot;PB_ATTACHMENT_DOCUMENT_SUBTITLE&quot;:&quot;Dokument&quot;,&quot;PB_ATTACHMENT_FILE_SUBTITLE&quot;:&quot;Datei&quot;,&quot;PB_ATTACHMENT_IMAGE_SUBTITLE&quot;:&quot;Bild&quot;,&quot;PB_ATTACHMENT_LINK_SUBTITLE&quot;:&quot;Link&quot;,&quot;PB_ATTACHMENT_VIDEO_SUBTITLE&quot;:&quot;Video&quot;,&quot;PB_BACK_TO_APP_BUTTON_LABEL&quot;:&quot;Zurück&quot;,&quot;PB_CC_MENU_OFF&quot;:&quot;Aus&quot;,&quot;PB_CC_MENU_ON&quot;:&quot;An&quot;,&quot;PB_CC_MENU_TITLE&quot;:&quot;Notizen&quot;,&quot;PB_COMPANY_LOGO_BIG&quot;:&quot;Firmenlogo \n(266x156)&quot;,&quot;PB_COMPANY_LOGO_SMALL&quot;:&quot;Firmenlogo (266x50)&quot;,&quot;PB_CONTROL_PANEL_EXIT_FULL_SCREEN&quot;:&quot;Vollbildmodus verlassen&quot;,&quot;PB_CONTROL_PANEL_FULL_SCREEN&quot;:&quot;Vollbild-Modus&quot;,&quot;PB_CONTROL_PANEL_NEXT&quot;:&quot;Weiter&quot;,&quot;PB_CONTROL_PANEL_OUTLINE&quot;:&quot;Inhaltsverzeichnis&quot;,&quot;PB_CONTROL_PANEL_PREV&quot;:&quot;&quot;,&quot;PB_CONTROL_PANEL_REPLAY&quot;:&quot;Nochmals abspielen&quot;,&quot;PB_CONTROL_PANEL_SLIDE_COUNTER&quot;:&quot;%SLIDE_NUMBER% von %TOTAL_SLIDES%&quot;,&quot;PB_CONTROL_PANEL_VOLUME_CONTROL&quot;:&quot;Lautstärke&quot;,&quot;PB_CURRENT_SLIDE_IS_NOT_COMPLETED&quot;:&quot;Sie müssen die komplette Folie ansehen um fortfahren zu können&quot;,&quot;PB_DOMAIN_RESTRICTION&quot;:&quot;Entschuldigung Sie bitte, aber der Autor hat das Ausführen der Präsentation auf dieser Domäne nicht erlaubt.&quot;,&quot;PB_DOWNLOAD_APP_MESSAGE&quot;:&quot;Um diese Präsentation mit Videos ansehen zu können, laden Sie bitte die kostenlose iOS Anwendung iSpring Play herunter.&quot;,&quot;PB_DRAWING_TOOLS_END_DRAWING&quot;:&quot;Zeichnen beenden&quot;,&quot;PB_DRAWING_TOOLS_ERASER&quot;:&quot;Radiergummi&quot;,&quot;PB_DRAWING_TOOLS_ERASE_ALL&quot;:&quot;Alles löschen&quot;,&quot;PB_DRAWING_TOOLS_HIGHLIGHTER&quot;:&quot;Leuchtstift&quot;,&quot;PB_DRAWING_TOOLS_PEN&quot;:&quot;Stift&quot;,&quot;PB_ENTER_PASSWORD&quot;:&quot;Geben Sie das Passwort ein, um die Präsentation zu starten.&quot;,&quot;PB_INCORRECT_PASSWORD&quot;:&quot;Das Passwort ist nicht korrekt&quot;,&quot;PB_INTERACTION_SLIDE_WINDOW_TEXT&quot;:&quot;Sie müssen die Interaktion abschließen, bevor Sie diese Folie verlassen.&quot;,&quot;PB_LAUNCH_BTN_LABEL&quot;:&quot;&amp;Anfangen&quot;,&quot;PB_LAUNCH_IN_APP_MESSAGE&quot;:&quot;Um dies als Video anzusehen, müssen Sie iSpring Play nutzen.&quot;,&quot;PB_MESSAGE_BOX_NO&quot;:&quot;Nein&quot;,&quot;PB_MESSAGE_BOX_OK&quot;:&quot;OK&quot;,&quot;PB_MESSAGE_BOX_YES&quot;:&quot;Ja&quot;,&quot;PB_NAVIGATION_IS_RESTRICTED&quot;:&quot;Sie haben nur Zugang zu bereits angesehenen Folien.&quot;,&quot;PB_NAVIGATION_IS_SEQUENTIAL&quot;:&quot;Sie müssen sich die Folien in der vorgegebenen Reihenfolge ansehen.&quot;,&quot;PB_PLAYBACK_RATE_MENU_CAPTION&quot;:&quot;Geschwindigkeit&quot;,&quot;PB_PRECEDING_QUIZ_FAILED_WINDOW_TEXT&quot;:&quot;Sie dürfen nicht fortfahren, da Sie erst das  Quiz auf %SLIDE_INDEX%  besuchen müssen.&quot;,&quot;PB_PRECEDING_QUIZ_NOT_COMPLETED_WINDOW_TEXT&quot;:&quot;Sie müssen Folie%SLIDE_INDEX% ansehen, bevor Sie fortfahren.&quot;,&quot;PB_PRECEDING_QUIZ_NOT_PASSED_WINDOW_TEXT&quot;:&quot;Sie müssen das Quiz auf %SLIDE_INDEX% bestehen bevor Sie fortfahren.&quot;,&quot;PB_PRECEDING_SCENARIO_FAILED_WINDOW_TEXT&quot;:&quot;Sie dürfen nicht fortfahren, weil Sie die Gesprächssimulation auf Folie %SLIDE_INDEX% nicht bestanden haben.&quot;,&quot;PB_PRECEDING_SCENARIO_NOT_COMPLETED_WINDOW_TEXT&quot;:&quot;Sie müssen die Gesprächssimulation auf Folie %SLIDE_INDEX% abschließen, um fortfahren zu können.&quot;,&quot;PB_PRECEDING_SCENARIO_NOT_PASSED_WINDOW_TEXT&quot;:&quot;Sie müssen die Gesprächssimulation auf Folie %SLIDE_INDEX% bestehen, um fortfahren zu können.&quot;,&quot;PB_PRESENTER_COLLAPSE_BIO&quot;:&quot;Weniger anzeigen&quot;,&quot;PB_PRESENTER_EMAIL&quot;:&quot;E-Mail&quot;,&quot;PB_PRESENTER_EXPAND_BIO&quot;:&quot;Mehr anzeigen&quot;,&quot;PB_PRESENTER_HIDE_BIO&quot;:&quot;Verbergen&quot;,&quot;PB_PRESENTER_INFO&quot;:&quot;Informationen zum Dozenten&quot;,&quot;PB_PRESENTER_NO_INFO&quot;:&quot;Keine Dozenteninformationen&quot;,&quot;PB_PRESENTER_SHOW_BIO&quot;:&quot;Anzeigen&quot;,&quot;PB_PRESENTER_VIDEO&quot;:&quot;Dozentenvideo&quot;,&quot;PB_PRESENTER_WEBSITE&quot;:&quot;Webseite&quot;,&quot;PB_QUIZ_SLIDE_WINDOW_TEXT&quot;:&quot;Sie müssen das Quiz beenden, bevor Sie diese Folie verlassen.&quot;,&quot;PB_RATE_MENU_CAPTION&quot;:&quot;Geschwindigkeit&quot;,&quot;PB_RATE_MENU_DEFAULT_RATE&quot;:&quot;Normal&quot;,&quot;PB_RESTRICTION_MESSAGE_BOX_TITLE&quot;:&quot;Navigation ist eingeschränkt&quot;,&quot;PB_RESUME_PRESENTATION_WINDOW_TEXT&quot;:&quot;Möchten Sie von der zuletzt angesehenen Folie starten?&quot;,&quot;PB_RESUME_PRESENTATION_WINDOW_TITLE&quot;:&quot;Präsentation fortsetzen&quot;,&quot;PB_SCENARIO_SLIDE_WINDOW_TEXT&quot;:&quot;Sie müssen die Gesprächssimulation fertigstellen, bevor Sie die Folie verlassen.&quot;,&quot;PB_SEARCH_CANCEL&quot;:&quot;Abbrechen&quot;,&quot;PB_SEARCH_NO_RESULTS_LABEL&quot;:&quot;Keine Übereinstimmungen gefunden.&quot;,&quot;PB_SEARCH_PANEL_DEFAULT_TEXT&quot;:&quot;Suchen…&quot;,&quot;PB_SEARCH_RESULTS_LABEL&quot;:&quot;Suchergebnisse&quot;,&quot;PB_SEARCH_RESULT_IN_NOTES&quot;:&quot;in den Notizen&quot;,&quot;PB_SEARCH_RESULT_IN_TEXT_LABEL&quot;:&quot;in den Folien&quot;,&quot;PB_SUBTITLES_MENU_CAPTION&quot;:&quot;Untertitel&quot;,&quot;PB_SUBTITLES_OFF&quot;:&quot;Aus&quot;,&quot;PB_TAB_NOTES_LABEL&quot;:&quot;Notizen&quot;,&quot;PB_TAB_OUTLINE_LABEL&quot;:&quot;Folien&quot;,&quot;PB_TIME_RESTRICTION&quot;:&quot;Entschuldigen Sie bitte, aber der Verfasser hat die Betrachtung der Präsentation im Moment unterbunden.&quot;,&quot;PB_TITLE_PANEL_ATTACHMENTS&quot;:&quot;Anhänge&quot;,&quot;PB_TITLE_PANEL_DEFAULT_COURSE_TITLE&quot;:&quot;Kurstitel Beispiel&quot;,&quot;PB_TITLE_PANEL_MARKER_TOOLS&quot;:&quot;Zeichnung&quot;,&quot;PB_TITLE_PANEL_NOTES&quot;:&quot;Notizen&quot;,&quot;PB_TITLE_PANEL_OUTLINE&quot;:&quot;Inhaltsverzeichnis&quot;,&quot;PB_TITLE_PANEL_PRESENTER_INFO&quot;:&quot;Informationen zum Dozenten&quot;,&quot;PB_TOOLTIP_ADD_LOGO&quot;:&quot;Klicken Sie hier, um das Firmenlogo hinzuzufügen&quot;,&quot;PB_TOOLTIP_CHANGE_LOGO&quot;:&quot;Klicken Sie hier um das Firmenlogo zu bearbeiten&quot;,&quot;PB_TREE_CONTROL_LOADING&quot;:&quot;Lädt gerade…&quot;,&quot;PB_VIDEO_WINDOW_NO_VIDEO_LABEL&quot;:&quot;Kein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1,&quot;skinCompatibleVersion&quot;:0,&quot;publishSettings&quot;:{&quot;backgroundColor&quot;:&quot;#DCDEE0&quot;,&quot;playerDimensions&quot;:{&quot;height&quot;:104,&quot;width&quot;:24},&quot;playerModule&quot;:&quot;UniversalHtml&quot;,&quot;presentationContent&quot;:{&quot;metadata&quot;:{&quot;references&quot;:false,&quot;texts&quot;:[&quot;DT_COURSE_TITLE&quot;,&quot;DT_HYPERLINK_TOOLTIP&quot;]},&quot;resources&quot;:{&quot;attachments&quot;:false,&quot;companyLogos&quot;:null,&quot;fonts&quot;:[{&quot;charsets&quot;:{&quot;dynamicFormatted&quot;:[&quot;DCT_INTERACTIVITY_TEXT&quot;],&quot;dynamicPlain&quot;:[&quot;DCT_COURSE_TITLE&quot;,&quot;DCT_HYPERLINK_TOOLTIP&quot;],&quot;static&quot;:[&quot;Normal&quot;,&quot;Lautstärke&quot;,&quot;%SLIDE_NUMBER% von %TOTAL_SLIDES%&quot;,&quot;Möchten Sie von der zuletzt angesehenen Folie starten?&quot;,&quot;Sie müssen das Quiz beenden, bevor Sie diese Folie verlassen.&quot;,&quot;Sie müssen das Quiz auf %SLIDE_INDEX% bestehen bevor Sie fortfahren.&quot;,&quot;Sie müssen Folie%SLIDE_INDEX% ansehen, bevor Sie fortfahren.&quot;,&quot;Sie dürfen nicht fortfahren, da Sie erst das  Quiz auf %SLIDE_INDEX%  besuchen müssen.&quot;,&quot;Sie müssen die Interaktion abschließen, bevor Sie diese Folie verlassen.&quot;,&quot;Sie müssen die Gesprächssimulation fertigstellen, bevor Sie die Folie verlassen.&quot;,&quot;Sie müssen die Gesprächssimulation auf Folie %SLIDE_INDEX% bestehen, um fortfahren zu können.&quot;,&quot;Sie müssen die Gesprächssimulation auf Folie %SLIDE_INDEX% abschließen, um fortfahren zu können.&quot;,&quot;Sie dürfen nicht fortfahren, weil Sie die Gesprächssimulation auf Folie %SLIDE_INDEX% nicht bestanden haben.&quot;,&quot;Sie müssen die komplette Folie ansehen um fortfahren zu können&quot;,&quot;Sie haben nur Zugang zu bereits angesehenen Folien.&quot;,&quot;Sie müssen sich die Folien in der vorgegebenen Reihenfolge ansehen.&quot;,&quot;Geben Sie das Passwort ein, um die Präsentation zu starten.&quot;,&quot;Das Passwort ist nicht korrekt&quot;,&quot;Entschuldigung Sie bitte, aber der Autor hat das Ausführen der Präsentation auf dieser Domäne nicht erlaubt.&quot;,&quot;Entschuldigen Sie bitte, aber der Verfasser hat die Betrachtung der Präsentation im Moment unterbunden.&quot;,&quot;Zurück&quot;,&quot;Weiter&quot;,&quot;0123456789:.\/…-x&quot;]},&quot;embedName&quot;:&quot;PFn&quot;,&quot;fontFamily&quot;:&quot;Arial&quot;,&quot;isBold&quot;:false,&quot;isItalic&quot;:false,&quot;isSemibold&quot;:false,&quot;substituteFontFamily&quot;:&quot;Arial&quot;},{&quot;charsets&quot;:{&quot;dynamicFormatted&quot;:[&quot;DCT_INTERACTIVITY_TEXT&quot;],&quot;dynamicPlain&quot;:[],&quot;static&quot;:[&quot;Weiter&quot;,&quot;Geschwindigkeit&quot;,&quot;Ja&quot;,&quot;Nein&quot;,&quot;OK&quot;,&quot;0123456789:.\/…-x&quot;]},&quot;embedName&quot;:&quot;PFnb&quot;,&quot;fontFamily&quot;:&quot;Arial&quot;,&quot;isBold&quot;:true,&quot;isItalic&quot;:false,&quot;isSemibold&quot;:false,&quot;substituteFontFamily&quot;:&quot;Arial&quot;},{&quot;charsets&quot;:{&quot;dynamicFormatted&quot;:[&quot;DCT_INTERACTIVITY_TEXT&quot;],&quot;dynamicPlain&quot;:[],&quot;static&quot;:[&quot;0123456789:.\/…-x&quot;]},&quot;embedName&quot;:&quot;PFni&quot;,&quot;fontFamily&quot;:&quot;Arial&quot;,&quot;isBold&quot;:false,&quot;isItalic&quot;:true,&quot;isSemibold&quot;:false,&quot;substituteFontFamily&quot;:&quot;Arial&quot;},{&quot;charsets&quot;:{&quot;dynamicFormatted&quot;:[&quot;DCT_INTERACTIVITY_TEXT&quot;],&quot;dynamicPlain&quot;:[],&quot;static&quot;:[&quot;0123456789:.\/…-x&quot;]},&quot;embedName&quot;:&quot;PFnbi&quot;,&quot;fontFamily&quot;:&quot;Arial&quot;,&quot;isBold&quot;:true,&quot;isItalic&quot;:true,&quot;isSemibold&quot;:false,&quot;substituteFontFamily&quot;:&quot;Arial&quot;},{&quot;charsets&quot;:{&quot;dynamicFormatted&quot;:[&quot;DCT_INTERACTIVITY_SEMIBOLD_TEXT&quot;],&quot;dynamicPlain&quot;:[],&quot;static&quot;:[&quot;0123456789:.\/…-x&quot;]},&quot;embedName&quot;:&quot;PFnsb&quot;,&quot;fontFamily&quot;:&quot;Arial&quot;,&quot;isBold&quot;:false,&quot;isItalic&quot;:false,&quot;isSemibold&quot;:true,&quot;substituteFontFamily&quot;:&quot;Arial&quot;},{&quot;charsets&quot;:{&quot;dynamicFormatted&quot;:[&quot;DCT_INTERACTIVITY_SEMIBOLD_TEXT&quot;],&quot;dynamicPlain&quot;:[],&quot;static&quot;:[&quot;0123456789:.\/…-x&quot;]},&quot;embedName&quot;:&quot;PFnsbi&quot;,&quot;fontFamily&quot;:&quot;Arial&quot;,&quot;isBold&quot;:false,&quot;isItalic&quot;:true,&quot;isSemibold&quot;:true,&quot;substituteFontFamily&quot;:&quot;Arial&quot;}],&quot;interactivity&quot;:{&quot;fullSupport&quot;:true},&quot;presenterPhotos&quot;:null,&quot;slideThumbnails&quot;:{&quot;enlargeToFit&quot;:false,&quot;height&quot;:59,&quot;jpegQuality&quot;:100,&quot;keepAspectRatio&quot;:true,&quot;width&quot;:78},&quot;videoNarrations&quot;:null}}}}}"/>
  <p:tag name="ISPRING-SUITE_ISPRING_CURRENT_PLAYER_ID" val="universal"/>
  <p:tag name="ISPRING_PRESENTATION_COURSE_TITLE" val="Basis 3.1 - Fahrzeugkunde Theorie Präsentation"/>
  <p:tag name="ISPRING_LMS_API_VERSION" val="SCORM 2004 (4th edition)"/>
  <p:tag name="ISPRING_ULTRA_SCORM_COURSE_ID" val="E1243BB5-3572-49D9-A0CF-B1F1E35A332C"/>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u0018h\uFFFD{F369EC98-67A3-4F0E-9536-1009CD459043}&quot;,&quot;T:\\NLBK\\Novellierung_Truppausbildung_2024\\03 Basismodule\\Basis 3.0 - Fahrzeugkunde\\Basis 3.1 - Fahrzeugkunde Theori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asis 3.1 - Fahrzeugkunde Theorie Präsentation"/>
</p:tagLst>
</file>

<file path=ppt/tags/tag10.xml><?xml version="1.0" encoding="utf-8"?>
<p:tagLst xmlns:a="http://schemas.openxmlformats.org/drawingml/2006/main" xmlns:r="http://schemas.openxmlformats.org/officeDocument/2006/relationships" xmlns:p="http://schemas.openxmlformats.org/presentationml/2006/main">
  <p:tag name="GENSWF_SLIDE_UID" val="{CDA25919-DA90-4220-AA46-846D0A15D3B8}:326"/>
</p:tagLst>
</file>

<file path=ppt/tags/tag11.xml><?xml version="1.0" encoding="utf-8"?>
<p:tagLst xmlns:a="http://schemas.openxmlformats.org/drawingml/2006/main" xmlns:r="http://schemas.openxmlformats.org/officeDocument/2006/relationships" xmlns:p="http://schemas.openxmlformats.org/presentationml/2006/main">
  <p:tag name="GENSWF_SLIDE_UID" val="{A918CAF7-A26B-4AEB-BA5E-5BA9BB74C735}:313"/>
</p:tagLst>
</file>

<file path=ppt/tags/tag12.xml><?xml version="1.0" encoding="utf-8"?>
<p:tagLst xmlns:a="http://schemas.openxmlformats.org/drawingml/2006/main" xmlns:r="http://schemas.openxmlformats.org/officeDocument/2006/relationships" xmlns:p="http://schemas.openxmlformats.org/presentationml/2006/main">
  <p:tag name="GENSWF_SLIDE_UID" val="{2C702D9C-F62E-4528-80A0-943FEE1A46E6}:314"/>
</p:tagLst>
</file>

<file path=ppt/tags/tag13.xml><?xml version="1.0" encoding="utf-8"?>
<p:tagLst xmlns:a="http://schemas.openxmlformats.org/drawingml/2006/main" xmlns:r="http://schemas.openxmlformats.org/officeDocument/2006/relationships" xmlns:p="http://schemas.openxmlformats.org/presentationml/2006/main">
  <p:tag name="GENSWF_SLIDE_UID" val="{32EB6016-C3DF-4ECC-9C76-D7913CBFD7A3}:296"/>
</p:tagLst>
</file>

<file path=ppt/tags/tag14.xml><?xml version="1.0" encoding="utf-8"?>
<p:tagLst xmlns:a="http://schemas.openxmlformats.org/drawingml/2006/main" xmlns:r="http://schemas.openxmlformats.org/officeDocument/2006/relationships" xmlns:p="http://schemas.openxmlformats.org/presentationml/2006/main">
  <p:tag name="GENSWF_SLIDE_UID" val="{BB8FF3B8-6AC1-4A37-A9FF-60BAF9C424E4}:293"/>
</p:tagLst>
</file>

<file path=ppt/tags/tag15.xml><?xml version="1.0" encoding="utf-8"?>
<p:tagLst xmlns:a="http://schemas.openxmlformats.org/drawingml/2006/main" xmlns:r="http://schemas.openxmlformats.org/officeDocument/2006/relationships" xmlns:p="http://schemas.openxmlformats.org/presentationml/2006/main">
  <p:tag name="GENSWF_SLIDE_UID" val="{8D1FD63A-C49B-430C-A69D-3890C963AC46}:298"/>
</p:tagLst>
</file>

<file path=ppt/tags/tag16.xml><?xml version="1.0" encoding="utf-8"?>
<p:tagLst xmlns:a="http://schemas.openxmlformats.org/drawingml/2006/main" xmlns:r="http://schemas.openxmlformats.org/officeDocument/2006/relationships" xmlns:p="http://schemas.openxmlformats.org/presentationml/2006/main">
  <p:tag name="GENSWF_SLIDE_UID" val="{E125FDB2-5870-4F3D-91BC-056285F40158}:299"/>
</p:tagLst>
</file>

<file path=ppt/tags/tag17.xml><?xml version="1.0" encoding="utf-8"?>
<p:tagLst xmlns:a="http://schemas.openxmlformats.org/drawingml/2006/main" xmlns:r="http://schemas.openxmlformats.org/officeDocument/2006/relationships" xmlns:p="http://schemas.openxmlformats.org/presentationml/2006/main">
  <p:tag name="GENSWF_SLIDE_UID" val="{D1099221-5F65-43AB-BD13-BF2699C00CEF}:300"/>
</p:tagLst>
</file>

<file path=ppt/tags/tag18.xml><?xml version="1.0" encoding="utf-8"?>
<p:tagLst xmlns:a="http://schemas.openxmlformats.org/drawingml/2006/main" xmlns:r="http://schemas.openxmlformats.org/officeDocument/2006/relationships" xmlns:p="http://schemas.openxmlformats.org/presentationml/2006/main">
  <p:tag name="GENSWF_SLIDE_UID" val="{A7ECD3FA-1300-4261-B91D-53047681C006}:301"/>
</p:tagLst>
</file>

<file path=ppt/tags/tag19.xml><?xml version="1.0" encoding="utf-8"?>
<p:tagLst xmlns:a="http://schemas.openxmlformats.org/drawingml/2006/main" xmlns:r="http://schemas.openxmlformats.org/officeDocument/2006/relationships" xmlns:p="http://schemas.openxmlformats.org/presentationml/2006/main">
  <p:tag name="GENSWF_SLIDE_UID" val="{73C47120-7EB8-4F09-BB5C-0C41F4E4CECA}:302"/>
</p:tagLst>
</file>

<file path=ppt/tags/tag2.xml><?xml version="1.0" encoding="utf-8"?>
<p:tagLst xmlns:a="http://schemas.openxmlformats.org/drawingml/2006/main" xmlns:r="http://schemas.openxmlformats.org/officeDocument/2006/relationships" xmlns:p="http://schemas.openxmlformats.org/presentationml/2006/main">
  <p:tag name="GENSWF_SLIDE_UID" val="{E79CC2DC-EBD3-45AC-BFB7-DE670CFC0AB1}:266"/>
</p:tagLst>
</file>

<file path=ppt/tags/tag20.xml><?xml version="1.0" encoding="utf-8"?>
<p:tagLst xmlns:a="http://schemas.openxmlformats.org/drawingml/2006/main" xmlns:r="http://schemas.openxmlformats.org/officeDocument/2006/relationships" xmlns:p="http://schemas.openxmlformats.org/presentationml/2006/main">
  <p:tag name="GENSWF_SLIDE_UID" val="{86993C01-06DB-4B9B-8136-AD66D09F7427}:303"/>
</p:tagLst>
</file>

<file path=ppt/tags/tag21.xml><?xml version="1.0" encoding="utf-8"?>
<p:tagLst xmlns:a="http://schemas.openxmlformats.org/drawingml/2006/main" xmlns:r="http://schemas.openxmlformats.org/officeDocument/2006/relationships" xmlns:p="http://schemas.openxmlformats.org/presentationml/2006/main">
  <p:tag name="GENSWF_SLIDE_UID" val="{6EF21B29-FC4A-4D36-BE4C-F6F1BDB40BFA}:304"/>
</p:tagLst>
</file>

<file path=ppt/tags/tag22.xml><?xml version="1.0" encoding="utf-8"?>
<p:tagLst xmlns:a="http://schemas.openxmlformats.org/drawingml/2006/main" xmlns:r="http://schemas.openxmlformats.org/officeDocument/2006/relationships" xmlns:p="http://schemas.openxmlformats.org/presentationml/2006/main">
  <p:tag name="GENSWF_SLIDE_UID" val="{BA4094BB-CA88-4D03-84B3-D2B413266A2C}:305"/>
</p:tagLst>
</file>

<file path=ppt/tags/tag23.xml><?xml version="1.0" encoding="utf-8"?>
<p:tagLst xmlns:a="http://schemas.openxmlformats.org/drawingml/2006/main" xmlns:r="http://schemas.openxmlformats.org/officeDocument/2006/relationships" xmlns:p="http://schemas.openxmlformats.org/presentationml/2006/main">
  <p:tag name="GENSWF_SLIDE_UID" val="{192D15EC-EE74-4DC1-84F8-627C375879F3}:306"/>
</p:tagLst>
</file>

<file path=ppt/tags/tag24.xml><?xml version="1.0" encoding="utf-8"?>
<p:tagLst xmlns:a="http://schemas.openxmlformats.org/drawingml/2006/main" xmlns:r="http://schemas.openxmlformats.org/officeDocument/2006/relationships" xmlns:p="http://schemas.openxmlformats.org/presentationml/2006/main">
  <p:tag name="GENSWF_SLIDE_UID" val="{C333157A-6C39-47D5-9025-94C43875BA38}:308"/>
</p:tagLst>
</file>

<file path=ppt/tags/tag25.xml><?xml version="1.0" encoding="utf-8"?>
<p:tagLst xmlns:a="http://schemas.openxmlformats.org/drawingml/2006/main" xmlns:r="http://schemas.openxmlformats.org/officeDocument/2006/relationships" xmlns:p="http://schemas.openxmlformats.org/presentationml/2006/main">
  <p:tag name="GENSWF_SLIDE_UID" val="{AEDDE5BD-6433-453D-AE98-87C04E74AE2F}:307"/>
</p:tagLst>
</file>

<file path=ppt/tags/tag26.xml><?xml version="1.0" encoding="utf-8"?>
<p:tagLst xmlns:a="http://schemas.openxmlformats.org/drawingml/2006/main" xmlns:r="http://schemas.openxmlformats.org/officeDocument/2006/relationships" xmlns:p="http://schemas.openxmlformats.org/presentationml/2006/main">
  <p:tag name="GENSWF_SLIDE_UID" val="{A05D5AB1-A2DC-4A75-BA71-D9EF39E1ECB8}:309"/>
</p:tagLst>
</file>

<file path=ppt/tags/tag27.xml><?xml version="1.0" encoding="utf-8"?>
<p:tagLst xmlns:a="http://schemas.openxmlformats.org/drawingml/2006/main" xmlns:r="http://schemas.openxmlformats.org/officeDocument/2006/relationships" xmlns:p="http://schemas.openxmlformats.org/presentationml/2006/main">
  <p:tag name="GENSWF_SLIDE_UID" val="{774BC46F-741B-4FF2-8EEF-5621CE2D3529}:290"/>
</p:tagLst>
</file>

<file path=ppt/tags/tag28.xml><?xml version="1.0" encoding="utf-8"?>
<p:tagLst xmlns:a="http://schemas.openxmlformats.org/drawingml/2006/main" xmlns:r="http://schemas.openxmlformats.org/officeDocument/2006/relationships" xmlns:p="http://schemas.openxmlformats.org/presentationml/2006/main">
  <p:tag name="GENSWF_SLIDE_UID" val="{72DDFC69-1E77-47BC-820B-4B38F17D4F2B}:310"/>
</p:tagLst>
</file>

<file path=ppt/tags/tag29.xml><?xml version="1.0" encoding="utf-8"?>
<p:tagLst xmlns:a="http://schemas.openxmlformats.org/drawingml/2006/main" xmlns:r="http://schemas.openxmlformats.org/officeDocument/2006/relationships" xmlns:p="http://schemas.openxmlformats.org/presentationml/2006/main">
  <p:tag name="GENSWF_SLIDE_UID" val="{7801F482-3F27-49B4-A19E-267A44D6FAF5}:315"/>
</p:tagLst>
</file>

<file path=ppt/tags/tag3.xml><?xml version="1.0" encoding="utf-8"?>
<p:tagLst xmlns:a="http://schemas.openxmlformats.org/drawingml/2006/main" xmlns:r="http://schemas.openxmlformats.org/officeDocument/2006/relationships" xmlns:p="http://schemas.openxmlformats.org/presentationml/2006/main">
  <p:tag name="GENSWF_SLIDE_UID" val="{791C3488-C4EC-4727-A2B6-02D08F224D82}:274"/>
</p:tagLst>
</file>

<file path=ppt/tags/tag30.xml><?xml version="1.0" encoding="utf-8"?>
<p:tagLst xmlns:a="http://schemas.openxmlformats.org/drawingml/2006/main" xmlns:r="http://schemas.openxmlformats.org/officeDocument/2006/relationships" xmlns:p="http://schemas.openxmlformats.org/presentationml/2006/main">
  <p:tag name="GENSWF_SLIDE_UID" val="{CEAF9185-D63B-4CEF-9578-E6DBEBA23E88}:316"/>
</p:tagLst>
</file>

<file path=ppt/tags/tag31.xml><?xml version="1.0" encoding="utf-8"?>
<p:tagLst xmlns:a="http://schemas.openxmlformats.org/drawingml/2006/main" xmlns:r="http://schemas.openxmlformats.org/officeDocument/2006/relationships" xmlns:p="http://schemas.openxmlformats.org/presentationml/2006/main">
  <p:tag name="GENSWF_SLIDE_UID" val="{8A7EFC78-CF08-4EB1-89BE-23290E2F54D0}:318"/>
</p:tagLst>
</file>

<file path=ppt/tags/tag32.xml><?xml version="1.0" encoding="utf-8"?>
<p:tagLst xmlns:a="http://schemas.openxmlformats.org/drawingml/2006/main" xmlns:r="http://schemas.openxmlformats.org/officeDocument/2006/relationships" xmlns:p="http://schemas.openxmlformats.org/presentationml/2006/main">
  <p:tag name="GENSWF_SLIDE_UID" val="{BEB8DC2C-70BC-494D-B423-09C289E79BB1}:317"/>
</p:tagLst>
</file>

<file path=ppt/tags/tag33.xml><?xml version="1.0" encoding="utf-8"?>
<p:tagLst xmlns:a="http://schemas.openxmlformats.org/drawingml/2006/main" xmlns:r="http://schemas.openxmlformats.org/officeDocument/2006/relationships" xmlns:p="http://schemas.openxmlformats.org/presentationml/2006/main">
  <p:tag name="GENSWF_SLIDE_UID" val="{C689A277-2954-4E6F-B309-B98679F490F5}:319"/>
</p:tagLst>
</file>

<file path=ppt/tags/tag34.xml><?xml version="1.0" encoding="utf-8"?>
<p:tagLst xmlns:a="http://schemas.openxmlformats.org/drawingml/2006/main" xmlns:r="http://schemas.openxmlformats.org/officeDocument/2006/relationships" xmlns:p="http://schemas.openxmlformats.org/presentationml/2006/main">
  <p:tag name="GENSWF_SLIDE_UID" val="{A5E64AA0-F447-4411-BC66-3AC99F4D8891}:320"/>
</p:tagLst>
</file>

<file path=ppt/tags/tag35.xml><?xml version="1.0" encoding="utf-8"?>
<p:tagLst xmlns:a="http://schemas.openxmlformats.org/drawingml/2006/main" xmlns:r="http://schemas.openxmlformats.org/officeDocument/2006/relationships" xmlns:p="http://schemas.openxmlformats.org/presentationml/2006/main">
  <p:tag name="GENSWF_SLIDE_UID" val="{3B6FA079-B62A-4CD0-A380-1FCBE5EF5CAD}:321"/>
</p:tagLst>
</file>

<file path=ppt/tags/tag36.xml><?xml version="1.0" encoding="utf-8"?>
<p:tagLst xmlns:a="http://schemas.openxmlformats.org/drawingml/2006/main" xmlns:r="http://schemas.openxmlformats.org/officeDocument/2006/relationships" xmlns:p="http://schemas.openxmlformats.org/presentationml/2006/main">
  <p:tag name="GENSWF_SLIDE_UID" val="{28BDEF65-902B-48BD-A6F6-35BA608D0CAF}:322"/>
</p:tagLst>
</file>

<file path=ppt/tags/tag37.xml><?xml version="1.0" encoding="utf-8"?>
<p:tagLst xmlns:a="http://schemas.openxmlformats.org/drawingml/2006/main" xmlns:r="http://schemas.openxmlformats.org/officeDocument/2006/relationships" xmlns:p="http://schemas.openxmlformats.org/presentationml/2006/main">
  <p:tag name="GENSWF_SLIDE_UID" val="{FCA69005-CA5F-4360-90A3-F054EF7F4DC9}:282"/>
</p:tagLst>
</file>

<file path=ppt/tags/tag4.xml><?xml version="1.0" encoding="utf-8"?>
<p:tagLst xmlns:a="http://schemas.openxmlformats.org/drawingml/2006/main" xmlns:r="http://schemas.openxmlformats.org/officeDocument/2006/relationships" xmlns:p="http://schemas.openxmlformats.org/presentationml/2006/main">
  <p:tag name="GENSWF_SLIDE_UID" val="{AC7E4AA1-8B02-4A19-856D-4A487975F559}:284"/>
</p:tagLst>
</file>

<file path=ppt/tags/tag5.xml><?xml version="1.0" encoding="utf-8"?>
<p:tagLst xmlns:a="http://schemas.openxmlformats.org/drawingml/2006/main" xmlns:r="http://schemas.openxmlformats.org/officeDocument/2006/relationships" xmlns:p="http://schemas.openxmlformats.org/presentationml/2006/main">
  <p:tag name="GENSWF_SLIDE_UID" val="{3E60DA5A-794F-4071-A38F-A41F35F67E79}:283"/>
</p:tagLst>
</file>

<file path=ppt/tags/tag6.xml><?xml version="1.0" encoding="utf-8"?>
<p:tagLst xmlns:a="http://schemas.openxmlformats.org/drawingml/2006/main" xmlns:r="http://schemas.openxmlformats.org/officeDocument/2006/relationships" xmlns:p="http://schemas.openxmlformats.org/presentationml/2006/main">
  <p:tag name="GENSWF_SLIDE_UID" val="{095E7AC7-D142-4EDF-B85B-0A390A1C474C}:311"/>
</p:tagLst>
</file>

<file path=ppt/tags/tag7.xml><?xml version="1.0" encoding="utf-8"?>
<p:tagLst xmlns:a="http://schemas.openxmlformats.org/drawingml/2006/main" xmlns:r="http://schemas.openxmlformats.org/officeDocument/2006/relationships" xmlns:p="http://schemas.openxmlformats.org/presentationml/2006/main">
  <p:tag name="GENSWF_SLIDE_UID" val="{5690BB5D-A50F-487C-B83E-EAD174619AC4}:323"/>
</p:tagLst>
</file>

<file path=ppt/tags/tag8.xml><?xml version="1.0" encoding="utf-8"?>
<p:tagLst xmlns:a="http://schemas.openxmlformats.org/drawingml/2006/main" xmlns:r="http://schemas.openxmlformats.org/officeDocument/2006/relationships" xmlns:p="http://schemas.openxmlformats.org/presentationml/2006/main">
  <p:tag name="GENSWF_SLIDE_UID" val="{35D66614-42A8-4D03-8223-A9DC21F3084B}:324"/>
</p:tagLst>
</file>

<file path=ppt/tags/tag9.xml><?xml version="1.0" encoding="utf-8"?>
<p:tagLst xmlns:a="http://schemas.openxmlformats.org/drawingml/2006/main" xmlns:r="http://schemas.openxmlformats.org/officeDocument/2006/relationships" xmlns:p="http://schemas.openxmlformats.org/presentationml/2006/main">
  <p:tag name="GENSWF_SLIDE_UID" val="{A9764835-EB56-404E-AF24-8DF4A5D12C5F}:325"/>
</p:tagLst>
</file>

<file path=ppt/theme/theme1.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0624 RU Muster-Präsentation NLBK" id="{D09F790F-6057-4FDF-BA2D-69D9162EF19C}" vid="{3F01A0E8-55E6-4EC3-949E-7E8243669E9F}"/>
    </a:ext>
  </a:extLst>
</a:theme>
</file>

<file path=ppt/theme/theme2.xml><?xml version="1.0" encoding="utf-8"?>
<a:theme xmlns:a="http://schemas.openxmlformats.org/drawingml/2006/main" name="Folien Inha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0624 RU Muster-Präsentation NLBK" id="{D09F790F-6057-4FDF-BA2D-69D9162EF19C}" vid="{5226889E-A30A-42E5-9839-D1189686F3C7}"/>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20200624 RU Muster-Präsentation NLBK</Template>
  <TotalTime>0</TotalTime>
  <Words>1342</Words>
  <Application>Microsoft Office PowerPoint</Application>
  <PresentationFormat>Bildschirmpräsentation (4:3)</PresentationFormat>
  <Paragraphs>375</Paragraphs>
  <Slides>36</Slides>
  <Notes>36</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Folientitel</vt:lpstr>
      </vt:variant>
      <vt:variant>
        <vt:i4>36</vt:i4>
      </vt:variant>
      <vt:variant>
        <vt:lpstr>Zielgruppenorientierte Präsentationen</vt:lpstr>
      </vt:variant>
      <vt:variant>
        <vt:i4>12</vt:i4>
      </vt:variant>
    </vt:vector>
  </HeadingPairs>
  <TitlesOfParts>
    <vt:vector size="56" baseType="lpstr">
      <vt:lpstr>Arial</vt:lpstr>
      <vt:lpstr>Calibri</vt:lpstr>
      <vt:lpstr>Frutiger CE 45 Light</vt:lpstr>
      <vt:lpstr>Frutiger CE 55 Roman</vt:lpstr>
      <vt:lpstr>Impact</vt:lpstr>
      <vt:lpstr>Symbol</vt:lpstr>
      <vt:lpstr>Titel</vt:lpstr>
      <vt:lpstr>Folien Inhalt</vt:lpstr>
      <vt:lpstr>Fahrzeugkunde Modulare Grundlagenausbildung</vt:lpstr>
      <vt:lpstr>Was wollen wir in dieser Einheit erreichen?</vt:lpstr>
      <vt:lpstr>Inhalt</vt:lpstr>
      <vt:lpstr>Woran erkennen Personen die nicht Angehörige der Feuerwehr sind die Feuerwehrfahrzeuge?</vt:lpstr>
      <vt:lpstr>Was müssen die Angehörigen der Feuerwehr an diesen Fahrzeugen unterscheiden?</vt:lpstr>
      <vt:lpstr>Besatzung</vt:lpstr>
      <vt:lpstr>Löschmittel</vt:lpstr>
      <vt:lpstr>Beladung für</vt:lpstr>
      <vt:lpstr>Aggregate und festinstallierte Ausrüstung</vt:lpstr>
      <vt:lpstr>Die genormten Fahrzeuge nach DIN EN 1846-1</vt:lpstr>
      <vt:lpstr>Die genormten Fahrzeuge</vt:lpstr>
      <vt:lpstr>Tragkraftspritzenfahrzeug (TSF)</vt:lpstr>
      <vt:lpstr>Kleinlöschfahrzeug (KLF)</vt:lpstr>
      <vt:lpstr>Tragkraftspritzenfahrzeug Wasser (TSF-W)</vt:lpstr>
      <vt:lpstr>Mittleres Löschfahrzeug (MLF)</vt:lpstr>
      <vt:lpstr>Hilfeleistungs-/Löschgruppenfahrzeug 10 (LF10/HLF10)</vt:lpstr>
      <vt:lpstr>Hilfeleistungs-/Löschgruppenfahrzeug 20 (LF20/HLF20)</vt:lpstr>
      <vt:lpstr>Tanklöschfahrzeug 2000 (TLF2000)</vt:lpstr>
      <vt:lpstr>Tanklöschfahrzeug 3000 (TLF3000)</vt:lpstr>
      <vt:lpstr>Tanklöschfahrzeug 4000 (TLF 4000)</vt:lpstr>
      <vt:lpstr>Drehleiter (DLK)</vt:lpstr>
      <vt:lpstr>Rüstwagen</vt:lpstr>
      <vt:lpstr>Gerätewagen Gefahrgut (GWG)</vt:lpstr>
      <vt:lpstr>Gerätewagen Logistik  GW-L1</vt:lpstr>
      <vt:lpstr>Gerätewagen Logistik GW-L2</vt:lpstr>
      <vt:lpstr>Löschgruppenfahrzeug Katastrophenschutz (LF KatS)</vt:lpstr>
      <vt:lpstr>Löschgruppenfahrzeug Katastrophenschutz (SW KatS)</vt:lpstr>
      <vt:lpstr>Technische Einrichtungen</vt:lpstr>
      <vt:lpstr>Einrichtung zur schnellen Wasserabgabe mit formstabilem Schlauch</vt:lpstr>
      <vt:lpstr>Einrichtung zur schnellen Wasserabgabe mit faltbarem Schlauch</vt:lpstr>
      <vt:lpstr>Halterung für Atemschutzgeräte in der Mannschaftskabine</vt:lpstr>
      <vt:lpstr>Halterung für Atemschutzgeräte im Aufbau</vt:lpstr>
      <vt:lpstr>Einsatzstellenbeleuchtung</vt:lpstr>
      <vt:lpstr>Haspeln für Schläuche</vt:lpstr>
      <vt:lpstr>Haspeln für andere Zwecke z.B Verkehrsabsicherung</vt:lpstr>
      <vt:lpstr>Ende</vt:lpstr>
      <vt:lpstr>Merkmale von Feuerwehrfahrzeugen</vt:lpstr>
      <vt:lpstr>Löschfahrzeuge</vt:lpstr>
      <vt:lpstr>Tanklöschfahrzeuge</vt:lpstr>
      <vt:lpstr>Drehleitern</vt:lpstr>
      <vt:lpstr>Gerätewagen Gefahrgut</vt:lpstr>
      <vt:lpstr>Gerätewagen Logistik</vt:lpstr>
      <vt:lpstr>Rüstwagen</vt:lpstr>
      <vt:lpstr>Katastrophenschutzfahrzeuge des Bundes</vt:lpstr>
      <vt:lpstr>Einrichtung zur schnellen Wasserabgabe</vt:lpstr>
      <vt:lpstr>Halterung Atemschutzgeräte</vt:lpstr>
      <vt:lpstr>Einsatzstellenbeleuchtung</vt:lpstr>
      <vt:lpstr>Haspeln</vt:lpstr>
    </vt:vector>
  </TitlesOfParts>
  <Company>IT.Niedersachsen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3.1 - Fahrzeugkunde Theorie Präsentation</dc:title>
  <dc:creator>Wiemann, Sascha (NLBK)</dc:creator>
  <cp:lastModifiedBy>Gille, Stefan (NLBK)</cp:lastModifiedBy>
  <cp:revision>119</cp:revision>
  <dcterms:created xsi:type="dcterms:W3CDTF">2021-01-11T06:05:12Z</dcterms:created>
  <dcterms:modified xsi:type="dcterms:W3CDTF">2023-12-15T12:47:33Z</dcterms:modified>
</cp:coreProperties>
</file>