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 id="2147483677" r:id="rId2"/>
  </p:sldMasterIdLst>
  <p:notesMasterIdLst>
    <p:notesMasterId r:id="rId16"/>
  </p:notesMasterIdLst>
  <p:handoutMasterIdLst>
    <p:handoutMasterId r:id="rId17"/>
  </p:handoutMasterIdLst>
  <p:sldIdLst>
    <p:sldId id="266" r:id="rId3"/>
    <p:sldId id="303" r:id="rId4"/>
    <p:sldId id="285" r:id="rId5"/>
    <p:sldId id="286" r:id="rId6"/>
    <p:sldId id="287" r:id="rId7"/>
    <p:sldId id="288" r:id="rId8"/>
    <p:sldId id="289" r:id="rId9"/>
    <p:sldId id="290" r:id="rId10"/>
    <p:sldId id="291" r:id="rId11"/>
    <p:sldId id="295" r:id="rId12"/>
    <p:sldId id="294" r:id="rId13"/>
    <p:sldId id="292" r:id="rId14"/>
    <p:sldId id="282" r:id="rId15"/>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lgemeines" id="{CB2E7776-5F69-442F-9FDD-DFFAFF0635DF}">
          <p14:sldIdLst>
            <p14:sldId id="266"/>
            <p14:sldId id="303"/>
            <p14:sldId id="285"/>
            <p14:sldId id="286"/>
            <p14:sldId id="287"/>
            <p14:sldId id="288"/>
            <p14:sldId id="289"/>
            <p14:sldId id="290"/>
            <p14:sldId id="291"/>
            <p14:sldId id="295"/>
            <p14:sldId id="294"/>
            <p14:sldId id="292"/>
            <p14:sldId id="2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C37"/>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86393" autoAdjust="0"/>
  </p:normalViewPr>
  <p:slideViewPr>
    <p:cSldViewPr snapToObjects="1">
      <p:cViewPr varScale="1">
        <p:scale>
          <a:sx n="86" d="100"/>
          <a:sy n="86" d="100"/>
        </p:scale>
        <p:origin x="122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0F499D-9592-6C40-8B1E-B6793B2B81B7}" type="datetimeFigureOut">
              <a:rPr lang="de-DE" smtClean="0"/>
              <a:pPr/>
              <a:t>02.02.2024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7507D3-E97E-BF4A-841F-4306827097F7}" type="slidenum">
              <a:rPr lang="de-DE" smtClean="0"/>
              <a:pPr/>
              <a:t>‹Nr.›</a:t>
            </a:fld>
            <a:endParaRPr lang="de-DE"/>
          </a:p>
        </p:txBody>
      </p:sp>
    </p:spTree>
    <p:extLst>
      <p:ext uri="{BB962C8B-B14F-4D97-AF65-F5344CB8AC3E}">
        <p14:creationId xmlns:p14="http://schemas.microsoft.com/office/powerpoint/2010/main" val="260788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A6AADE-934C-8243-A502-3A0DD498B83A}" type="datetimeFigureOut">
              <a:rPr lang="de-DE" smtClean="0"/>
              <a:pPr/>
              <a:t>02.02.2024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58C82-1522-084C-9BFE-841733B9AF15}" type="slidenum">
              <a:rPr lang="de-DE" smtClean="0"/>
              <a:pPr/>
              <a:t>‹Nr.›</a:t>
            </a:fld>
            <a:endParaRPr lang="de-DE"/>
          </a:p>
        </p:txBody>
      </p:sp>
    </p:spTree>
    <p:extLst>
      <p:ext uri="{BB962C8B-B14F-4D97-AF65-F5344CB8AC3E}">
        <p14:creationId xmlns:p14="http://schemas.microsoft.com/office/powerpoint/2010/main" val="39894058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0" y="3420000"/>
            <a:ext cx="4191000" cy="1447800"/>
          </a:xfrm>
          <a:prstGeom prst="rect">
            <a:avLst/>
          </a:prstGeom>
        </p:spPr>
        <p:txBody>
          <a:bodyPr lIns="0" tIns="0" rIns="0" bIns="0" anchor="ctr"/>
          <a:lstStyle>
            <a:lvl1pPr algn="l">
              <a:defRPr sz="3000" b="0" i="0">
                <a:latin typeface="Frutiger CE 55 Roman"/>
                <a:cs typeface="Frutiger CE 55 Roman"/>
              </a:defRPr>
            </a:lvl1pPr>
          </a:lstStyle>
          <a:p>
            <a:r>
              <a:rPr lang="de-DE" dirty="0"/>
              <a:t>Titelthema</a:t>
            </a:r>
            <a:br>
              <a:rPr lang="de-DE" dirty="0"/>
            </a:br>
            <a:r>
              <a:rPr lang="de-DE" dirty="0"/>
              <a:t>der Präsentation</a:t>
            </a:r>
            <a:br>
              <a:rPr lang="de-DE" dirty="0"/>
            </a:br>
            <a:r>
              <a:rPr lang="de-DE" dirty="0"/>
              <a:t>auch dreizeilig</a:t>
            </a:r>
          </a:p>
        </p:txBody>
      </p:sp>
      <p:sp>
        <p:nvSpPr>
          <p:cNvPr id="6" name="Bildplatzhalter 5"/>
          <p:cNvSpPr>
            <a:spLocks noGrp="1"/>
          </p:cNvSpPr>
          <p:nvPr>
            <p:ph type="pic" sz="quarter" idx="10"/>
          </p:nvPr>
        </p:nvSpPr>
        <p:spPr>
          <a:xfrm>
            <a:off x="0" y="0"/>
            <a:ext cx="9144000" cy="2895600"/>
          </a:xfrm>
          <a:prstGeom prst="rect">
            <a:avLst/>
          </a:prstGeom>
        </p:spPr>
        <p:txBody>
          <a:bodyPr vert="horz" tIns="0" rIns="0" bIns="0" anchor="ctr" anchorCtr="1"/>
          <a:lstStyle>
            <a:lvl1pPr marL="0" indent="0" algn="ctr">
              <a:spcBef>
                <a:spcPts val="0"/>
              </a:spcBef>
              <a:buFontTx/>
              <a:buNone/>
              <a:defRPr sz="2200" b="0" i="0">
                <a:latin typeface="Frutiger CE 45 Light"/>
                <a:cs typeface="Frutiger CE 45 Light"/>
              </a:defRPr>
            </a:lvl1pPr>
          </a:lstStyle>
          <a:p>
            <a:r>
              <a:rPr lang="de-DE"/>
              <a:t>Bild durch Klicken auf Symbol hinzufügen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Benutzerdefiniertes Layout">
    <p:spTree>
      <p:nvGrpSpPr>
        <p:cNvPr id="1" name=""/>
        <p:cNvGrpSpPr/>
        <p:nvPr/>
      </p:nvGrpSpPr>
      <p:grpSpPr>
        <a:xfrm>
          <a:off x="0" y="0"/>
          <a:ext cx="0" cy="0"/>
          <a:chOff x="0" y="0"/>
          <a:chExt cx="0" cy="0"/>
        </a:xfrm>
      </p:grpSpPr>
      <p:sp>
        <p:nvSpPr>
          <p:cNvPr id="5" name="Textplatzhalter 5"/>
          <p:cNvSpPr>
            <a:spLocks noGrp="1"/>
          </p:cNvSpPr>
          <p:nvPr>
            <p:ph idx="12" hasCustomPrompt="1"/>
          </p:nvPr>
        </p:nvSpPr>
        <p:spPr>
          <a:xfrm>
            <a:off x="457200" y="2438400"/>
            <a:ext cx="8229600" cy="3505200"/>
          </a:xfrm>
          <a:prstGeom prst="rect">
            <a:avLst/>
          </a:prstGeom>
        </p:spPr>
        <p:txBody>
          <a:bodyPr vert="horz" lIns="0" tIns="0" rIns="0" bIns="0" rtlCol="0" anchor="ctr">
            <a:normAutofit/>
          </a:bodyPr>
          <a:lstStyle>
            <a:lvl1pPr marL="0" marR="0" indent="0" algn="ctr" defTabSz="457200" rtl="0" eaLnBrk="1" fontAlgn="auto" latinLnBrk="0" hangingPunct="1">
              <a:lnSpc>
                <a:spcPct val="100000"/>
              </a:lnSpc>
              <a:spcBef>
                <a:spcPts val="0"/>
              </a:spcBef>
              <a:spcAft>
                <a:spcPts val="0"/>
              </a:spcAft>
              <a:buClrTx/>
              <a:buSzTx/>
              <a:buFont typeface="Symbol" charset="2"/>
              <a:buNone/>
              <a:tabLst/>
              <a:defRPr sz="1800" b="0" i="0" baseline="0">
                <a:latin typeface="Frutiger CE 45 Light"/>
                <a:cs typeface="Frutiger CE 45 Light"/>
              </a:defRPr>
            </a:lvl1pPr>
          </a:lstStyle>
          <a:p>
            <a:pPr lvl="0"/>
            <a:r>
              <a:rPr lang="de-DE" dirty="0"/>
              <a:t>Grafik bzw. Tabelle einfügen</a:t>
            </a:r>
          </a:p>
        </p:txBody>
      </p:sp>
      <p:sp>
        <p:nvSpPr>
          <p:cNvPr id="6" name="Titel 1"/>
          <p:cNvSpPr>
            <a:spLocks noGrp="1"/>
          </p:cNvSpPr>
          <p:nvPr>
            <p:ph type="title" hasCustomPrompt="1"/>
          </p:nvPr>
        </p:nvSpPr>
        <p:spPr>
          <a:xfrm>
            <a:off x="457200" y="1447800"/>
            <a:ext cx="6553200" cy="609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p>
        </p:txBody>
      </p:sp>
    </p:spTree>
    <p:extLst>
      <p:ext uri="{BB962C8B-B14F-4D97-AF65-F5344CB8AC3E}">
        <p14:creationId xmlns:p14="http://schemas.microsoft.com/office/powerpoint/2010/main" val="401495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lgeseiten">
    <p:spTree>
      <p:nvGrpSpPr>
        <p:cNvPr id="1" name=""/>
        <p:cNvGrpSpPr/>
        <p:nvPr/>
      </p:nvGrpSpPr>
      <p:grpSpPr>
        <a:xfrm>
          <a:off x="0" y="0"/>
          <a:ext cx="0" cy="0"/>
          <a:chOff x="0" y="0"/>
          <a:chExt cx="0" cy="0"/>
        </a:xfrm>
      </p:grpSpPr>
      <p:sp>
        <p:nvSpPr>
          <p:cNvPr id="9" name="Titel 1"/>
          <p:cNvSpPr>
            <a:spLocks noGrp="1"/>
          </p:cNvSpPr>
          <p:nvPr>
            <p:ph type="title" hasCustomPrompt="1"/>
          </p:nvPr>
        </p:nvSpPr>
        <p:spPr>
          <a:xfrm>
            <a:off x="457200" y="1447800"/>
            <a:ext cx="4267200" cy="990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br>
              <a:rPr lang="de-DE" dirty="0"/>
            </a:br>
            <a:r>
              <a:rPr lang="de-DE" dirty="0"/>
              <a:t>auch zweizeilig</a:t>
            </a:r>
          </a:p>
        </p:txBody>
      </p:sp>
      <p:sp>
        <p:nvSpPr>
          <p:cNvPr id="10" name="Textplatzhalter 5"/>
          <p:cNvSpPr>
            <a:spLocks noGrp="1"/>
          </p:cNvSpPr>
          <p:nvPr>
            <p:ph idx="1" hasCustomPrompt="1"/>
          </p:nvPr>
        </p:nvSpPr>
        <p:spPr>
          <a:xfrm>
            <a:off x="457200" y="2438400"/>
            <a:ext cx="4267200" cy="3124200"/>
          </a:xfrm>
          <a:prstGeom prst="rect">
            <a:avLst/>
          </a:prstGeom>
        </p:spPr>
        <p:txBody>
          <a:bodyPr vert="horz" lIns="0" tIns="0" rIns="0" bIns="0" rtlCol="0">
            <a:normAutofit/>
          </a:bodyPr>
          <a:lstStyle>
            <a:lvl1pPr marL="0" marR="0" indent="0" algn="l" defTabSz="457200" rtl="0" eaLnBrk="1" fontAlgn="auto" latinLnBrk="0" hangingPunct="1">
              <a:lnSpc>
                <a:spcPct val="100000"/>
              </a:lnSpc>
              <a:spcBef>
                <a:spcPts val="0"/>
              </a:spcBef>
              <a:spcAft>
                <a:spcPts val="1700"/>
              </a:spcAft>
              <a:buClrTx/>
              <a:buSzTx/>
              <a:buFont typeface="Symbol" charset="2"/>
              <a:buChar char="-"/>
              <a:tabLst/>
              <a:defRPr sz="1800" b="0" i="0" baseline="0">
                <a:latin typeface="Frutiger CE 55 Roman"/>
                <a:cs typeface="Frutiger CE 55 Roman"/>
              </a:defRPr>
            </a:lvl1pPr>
          </a:lstStyle>
          <a:p>
            <a:pPr lvl="0"/>
            <a:r>
              <a:rPr lang="de-DE" dirty="0"/>
              <a:t> Inhalt Aufzählung</a:t>
            </a:r>
          </a:p>
          <a:p>
            <a:pPr lvl="0"/>
            <a:r>
              <a:rPr lang="de-DE" dirty="0"/>
              <a:t> Inhalt Aufzählung</a:t>
            </a:r>
          </a:p>
          <a:p>
            <a:pPr lvl="0"/>
            <a:r>
              <a:rPr lang="de-DE" dirty="0"/>
              <a:t> Inhalt Aufzählung</a:t>
            </a:r>
          </a:p>
          <a:p>
            <a:pPr lvl="0"/>
            <a:r>
              <a:rPr lang="de-DE" dirty="0"/>
              <a:t> Inhalt Aufzählung</a:t>
            </a:r>
          </a:p>
          <a:p>
            <a:pPr lvl="0"/>
            <a:r>
              <a:rPr lang="de-DE" dirty="0"/>
              <a:t> Inhalt Aufzählung</a:t>
            </a:r>
          </a:p>
          <a:p>
            <a:pPr marL="0" marR="0" lvl="0" indent="0" algn="l" defTabSz="457200" rtl="0" eaLnBrk="1" fontAlgn="auto" latinLnBrk="0" hangingPunct="1">
              <a:lnSpc>
                <a:spcPct val="100000"/>
              </a:lnSpc>
              <a:spcBef>
                <a:spcPts val="0"/>
              </a:spcBef>
              <a:spcAft>
                <a:spcPts val="1700"/>
              </a:spcAft>
              <a:buClrTx/>
              <a:buSzTx/>
              <a:buFont typeface="Symbol" charset="2"/>
              <a:buChar char="-"/>
              <a:tabLst/>
              <a:defRPr/>
            </a:pPr>
            <a:r>
              <a:rPr lang="de-DE" dirty="0"/>
              <a:t> Inhalt Aufzählung</a:t>
            </a:r>
          </a:p>
          <a:p>
            <a:pPr lvl="0"/>
            <a:endParaRPr lang="de-DE" dirty="0"/>
          </a:p>
        </p:txBody>
      </p:sp>
      <p:sp>
        <p:nvSpPr>
          <p:cNvPr id="14" name="Bildplatzhalter 13"/>
          <p:cNvSpPr>
            <a:spLocks noGrp="1"/>
          </p:cNvSpPr>
          <p:nvPr>
            <p:ph type="pic" sz="quarter" idx="12"/>
          </p:nvPr>
        </p:nvSpPr>
        <p:spPr>
          <a:xfrm>
            <a:off x="5105400" y="1447800"/>
            <a:ext cx="3581400" cy="3962400"/>
          </a:xfrm>
          <a:prstGeom prst="rect">
            <a:avLst/>
          </a:prstGeom>
        </p:spPr>
        <p:txBody>
          <a:bodyPr vert="horz" lIns="0" tIns="0" rIns="0" bIns="0" anchor="ctr" anchorCtr="1"/>
          <a:lstStyle>
            <a:lvl1pPr marL="0" indent="0" algn="ctr">
              <a:spcBef>
                <a:spcPts val="0"/>
              </a:spcBef>
              <a:buFontTx/>
              <a:buNone/>
              <a:defRPr sz="2000" b="0" i="0">
                <a:latin typeface="Frutiger CE 45 Light"/>
                <a:cs typeface="Frutiger CE 45 Light"/>
              </a:defRPr>
            </a:lvl1pPr>
          </a:lstStyle>
          <a:p>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Textplatzhalter 5"/>
          <p:cNvSpPr>
            <a:spLocks noGrp="1"/>
          </p:cNvSpPr>
          <p:nvPr>
            <p:ph idx="12" hasCustomPrompt="1"/>
          </p:nvPr>
        </p:nvSpPr>
        <p:spPr>
          <a:xfrm>
            <a:off x="4724400" y="2438400"/>
            <a:ext cx="4267200" cy="3124200"/>
          </a:xfrm>
          <a:prstGeom prst="rect">
            <a:avLst/>
          </a:prstGeom>
        </p:spPr>
        <p:txBody>
          <a:bodyPr vert="horz" lIns="0" tIns="0" rIns="0" bIns="0" rtlCol="0">
            <a:normAutofit/>
          </a:bodyPr>
          <a:lstStyle>
            <a:lvl1pPr marL="0" marR="0" indent="0" algn="l" defTabSz="457200" rtl="0" eaLnBrk="1" fontAlgn="auto" latinLnBrk="0" hangingPunct="1">
              <a:lnSpc>
                <a:spcPct val="100000"/>
              </a:lnSpc>
              <a:spcBef>
                <a:spcPts val="0"/>
              </a:spcBef>
              <a:spcAft>
                <a:spcPts val="1700"/>
              </a:spcAft>
              <a:buClrTx/>
              <a:buSzTx/>
              <a:buFont typeface="Symbol" charset="2"/>
              <a:buChar char="-"/>
              <a:tabLst/>
              <a:defRPr sz="1800" b="0" i="0" baseline="0">
                <a:latin typeface="Frutiger CE 55 Roman"/>
                <a:cs typeface="Frutiger CE 55 Roman"/>
              </a:defRPr>
            </a:lvl1pPr>
          </a:lstStyle>
          <a:p>
            <a:pPr lvl="0"/>
            <a:r>
              <a:rPr lang="de-DE" dirty="0"/>
              <a:t> Inhalt Aufzählung</a:t>
            </a:r>
          </a:p>
          <a:p>
            <a:pPr lvl="0"/>
            <a:r>
              <a:rPr lang="de-DE" dirty="0"/>
              <a:t> Inhalt Aufzählung</a:t>
            </a:r>
          </a:p>
          <a:p>
            <a:pPr lvl="0"/>
            <a:r>
              <a:rPr lang="de-DE" dirty="0"/>
              <a:t> Inhalt Aufzählung</a:t>
            </a:r>
          </a:p>
          <a:p>
            <a:pPr lvl="0"/>
            <a:r>
              <a:rPr lang="de-DE" dirty="0"/>
              <a:t> Inhalt Aufzählung</a:t>
            </a:r>
          </a:p>
          <a:p>
            <a:pPr lvl="0"/>
            <a:r>
              <a:rPr lang="de-DE" dirty="0"/>
              <a:t> Inhalt Aufzählung</a:t>
            </a:r>
          </a:p>
          <a:p>
            <a:pPr marL="0" marR="0" lvl="0" indent="0" algn="l" defTabSz="457200" rtl="0" eaLnBrk="1" fontAlgn="auto" latinLnBrk="0" hangingPunct="1">
              <a:lnSpc>
                <a:spcPct val="100000"/>
              </a:lnSpc>
              <a:spcBef>
                <a:spcPts val="0"/>
              </a:spcBef>
              <a:spcAft>
                <a:spcPts val="1700"/>
              </a:spcAft>
              <a:buClrTx/>
              <a:buSzTx/>
              <a:buFont typeface="Symbol" charset="2"/>
              <a:buChar char="-"/>
              <a:tabLst/>
              <a:defRPr/>
            </a:pPr>
            <a:r>
              <a:rPr lang="de-DE" dirty="0"/>
              <a:t> Inhalt Aufzählung</a:t>
            </a:r>
          </a:p>
          <a:p>
            <a:pPr lvl="0"/>
            <a:endParaRPr lang="de-DE" dirty="0"/>
          </a:p>
        </p:txBody>
      </p:sp>
      <p:sp>
        <p:nvSpPr>
          <p:cNvPr id="8" name="Titel 1"/>
          <p:cNvSpPr>
            <a:spLocks noGrp="1"/>
          </p:cNvSpPr>
          <p:nvPr>
            <p:ph type="title" hasCustomPrompt="1"/>
          </p:nvPr>
        </p:nvSpPr>
        <p:spPr>
          <a:xfrm>
            <a:off x="457200" y="1447800"/>
            <a:ext cx="6553200" cy="609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p>
        </p:txBody>
      </p:sp>
      <p:sp>
        <p:nvSpPr>
          <p:cNvPr id="13" name="Inhaltsplatzhalter 4"/>
          <p:cNvSpPr>
            <a:spLocks noGrp="1"/>
          </p:cNvSpPr>
          <p:nvPr>
            <p:ph idx="1" hasCustomPrompt="1"/>
          </p:nvPr>
        </p:nvSpPr>
        <p:spPr>
          <a:xfrm>
            <a:off x="323528" y="2438400"/>
            <a:ext cx="4267200" cy="3124200"/>
          </a:xfrm>
          <a:prstGeom prst="rect">
            <a:avLst/>
          </a:prstGeom>
        </p:spPr>
        <p:txBody>
          <a:bodyPr>
            <a:noAutofit/>
          </a:bodyPr>
          <a:lstStyle>
            <a:lvl1pPr marL="0" indent="0">
              <a:buNone/>
              <a:defRPr sz="1800"/>
            </a:lvl1pPr>
          </a:lstStyle>
          <a:p>
            <a:r>
              <a:rPr lang="de-DE" dirty="0"/>
              <a:t>Zeile 1</a:t>
            </a:r>
          </a:p>
          <a:p>
            <a:r>
              <a:rPr lang="de-DE" dirty="0"/>
              <a:t>Zeile 2</a:t>
            </a:r>
          </a:p>
          <a:p>
            <a:r>
              <a:rPr lang="de-DE" dirty="0"/>
              <a:t>Zeile 3</a:t>
            </a:r>
          </a:p>
          <a:p>
            <a:r>
              <a:rPr lang="de-DE" dirty="0"/>
              <a:t>Zeile 4</a:t>
            </a:r>
          </a:p>
          <a:p>
            <a:r>
              <a:rPr lang="de-DE" dirty="0"/>
              <a:t>Zeile 5</a:t>
            </a:r>
          </a:p>
          <a:p>
            <a:r>
              <a:rPr lang="de-DE" dirty="0"/>
              <a:t>Zeile 6</a:t>
            </a:r>
          </a:p>
          <a:p>
            <a:r>
              <a:rPr lang="de-DE" dirty="0"/>
              <a:t> Zeile 7</a:t>
            </a:r>
          </a:p>
          <a:p>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5" name="Textplatzhalter 5"/>
          <p:cNvSpPr>
            <a:spLocks noGrp="1"/>
          </p:cNvSpPr>
          <p:nvPr>
            <p:ph idx="12" hasCustomPrompt="1"/>
          </p:nvPr>
        </p:nvSpPr>
        <p:spPr>
          <a:xfrm>
            <a:off x="457200" y="2438400"/>
            <a:ext cx="8229600" cy="3505200"/>
          </a:xfrm>
          <a:prstGeom prst="rect">
            <a:avLst/>
          </a:prstGeom>
        </p:spPr>
        <p:txBody>
          <a:bodyPr vert="horz" lIns="0" tIns="0" rIns="0" bIns="0" rtlCol="0" anchor="ctr">
            <a:normAutofit/>
          </a:bodyPr>
          <a:lstStyle>
            <a:lvl1pPr marL="0" marR="0" indent="0" algn="ctr" defTabSz="457200" rtl="0" eaLnBrk="1" fontAlgn="auto" latinLnBrk="0" hangingPunct="1">
              <a:lnSpc>
                <a:spcPct val="100000"/>
              </a:lnSpc>
              <a:spcBef>
                <a:spcPts val="0"/>
              </a:spcBef>
              <a:spcAft>
                <a:spcPts val="0"/>
              </a:spcAft>
              <a:buClrTx/>
              <a:buSzTx/>
              <a:buFont typeface="Symbol" charset="2"/>
              <a:buNone/>
              <a:tabLst/>
              <a:defRPr sz="1800" b="0" i="0" baseline="0">
                <a:latin typeface="Frutiger CE 45 Light"/>
                <a:cs typeface="Frutiger CE 45 Light"/>
              </a:defRPr>
            </a:lvl1pPr>
          </a:lstStyle>
          <a:p>
            <a:pPr lvl="0"/>
            <a:r>
              <a:rPr lang="de-DE" dirty="0"/>
              <a:t>Grafik bzw. Tabelle einfügen</a:t>
            </a:r>
          </a:p>
        </p:txBody>
      </p:sp>
      <p:sp>
        <p:nvSpPr>
          <p:cNvPr id="6" name="Titel 1"/>
          <p:cNvSpPr>
            <a:spLocks noGrp="1"/>
          </p:cNvSpPr>
          <p:nvPr>
            <p:ph type="title" hasCustomPrompt="1"/>
          </p:nvPr>
        </p:nvSpPr>
        <p:spPr>
          <a:xfrm>
            <a:off x="457200" y="1447800"/>
            <a:ext cx="6553200" cy="609600"/>
          </a:xfrm>
          <a:prstGeom prst="rect">
            <a:avLst/>
          </a:prstGeom>
        </p:spPr>
        <p:txBody>
          <a:bodyPr lIns="0" tIns="0" rIns="0" bIns="0"/>
          <a:lstStyle>
            <a:lvl1pPr algn="l">
              <a:lnSpc>
                <a:spcPts val="2400"/>
              </a:lnSpc>
              <a:spcBef>
                <a:spcPts val="0"/>
              </a:spcBef>
              <a:spcAft>
                <a:spcPts val="0"/>
              </a:spcAft>
              <a:defRPr sz="2200" b="0" i="0">
                <a:latin typeface="Frutiger CE 55 Roman"/>
                <a:cs typeface="Frutiger CE 55 Roman"/>
              </a:defRPr>
            </a:lvl1pPr>
          </a:lstStyle>
          <a:p>
            <a:r>
              <a:rPr lang="de-DE" dirty="0"/>
              <a:t>Hauptüberschrift Inhalt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1.jp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43808" y="5373216"/>
            <a:ext cx="3504410" cy="72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81" r:id="rId2"/>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8" name="Gerade Verbindung 7"/>
          <p:cNvCxnSpPr/>
          <p:nvPr userDrawn="1"/>
        </p:nvCxnSpPr>
        <p:spPr>
          <a:xfrm>
            <a:off x="457200" y="760412"/>
            <a:ext cx="8229600" cy="1588"/>
          </a:xfrm>
          <a:prstGeom prst="line">
            <a:avLst/>
          </a:prstGeom>
          <a:ln w="3175" cap="flat" cmpd="sng" algn="ctr">
            <a:solidFill>
              <a:srgbClr val="64646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itel 1"/>
          <p:cNvSpPr txBox="1">
            <a:spLocks/>
          </p:cNvSpPr>
          <p:nvPr userDrawn="1"/>
        </p:nvSpPr>
        <p:spPr>
          <a:xfrm>
            <a:off x="457200" y="304800"/>
            <a:ext cx="5562600" cy="304800"/>
          </a:xfrm>
          <a:prstGeom prst="rect">
            <a:avLst/>
          </a:prstGeom>
        </p:spPr>
        <p:txBody>
          <a:bodyPr lIns="0" tIns="0" rIns="0" bIns="0"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Frutiger CE 55 Roman"/>
                <a:ea typeface="+mj-ea"/>
                <a:cs typeface="Frutiger CE 55 Roman"/>
              </a:rPr>
              <a:t>11.4 Grundsätze des Sprechfunkbetriebes</a:t>
            </a:r>
          </a:p>
        </p:txBody>
      </p:sp>
      <p:cxnSp>
        <p:nvCxnSpPr>
          <p:cNvPr id="12" name="Gerade Verbindung 11"/>
          <p:cNvCxnSpPr/>
          <p:nvPr userDrawn="1"/>
        </p:nvCxnSpPr>
        <p:spPr>
          <a:xfrm>
            <a:off x="457200" y="6172200"/>
            <a:ext cx="8229600" cy="1588"/>
          </a:xfrm>
          <a:prstGeom prst="line">
            <a:avLst/>
          </a:prstGeom>
          <a:ln w="3175" cap="flat" cmpd="sng" algn="ctr">
            <a:solidFill>
              <a:srgbClr val="64646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Grafik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749034" y="224688"/>
            <a:ext cx="1927422" cy="396000"/>
          </a:xfrm>
          <a:prstGeom prst="rect">
            <a:avLst/>
          </a:prstGeom>
        </p:spPr>
      </p:pic>
      <p:sp>
        <p:nvSpPr>
          <p:cNvPr id="9" name="Textfeld 8">
            <a:extLst>
              <a:ext uri="{FF2B5EF4-FFF2-40B4-BE49-F238E27FC236}">
                <a16:creationId xmlns:a16="http://schemas.microsoft.com/office/drawing/2014/main" id="{31903528-1465-4445-B6FC-333AF545FCF2}"/>
              </a:ext>
            </a:extLst>
          </p:cNvPr>
          <p:cNvSpPr txBox="1"/>
          <p:nvPr userDrawn="1"/>
        </p:nvSpPr>
        <p:spPr>
          <a:xfrm>
            <a:off x="457200" y="6299172"/>
            <a:ext cx="514400" cy="400110"/>
          </a:xfrm>
          <a:prstGeom prst="rect">
            <a:avLst/>
          </a:prstGeom>
        </p:spPr>
        <p:txBody>
          <a:bodyPr lIns="0" tIns="0" rIns="0" bIns="0" anchor="ctr"/>
          <a:lstStyle>
            <a:defPPr>
              <a:defRPr lang="de-DE"/>
            </a:defPPr>
            <a:lvl1pPr marR="0" lvl="0" indent="0" fontAlgn="auto">
              <a:lnSpc>
                <a:spcPct val="100000"/>
              </a:lnSpc>
              <a:spcBef>
                <a:spcPct val="0"/>
              </a:spcBef>
              <a:spcAft>
                <a:spcPts val="0"/>
              </a:spcAft>
              <a:buClrTx/>
              <a:buSzTx/>
              <a:buFontTx/>
              <a:buNone/>
              <a:tabLst/>
              <a:defRPr kumimoji="0" sz="1000" b="0" i="0" u="none" strike="noStrike" cap="none" spc="0" normalizeH="0" baseline="0">
                <a:ln>
                  <a:noFill/>
                </a:ln>
                <a:effectLst/>
                <a:uLnTx/>
                <a:uFillTx/>
                <a:latin typeface="Frutiger CE 55 Roman"/>
                <a:ea typeface="+mj-ea"/>
                <a:cs typeface="Frutiger CE 55 Roman"/>
              </a:defRPr>
            </a:lvl1pPr>
          </a:lstStyle>
          <a:p>
            <a:pPr lvl="0"/>
            <a:r>
              <a:rPr lang="de-DE" dirty="0"/>
              <a:t>Version</a:t>
            </a:r>
          </a:p>
          <a:p>
            <a:pPr lvl="0"/>
            <a:r>
              <a:rPr lang="de-DE" dirty="0"/>
              <a:t>1.0</a:t>
            </a:r>
          </a:p>
        </p:txBody>
      </p:sp>
      <p:sp>
        <p:nvSpPr>
          <p:cNvPr id="14" name="Textfeld 13">
            <a:extLst>
              <a:ext uri="{FF2B5EF4-FFF2-40B4-BE49-F238E27FC236}">
                <a16:creationId xmlns:a16="http://schemas.microsoft.com/office/drawing/2014/main" id="{A4DA3872-53D3-4A12-8D07-A546DD34FDAD}"/>
              </a:ext>
            </a:extLst>
          </p:cNvPr>
          <p:cNvSpPr txBox="1"/>
          <p:nvPr userDrawn="1"/>
        </p:nvSpPr>
        <p:spPr>
          <a:xfrm>
            <a:off x="7380312" y="6299172"/>
            <a:ext cx="1296144" cy="400110"/>
          </a:xfrm>
          <a:prstGeom prst="rect">
            <a:avLst/>
          </a:prstGeom>
        </p:spPr>
        <p:txBody>
          <a:bodyPr lIns="0" tIns="0" rIns="0" bIns="0" anchor="ctr"/>
          <a:lstStyle>
            <a:defPPr>
              <a:defRPr lang="de-DE"/>
            </a:defPPr>
            <a:lvl1pPr marR="0" lvl="0" indent="0" fontAlgn="auto">
              <a:lnSpc>
                <a:spcPct val="100000"/>
              </a:lnSpc>
              <a:spcBef>
                <a:spcPct val="0"/>
              </a:spcBef>
              <a:spcAft>
                <a:spcPts val="0"/>
              </a:spcAft>
              <a:buClrTx/>
              <a:buSzTx/>
              <a:buFontTx/>
              <a:buNone/>
              <a:tabLst/>
              <a:defRPr kumimoji="0" sz="1000" b="0" i="0" u="none" strike="noStrike" cap="none" spc="0" normalizeH="0" baseline="0">
                <a:ln>
                  <a:noFill/>
                </a:ln>
                <a:effectLst/>
                <a:uLnTx/>
                <a:uFillTx/>
                <a:latin typeface="Frutiger CE 55 Roman"/>
                <a:ea typeface="+mj-ea"/>
                <a:cs typeface="Frutiger CE 55 Roman"/>
              </a:defRPr>
            </a:lvl1pPr>
          </a:lstStyle>
          <a:p>
            <a:pPr lvl="0" algn="r"/>
            <a:r>
              <a:rPr lang="de-DE" dirty="0"/>
              <a:t>Grundlagen – Basis</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00000" y="3068960"/>
            <a:ext cx="4191000" cy="1447800"/>
          </a:xfrm>
        </p:spPr>
        <p:txBody>
          <a:bodyPr/>
          <a:lstStyle/>
          <a:p>
            <a:r>
              <a:rPr lang="de-DE" b="1" dirty="0"/>
              <a:t>11.4 Grundsätze Sprechfunkbetriebes </a:t>
            </a:r>
            <a:br>
              <a:rPr lang="de-DE" dirty="0"/>
            </a:br>
            <a:r>
              <a:rPr lang="de-DE" sz="2400" dirty="0"/>
              <a:t>Modulare Grundlagenausbildung</a:t>
            </a:r>
            <a:endParaRPr lang="de-DE" dirty="0"/>
          </a:p>
        </p:txBody>
      </p:sp>
      <p:pic>
        <p:nvPicPr>
          <p:cNvPr id="9218" name="Picture 2" descr="Handyalarmierung">
            <a:extLst>
              <a:ext uri="{FF2B5EF4-FFF2-40B4-BE49-F238E27FC236}">
                <a16:creationId xmlns:a16="http://schemas.microsoft.com/office/drawing/2014/main" id="{33B798C6-3ED6-4ACA-8C7F-7C01BFAF5D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92696"/>
            <a:ext cx="1952625" cy="1885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05753753-F94E-414B-B8D5-6FA66FBC11E6}"/>
              </a:ext>
            </a:extLst>
          </p:cNvPr>
          <p:cNvSpPr txBox="1">
            <a:spLocks/>
          </p:cNvSpPr>
          <p:nvPr/>
        </p:nvSpPr>
        <p:spPr>
          <a:xfrm>
            <a:off x="261988" y="829403"/>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a:p>
            <a:endParaRPr lang="de-DE" b="1" dirty="0">
              <a:latin typeface="NDSFrutiger 45 Light" panose="02000403040000020004" pitchFamily="2" charset="0"/>
            </a:endParaRPr>
          </a:p>
        </p:txBody>
      </p:sp>
      <p:sp>
        <p:nvSpPr>
          <p:cNvPr id="5" name="Textfeld 4">
            <a:extLst>
              <a:ext uri="{FF2B5EF4-FFF2-40B4-BE49-F238E27FC236}">
                <a16:creationId xmlns:a16="http://schemas.microsoft.com/office/drawing/2014/main" id="{2409AB95-21E4-4BBF-BDC8-3792EBAE7E43}"/>
              </a:ext>
            </a:extLst>
          </p:cNvPr>
          <p:cNvSpPr txBox="1"/>
          <p:nvPr/>
        </p:nvSpPr>
        <p:spPr>
          <a:xfrm>
            <a:off x="395834" y="1134203"/>
            <a:ext cx="3240360" cy="369332"/>
          </a:xfrm>
          <a:prstGeom prst="rect">
            <a:avLst/>
          </a:prstGeom>
          <a:noFill/>
        </p:spPr>
        <p:txBody>
          <a:bodyPr wrap="square" rtlCol="0">
            <a:spAutoFit/>
          </a:bodyPr>
          <a:lstStyle/>
          <a:p>
            <a:r>
              <a:rPr lang="de-DE" b="1" dirty="0"/>
              <a:t>Statusmeldungen</a:t>
            </a:r>
          </a:p>
        </p:txBody>
      </p:sp>
      <p:graphicFrame>
        <p:nvGraphicFramePr>
          <p:cNvPr id="6" name="Tabelle 5">
            <a:extLst>
              <a:ext uri="{FF2B5EF4-FFF2-40B4-BE49-F238E27FC236}">
                <a16:creationId xmlns:a16="http://schemas.microsoft.com/office/drawing/2014/main" id="{D3E2BED6-890F-490E-9CF7-B7AD69B9F0F3}"/>
              </a:ext>
            </a:extLst>
          </p:cNvPr>
          <p:cNvGraphicFramePr>
            <a:graphicFrameLocks noGrp="1"/>
          </p:cNvGraphicFramePr>
          <p:nvPr>
            <p:extLst>
              <p:ext uri="{D42A27DB-BD31-4B8C-83A1-F6EECF244321}">
                <p14:modId xmlns:p14="http://schemas.microsoft.com/office/powerpoint/2010/main" val="1350818871"/>
              </p:ext>
            </p:extLst>
          </p:nvPr>
        </p:nvGraphicFramePr>
        <p:xfrm>
          <a:off x="1043608" y="1519139"/>
          <a:ext cx="7560840" cy="4347531"/>
        </p:xfrm>
        <a:graphic>
          <a:graphicData uri="http://schemas.openxmlformats.org/drawingml/2006/table">
            <a:tbl>
              <a:tblPr firstRow="1" firstCol="1" bandRow="1">
                <a:tableStyleId>{5C22544A-7EE6-4342-B048-85BDC9FD1C3A}</a:tableStyleId>
              </a:tblPr>
              <a:tblGrid>
                <a:gridCol w="1918995">
                  <a:extLst>
                    <a:ext uri="{9D8B030D-6E8A-4147-A177-3AD203B41FA5}">
                      <a16:colId xmlns:a16="http://schemas.microsoft.com/office/drawing/2014/main" val="283017981"/>
                    </a:ext>
                  </a:extLst>
                </a:gridCol>
                <a:gridCol w="5641845">
                  <a:extLst>
                    <a:ext uri="{9D8B030D-6E8A-4147-A177-3AD203B41FA5}">
                      <a16:colId xmlns:a16="http://schemas.microsoft.com/office/drawing/2014/main" val="3285317765"/>
                    </a:ext>
                  </a:extLst>
                </a:gridCol>
              </a:tblGrid>
              <a:tr h="0">
                <a:tc>
                  <a:txBody>
                    <a:bodyPr/>
                    <a:lstStyle/>
                    <a:p>
                      <a:pPr>
                        <a:lnSpc>
                          <a:spcPct val="115000"/>
                        </a:lnSpc>
                        <a:spcAft>
                          <a:spcPts val="0"/>
                        </a:spcAft>
                      </a:pPr>
                      <a:r>
                        <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rPr>
                        <a:t>BOS Status</a:t>
                      </a:r>
                    </a:p>
                  </a:txBody>
                  <a:tcPr marL="68580" marR="68580" marT="0" marB="0"/>
                </a:tc>
                <a:tc>
                  <a:txBody>
                    <a:bodyPr/>
                    <a:lstStyle/>
                    <a:p>
                      <a:pPr>
                        <a:lnSpc>
                          <a:spcPct val="115000"/>
                        </a:lnSpc>
                        <a:spcAft>
                          <a:spcPts val="0"/>
                        </a:spcAft>
                      </a:pPr>
                      <a:r>
                        <a:rPr lang="de-DE" sz="1100" dirty="0">
                          <a:effectLst/>
                          <a:latin typeface="NDSFrutiger 45 Light" panose="02000403040000020004" pitchFamily="2" charset="0"/>
                        </a:rPr>
                        <a:t>Erläuterung</a:t>
                      </a:r>
                    </a:p>
                    <a:p>
                      <a:pPr>
                        <a:lnSpc>
                          <a:spcPct val="115000"/>
                        </a:lnSpc>
                        <a:spcAft>
                          <a:spcPts val="0"/>
                        </a:spcAft>
                      </a:pPr>
                      <a:endPar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0367365"/>
                  </a:ext>
                </a:extLst>
              </a:tr>
              <a:tr h="0">
                <a:tc>
                  <a:txBody>
                    <a:bodyPr/>
                    <a:lstStyle/>
                    <a:p>
                      <a:pP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tc>
                <a:tc>
                  <a:txBody>
                    <a:bodyPr/>
                    <a:lstStyle/>
                    <a:p>
                      <a:pPr>
                        <a:lnSpc>
                          <a:spcPct val="115000"/>
                        </a:lnSpc>
                        <a:spcAft>
                          <a:spcPts val="0"/>
                        </a:spcAft>
                      </a:pPr>
                      <a:r>
                        <a:rPr lang="de-DE" sz="1100" b="0" dirty="0" err="1">
                          <a:effectLst/>
                          <a:latin typeface="NDSFrutiger 45 Light" panose="02000403040000020004" pitchFamily="2" charset="0"/>
                          <a:ea typeface="Times New Roman" panose="02020603050405020304" pitchFamily="18" charset="0"/>
                          <a:cs typeface="Times New Roman" panose="02020603050405020304" pitchFamily="18" charset="0"/>
                        </a:rPr>
                        <a:t>Prio</a:t>
                      </a: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 Sprechen</a:t>
                      </a:r>
                    </a:p>
                    <a:p>
                      <a:pPr>
                        <a:lnSpc>
                          <a:spcPct val="115000"/>
                        </a:lnSpc>
                        <a:spcAft>
                          <a:spcPts val="0"/>
                        </a:spcAft>
                      </a:pP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0637556"/>
                  </a:ext>
                </a:extLst>
              </a:tr>
              <a:tr h="0">
                <a:tc>
                  <a:txBody>
                    <a:bodyPr/>
                    <a:lstStyle/>
                    <a:p>
                      <a:pPr>
                        <a:lnSpc>
                          <a:spcPct val="115000"/>
                        </a:lnSpc>
                        <a:spcAft>
                          <a:spcPts val="0"/>
                        </a:spcAft>
                      </a:pPr>
                      <a:r>
                        <a:rPr lang="de-DE" sz="1200" dirty="0">
                          <a:effectLst/>
                        </a:rPr>
                        <a:t>1</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E-bereit Funk</a:t>
                      </a:r>
                    </a:p>
                  </a:txBody>
                  <a:tcPr marL="68580" marR="68580" marT="0" marB="0"/>
                </a:tc>
                <a:extLst>
                  <a:ext uri="{0D108BD9-81ED-4DB2-BD59-A6C34878D82A}">
                    <a16:rowId xmlns:a16="http://schemas.microsoft.com/office/drawing/2014/main" val="831605251"/>
                  </a:ext>
                </a:extLst>
              </a:tr>
              <a:tr h="0">
                <a:tc>
                  <a:txBody>
                    <a:bodyPr/>
                    <a:lstStyle/>
                    <a:p>
                      <a:pPr>
                        <a:lnSpc>
                          <a:spcPct val="115000"/>
                        </a:lnSpc>
                        <a:spcAft>
                          <a:spcPts val="0"/>
                        </a:spcAft>
                      </a:pPr>
                      <a:r>
                        <a:rPr lang="de-DE" sz="1200" dirty="0">
                          <a:effectLst/>
                        </a:rPr>
                        <a:t>2</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E-bereit Wache</a:t>
                      </a:r>
                    </a:p>
                  </a:txBody>
                  <a:tcPr marL="68580" marR="68580" marT="0" marB="0"/>
                </a:tc>
                <a:extLst>
                  <a:ext uri="{0D108BD9-81ED-4DB2-BD59-A6C34878D82A}">
                    <a16:rowId xmlns:a16="http://schemas.microsoft.com/office/drawing/2014/main" val="4242234832"/>
                  </a:ext>
                </a:extLst>
              </a:tr>
              <a:tr h="0">
                <a:tc>
                  <a:txBody>
                    <a:bodyPr/>
                    <a:lstStyle/>
                    <a:p>
                      <a:pPr>
                        <a:lnSpc>
                          <a:spcPct val="115000"/>
                        </a:lnSpc>
                        <a:spcAft>
                          <a:spcPts val="0"/>
                        </a:spcAft>
                      </a:pPr>
                      <a:r>
                        <a:rPr lang="de-DE" sz="1200" dirty="0">
                          <a:effectLst/>
                        </a:rPr>
                        <a:t>3</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Einsatzübernahme</a:t>
                      </a:r>
                    </a:p>
                  </a:txBody>
                  <a:tcPr marL="68580" marR="68580" marT="0" marB="0"/>
                </a:tc>
                <a:extLst>
                  <a:ext uri="{0D108BD9-81ED-4DB2-BD59-A6C34878D82A}">
                    <a16:rowId xmlns:a16="http://schemas.microsoft.com/office/drawing/2014/main" val="244812993"/>
                  </a:ext>
                </a:extLst>
              </a:tr>
              <a:tr h="0">
                <a:tc>
                  <a:txBody>
                    <a:bodyPr/>
                    <a:lstStyle/>
                    <a:p>
                      <a:pP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4</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Einsatzort</a:t>
                      </a:r>
                    </a:p>
                  </a:txBody>
                  <a:tcPr marL="68580" marR="68580" marT="0" marB="0"/>
                </a:tc>
                <a:extLst>
                  <a:ext uri="{0D108BD9-81ED-4DB2-BD59-A6C34878D82A}">
                    <a16:rowId xmlns:a16="http://schemas.microsoft.com/office/drawing/2014/main" val="2404154416"/>
                  </a:ext>
                </a:extLst>
              </a:tr>
              <a:tr h="0">
                <a:tc>
                  <a:txBody>
                    <a:bodyPr/>
                    <a:lstStyle/>
                    <a:p>
                      <a:pPr>
                        <a:lnSpc>
                          <a:spcPct val="115000"/>
                        </a:lnSpc>
                        <a:spcAft>
                          <a:spcPts val="0"/>
                        </a:spcAft>
                      </a:pPr>
                      <a:r>
                        <a:rPr lang="de-DE" sz="1200" dirty="0">
                          <a:effectLst/>
                        </a:rPr>
                        <a:t>5</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Sprechwunsch</a:t>
                      </a:r>
                    </a:p>
                  </a:txBody>
                  <a:tcPr marL="68580" marR="68580" marT="0" marB="0"/>
                </a:tc>
                <a:extLst>
                  <a:ext uri="{0D108BD9-81ED-4DB2-BD59-A6C34878D82A}">
                    <a16:rowId xmlns:a16="http://schemas.microsoft.com/office/drawing/2014/main" val="2121082944"/>
                  </a:ext>
                </a:extLst>
              </a:tr>
              <a:tr h="0">
                <a:tc>
                  <a:txBody>
                    <a:bodyPr/>
                    <a:lstStyle/>
                    <a:p>
                      <a:pPr>
                        <a:lnSpc>
                          <a:spcPct val="115000"/>
                        </a:lnSpc>
                        <a:spcAft>
                          <a:spcPts val="0"/>
                        </a:spcAft>
                      </a:pPr>
                      <a:r>
                        <a:rPr lang="de-DE" sz="1200" dirty="0">
                          <a:effectLst/>
                        </a:rPr>
                        <a:t>6</a:t>
                      </a:r>
                    </a:p>
                    <a:p>
                      <a:pPr>
                        <a:lnSpc>
                          <a:spcPct val="115000"/>
                        </a:lnSpc>
                        <a:spcAft>
                          <a:spcPts val="0"/>
                        </a:spcAft>
                      </a:pPr>
                      <a:endParaRPr lang="de-DE" sz="1200" dirty="0">
                        <a:effectLst/>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Nicht E-bereit</a:t>
                      </a:r>
                    </a:p>
                  </a:txBody>
                  <a:tcPr marL="68580" marR="68580" marT="0" marB="0"/>
                </a:tc>
                <a:extLst>
                  <a:ext uri="{0D108BD9-81ED-4DB2-BD59-A6C34878D82A}">
                    <a16:rowId xmlns:a16="http://schemas.microsoft.com/office/drawing/2014/main" val="1027791720"/>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7</a:t>
                      </a: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Einsatzgebunden  (Rettungsdienst: Auf dem Weg zum Zielort)</a:t>
                      </a:r>
                    </a:p>
                    <a:p>
                      <a:pPr marL="0" marR="0" lvl="0" indent="0" algn="l" defTabSz="457200" rtl="0" eaLnBrk="1" fontAlgn="auto" latinLnBrk="0" hangingPunct="1">
                        <a:lnSpc>
                          <a:spcPct val="115000"/>
                        </a:lnSpc>
                        <a:spcBef>
                          <a:spcPts val="0"/>
                        </a:spcBef>
                        <a:spcAft>
                          <a:spcPts val="0"/>
                        </a:spcAft>
                        <a:buClrTx/>
                        <a:buSzTx/>
                        <a:buFontTx/>
                        <a:buNone/>
                        <a:tabLst/>
                        <a:defRPr/>
                      </a:pP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8461202"/>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8</a:t>
                      </a:r>
                    </a:p>
                    <a:p>
                      <a:pPr marL="0" marR="0" lvl="0" indent="0" algn="l" defTabSz="457200" rtl="0" eaLnBrk="1" fontAlgn="auto" latinLnBrk="0" hangingPunct="1">
                        <a:lnSpc>
                          <a:spcPct val="115000"/>
                        </a:lnSpc>
                        <a:spcBef>
                          <a:spcPts val="0"/>
                        </a:spcBef>
                        <a:spcAft>
                          <a:spcPts val="0"/>
                        </a:spcAft>
                        <a:buClrTx/>
                        <a:buSzTx/>
                        <a:buFontTx/>
                        <a:buNone/>
                        <a:tabLst/>
                        <a:defRPr/>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100" b="0" dirty="0" err="1">
                          <a:effectLst/>
                          <a:latin typeface="NDSFrutiger 45 Light" panose="02000403040000020004" pitchFamily="2" charset="0"/>
                          <a:ea typeface="Times New Roman" panose="02020603050405020304" pitchFamily="18" charset="0"/>
                          <a:cs typeface="Times New Roman" panose="02020603050405020304" pitchFamily="18" charset="0"/>
                        </a:rPr>
                        <a:t>Bed</a:t>
                      </a: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 Verfügbar    (Rettungsdienst: Zielort an)</a:t>
                      </a:r>
                    </a:p>
                  </a:txBody>
                  <a:tcPr marL="68580" marR="68580" marT="0" marB="0"/>
                </a:tc>
                <a:extLst>
                  <a:ext uri="{0D108BD9-81ED-4DB2-BD59-A6C34878D82A}">
                    <a16:rowId xmlns:a16="http://schemas.microsoft.com/office/drawing/2014/main" val="3936259870"/>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9</a:t>
                      </a:r>
                    </a:p>
                    <a:p>
                      <a:pPr marL="0" marR="0" lvl="0" indent="0" algn="l" defTabSz="457200" rtl="0" eaLnBrk="1" fontAlgn="auto" latinLnBrk="0" hangingPunct="1">
                        <a:lnSpc>
                          <a:spcPct val="115000"/>
                        </a:lnSpc>
                        <a:spcBef>
                          <a:spcPts val="0"/>
                        </a:spcBef>
                        <a:spcAft>
                          <a:spcPts val="0"/>
                        </a:spcAft>
                        <a:buClrTx/>
                        <a:buSzTx/>
                        <a:buFontTx/>
                        <a:buNone/>
                        <a:tabLst/>
                        <a:defRPr/>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Quittung / Fremdanmeldung</a:t>
                      </a:r>
                    </a:p>
                  </a:txBody>
                  <a:tcPr marL="68580" marR="68580" marT="0" marB="0"/>
                </a:tc>
                <a:extLst>
                  <a:ext uri="{0D108BD9-81ED-4DB2-BD59-A6C34878D82A}">
                    <a16:rowId xmlns:a16="http://schemas.microsoft.com/office/drawing/2014/main" val="1596800679"/>
                  </a:ext>
                </a:extLst>
              </a:tr>
            </a:tbl>
          </a:graphicData>
        </a:graphic>
      </p:graphicFrame>
    </p:spTree>
    <p:extLst>
      <p:ext uri="{BB962C8B-B14F-4D97-AF65-F5344CB8AC3E}">
        <p14:creationId xmlns:p14="http://schemas.microsoft.com/office/powerpoint/2010/main" val="4063140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FEF54064-6B39-431E-B68C-48059E3B6509}"/>
              </a:ext>
            </a:extLst>
          </p:cNvPr>
          <p:cNvSpPr txBox="1">
            <a:spLocks/>
          </p:cNvSpPr>
          <p:nvPr/>
        </p:nvSpPr>
        <p:spPr>
          <a:xfrm>
            <a:off x="261988" y="829403"/>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5" name="Textfeld 4">
            <a:extLst>
              <a:ext uri="{FF2B5EF4-FFF2-40B4-BE49-F238E27FC236}">
                <a16:creationId xmlns:a16="http://schemas.microsoft.com/office/drawing/2014/main" id="{018F5B2E-63F4-471D-AA47-D4974779455A}"/>
              </a:ext>
            </a:extLst>
          </p:cNvPr>
          <p:cNvSpPr txBox="1"/>
          <p:nvPr/>
        </p:nvSpPr>
        <p:spPr>
          <a:xfrm>
            <a:off x="395536" y="1134203"/>
            <a:ext cx="4968552" cy="369332"/>
          </a:xfrm>
          <a:prstGeom prst="rect">
            <a:avLst/>
          </a:prstGeom>
          <a:noFill/>
        </p:spPr>
        <p:txBody>
          <a:bodyPr wrap="square" rtlCol="0">
            <a:spAutoFit/>
          </a:bodyPr>
          <a:lstStyle/>
          <a:p>
            <a:r>
              <a:rPr lang="de-DE" b="1" dirty="0">
                <a:latin typeface="NDSFrutiger 45 Light" panose="02000403040000020004" pitchFamily="2" charset="0"/>
              </a:rPr>
              <a:t>Rückmeldungen</a:t>
            </a:r>
            <a:r>
              <a:rPr lang="de-DE" b="1" dirty="0"/>
              <a:t> nach MELDEN-Schema</a:t>
            </a:r>
          </a:p>
        </p:txBody>
      </p:sp>
      <p:sp>
        <p:nvSpPr>
          <p:cNvPr id="3" name="Textfeld 2">
            <a:extLst>
              <a:ext uri="{FF2B5EF4-FFF2-40B4-BE49-F238E27FC236}">
                <a16:creationId xmlns:a16="http://schemas.microsoft.com/office/drawing/2014/main" id="{992938DD-8B17-4CF2-843C-BA96D91593B8}"/>
              </a:ext>
            </a:extLst>
          </p:cNvPr>
          <p:cNvSpPr txBox="1"/>
          <p:nvPr/>
        </p:nvSpPr>
        <p:spPr>
          <a:xfrm>
            <a:off x="899592" y="1503535"/>
            <a:ext cx="7416824" cy="584775"/>
          </a:xfrm>
          <a:prstGeom prst="rect">
            <a:avLst/>
          </a:prstGeom>
          <a:noFill/>
        </p:spPr>
        <p:txBody>
          <a:bodyPr wrap="square" rtlCol="0">
            <a:spAutoFit/>
          </a:bodyPr>
          <a:lstStyle/>
          <a:p>
            <a:r>
              <a:rPr lang="de-DE" sz="1600" dirty="0">
                <a:latin typeface="NDSFrutiger 45 Light" panose="02000403040000020004" pitchFamily="2" charset="0"/>
              </a:rPr>
              <a:t>Um eine einheitliche Systematik innerhalb der Rückmeldungen zu bekommen, werden diese nach einem Schema an die Adressaten gegeben. </a:t>
            </a:r>
          </a:p>
        </p:txBody>
      </p:sp>
      <p:graphicFrame>
        <p:nvGraphicFramePr>
          <p:cNvPr id="6" name="Tabelle 5">
            <a:extLst>
              <a:ext uri="{FF2B5EF4-FFF2-40B4-BE49-F238E27FC236}">
                <a16:creationId xmlns:a16="http://schemas.microsoft.com/office/drawing/2014/main" id="{7E87DD9C-E329-41F3-889D-085D63B31E3B}"/>
              </a:ext>
            </a:extLst>
          </p:cNvPr>
          <p:cNvGraphicFramePr>
            <a:graphicFrameLocks noGrp="1"/>
          </p:cNvGraphicFramePr>
          <p:nvPr>
            <p:extLst>
              <p:ext uri="{D42A27DB-BD31-4B8C-83A1-F6EECF244321}">
                <p14:modId xmlns:p14="http://schemas.microsoft.com/office/powerpoint/2010/main" val="759338317"/>
              </p:ext>
            </p:extLst>
          </p:nvPr>
        </p:nvGraphicFramePr>
        <p:xfrm>
          <a:off x="1394647" y="2212188"/>
          <a:ext cx="6426714" cy="2789431"/>
        </p:xfrm>
        <a:graphic>
          <a:graphicData uri="http://schemas.openxmlformats.org/drawingml/2006/table">
            <a:tbl>
              <a:tblPr firstRow="1" firstCol="1" bandRow="1">
                <a:tableStyleId>{5C22544A-7EE6-4342-B048-85BDC9FD1C3A}</a:tableStyleId>
              </a:tblPr>
              <a:tblGrid>
                <a:gridCol w="792088">
                  <a:extLst>
                    <a:ext uri="{9D8B030D-6E8A-4147-A177-3AD203B41FA5}">
                      <a16:colId xmlns:a16="http://schemas.microsoft.com/office/drawing/2014/main" val="283017981"/>
                    </a:ext>
                  </a:extLst>
                </a:gridCol>
                <a:gridCol w="5634626">
                  <a:extLst>
                    <a:ext uri="{9D8B030D-6E8A-4147-A177-3AD203B41FA5}">
                      <a16:colId xmlns:a16="http://schemas.microsoft.com/office/drawing/2014/main" val="3285317765"/>
                    </a:ext>
                  </a:extLst>
                </a:gridCol>
              </a:tblGrid>
              <a:tr h="180081">
                <a:tc>
                  <a:txBody>
                    <a:bodyPr/>
                    <a:lstStyle/>
                    <a:p>
                      <a:pPr>
                        <a:lnSpc>
                          <a:spcPct val="115000"/>
                        </a:lnSpc>
                        <a:spcAft>
                          <a:spcPts val="0"/>
                        </a:spcAft>
                      </a:pPr>
                      <a:r>
                        <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rPr>
                        <a:t>Kürzel</a:t>
                      </a:r>
                    </a:p>
                  </a:txBody>
                  <a:tcPr marL="68580" marR="68580" marT="0" marB="0"/>
                </a:tc>
                <a:tc>
                  <a:txBody>
                    <a:bodyPr/>
                    <a:lstStyle/>
                    <a:p>
                      <a:pPr>
                        <a:lnSpc>
                          <a:spcPct val="115000"/>
                        </a:lnSpc>
                        <a:spcAft>
                          <a:spcPts val="0"/>
                        </a:spcAft>
                      </a:pPr>
                      <a:r>
                        <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rPr>
                        <a:t>Bedeutung</a:t>
                      </a:r>
                    </a:p>
                    <a:p>
                      <a:pPr>
                        <a:lnSpc>
                          <a:spcPct val="115000"/>
                        </a:lnSpc>
                        <a:spcAft>
                          <a:spcPts val="0"/>
                        </a:spcAft>
                      </a:pPr>
                      <a:endPar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0367365"/>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M</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Wer  meldet (eigener Funkrufname)</a:t>
                      </a:r>
                    </a:p>
                  </a:txBody>
                  <a:tcPr marL="68580" marR="68580" marT="0" marB="0"/>
                </a:tc>
                <a:extLst>
                  <a:ext uri="{0D108BD9-81ED-4DB2-BD59-A6C34878D82A}">
                    <a16:rowId xmlns:a16="http://schemas.microsoft.com/office/drawing/2014/main" val="2260637556"/>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E</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Einsatzstelle (hiermit wird gegenüber Leitstelle die Einsatzstelle bestätigt, wird wichtig, wenn mehrere Einsätze zur gleichen  Zeit innerhalb einer Stadt stattfinden)</a:t>
                      </a:r>
                    </a:p>
                  </a:txBody>
                  <a:tcPr marL="68580" marR="68580" marT="0" marB="0"/>
                </a:tc>
                <a:extLst>
                  <a:ext uri="{0D108BD9-81ED-4DB2-BD59-A6C34878D82A}">
                    <a16:rowId xmlns:a16="http://schemas.microsoft.com/office/drawing/2014/main" val="831605251"/>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L</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Lage (eines kurze Darstellung der vorgefundenen Lage)</a:t>
                      </a:r>
                    </a:p>
                  </a:txBody>
                  <a:tcPr marL="68580" marR="68580" marT="0" marB="0"/>
                </a:tc>
                <a:extLst>
                  <a:ext uri="{0D108BD9-81ED-4DB2-BD59-A6C34878D82A}">
                    <a16:rowId xmlns:a16="http://schemas.microsoft.com/office/drawing/2014/main" val="4242234832"/>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D</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Durchgeführte Maßnahmen (kurzer Abriss über die durchgeführten Maßnahmen Beispiel: Einleitung der Menschenrettung, Brandbekämpfung in Vorbereitung etc.)</a:t>
                      </a:r>
                    </a:p>
                  </a:txBody>
                  <a:tcPr marL="68580" marR="68580" marT="0" marB="0"/>
                </a:tc>
                <a:extLst>
                  <a:ext uri="{0D108BD9-81ED-4DB2-BD59-A6C34878D82A}">
                    <a16:rowId xmlns:a16="http://schemas.microsoft.com/office/drawing/2014/main" val="244812993"/>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E</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Einheiten im Einsatz (eine Aufzählung der eingesetzten Einheiten, Beispiel: 1 Trupp unter PA zur Menschenrettung ins 1.OG, HLF 20 zur technischen Rettung am PKW)</a:t>
                      </a:r>
                    </a:p>
                  </a:txBody>
                  <a:tcPr marL="68580" marR="68580" marT="0" marB="0"/>
                </a:tc>
                <a:extLst>
                  <a:ext uri="{0D108BD9-81ED-4DB2-BD59-A6C34878D82A}">
                    <a16:rowId xmlns:a16="http://schemas.microsoft.com/office/drawing/2014/main" val="2404154416"/>
                  </a:ext>
                </a:extLst>
              </a:tr>
              <a:tr h="0">
                <a:tc>
                  <a:txBody>
                    <a:bodyPr/>
                    <a:lstStyle/>
                    <a:p>
                      <a:pPr algn="ctr">
                        <a:lnSpc>
                          <a:spcPct val="115000"/>
                        </a:lnSpc>
                        <a:spcAft>
                          <a:spcPts val="0"/>
                        </a:spcAft>
                      </a:pPr>
                      <a:r>
                        <a:rPr lang="de-DE" sz="1200" dirty="0">
                          <a:effectLst/>
                          <a:latin typeface="Arial" panose="020B0604020202020204" pitchFamily="34" charset="0"/>
                          <a:ea typeface="Times New Roman" panose="02020603050405020304" pitchFamily="18" charset="0"/>
                          <a:cs typeface="Times New Roman" panose="02020603050405020304" pitchFamily="18" charset="0"/>
                        </a:rPr>
                        <a:t>N</a:t>
                      </a:r>
                    </a:p>
                    <a:p>
                      <a:pPr algn="ct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rPr>
                        <a:t>Nachforderungen (Nachforderungen von Einheiten oder Führungsmitteln)</a:t>
                      </a:r>
                    </a:p>
                  </a:txBody>
                  <a:tcPr marL="68580" marR="68580" marT="0" marB="0"/>
                </a:tc>
                <a:extLst>
                  <a:ext uri="{0D108BD9-81ED-4DB2-BD59-A6C34878D82A}">
                    <a16:rowId xmlns:a16="http://schemas.microsoft.com/office/drawing/2014/main" val="2121082944"/>
                  </a:ext>
                </a:extLst>
              </a:tr>
            </a:tbl>
          </a:graphicData>
        </a:graphic>
      </p:graphicFrame>
      <p:sp>
        <p:nvSpPr>
          <p:cNvPr id="7" name="Textfeld 6">
            <a:extLst>
              <a:ext uri="{FF2B5EF4-FFF2-40B4-BE49-F238E27FC236}">
                <a16:creationId xmlns:a16="http://schemas.microsoft.com/office/drawing/2014/main" id="{4220C907-2657-4954-8DEE-5D223E5D88A5}"/>
              </a:ext>
            </a:extLst>
          </p:cNvPr>
          <p:cNvSpPr txBox="1"/>
          <p:nvPr/>
        </p:nvSpPr>
        <p:spPr>
          <a:xfrm>
            <a:off x="971600" y="5301208"/>
            <a:ext cx="7776864" cy="646331"/>
          </a:xfrm>
          <a:prstGeom prst="rect">
            <a:avLst/>
          </a:prstGeom>
          <a:noFill/>
        </p:spPr>
        <p:txBody>
          <a:bodyPr wrap="square" rtlCol="0">
            <a:spAutoFit/>
          </a:bodyPr>
          <a:lstStyle/>
          <a:p>
            <a:r>
              <a:rPr lang="de-DE" dirty="0">
                <a:latin typeface="NDSFrutiger 45 Light" panose="02000403040000020004" pitchFamily="2" charset="0"/>
              </a:rPr>
              <a:t>Auch bei den Rückmeldungen gilt der Grundsatz im Sprechfunkverkehr</a:t>
            </a:r>
          </a:p>
          <a:p>
            <a:r>
              <a:rPr lang="de-DE" dirty="0">
                <a:latin typeface="NDSFrutiger 45 Light" panose="02000403040000020004" pitchFamily="2" charset="0"/>
              </a:rPr>
              <a:t>              </a:t>
            </a:r>
            <a:r>
              <a:rPr lang="de-DE" b="1" dirty="0">
                <a:latin typeface="NDSFrutiger 45 Light" panose="02000403040000020004" pitchFamily="2" charset="0"/>
              </a:rPr>
              <a:t>„So kurz wie möglich, so umfassend wie nötig“ </a:t>
            </a:r>
          </a:p>
        </p:txBody>
      </p:sp>
    </p:spTree>
    <p:extLst>
      <p:ext uri="{BB962C8B-B14F-4D97-AF65-F5344CB8AC3E}">
        <p14:creationId xmlns:p14="http://schemas.microsoft.com/office/powerpoint/2010/main" val="2799846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09DE5FDA-36AE-47CD-A30A-B67813EE7B15}"/>
              </a:ext>
            </a:extLst>
          </p:cNvPr>
          <p:cNvSpPr txBox="1">
            <a:spLocks/>
          </p:cNvSpPr>
          <p:nvPr/>
        </p:nvSpPr>
        <p:spPr>
          <a:xfrm>
            <a:off x="261988" y="829403"/>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5" name="Textfeld 4">
            <a:extLst>
              <a:ext uri="{FF2B5EF4-FFF2-40B4-BE49-F238E27FC236}">
                <a16:creationId xmlns:a16="http://schemas.microsoft.com/office/drawing/2014/main" id="{C79DB79E-A8FF-4975-926B-165E53B84B95}"/>
              </a:ext>
            </a:extLst>
          </p:cNvPr>
          <p:cNvSpPr txBox="1"/>
          <p:nvPr/>
        </p:nvSpPr>
        <p:spPr>
          <a:xfrm>
            <a:off x="395536" y="1134203"/>
            <a:ext cx="4968552" cy="369332"/>
          </a:xfrm>
          <a:prstGeom prst="rect">
            <a:avLst/>
          </a:prstGeom>
          <a:noFill/>
        </p:spPr>
        <p:txBody>
          <a:bodyPr wrap="square" rtlCol="0">
            <a:spAutoFit/>
          </a:bodyPr>
          <a:lstStyle/>
          <a:p>
            <a:r>
              <a:rPr lang="de-DE" b="1" dirty="0"/>
              <a:t>Buchstabieren</a:t>
            </a:r>
          </a:p>
        </p:txBody>
      </p:sp>
      <p:sp>
        <p:nvSpPr>
          <p:cNvPr id="8" name="Rectangle 1">
            <a:extLst>
              <a:ext uri="{FF2B5EF4-FFF2-40B4-BE49-F238E27FC236}">
                <a16:creationId xmlns:a16="http://schemas.microsoft.com/office/drawing/2014/main" id="{C60C3400-E235-4A3C-A842-9D4EC611C476}"/>
              </a:ext>
            </a:extLst>
          </p:cNvPr>
          <p:cNvSpPr>
            <a:spLocks noChangeArrowheads="1"/>
          </p:cNvSpPr>
          <p:nvPr/>
        </p:nvSpPr>
        <p:spPr bwMode="auto">
          <a:xfrm>
            <a:off x="0" y="1503535"/>
            <a:ext cx="5120808" cy="14772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76176" rIns="91440" bIns="76176" numCol="1" anchor="ctr" anchorCtr="0" compatLnSpc="1">
            <a:prstTxWarp prst="textNoShape">
              <a:avLst/>
            </a:prstTxWarp>
            <a:spAutoFit/>
          </a:bodyPr>
          <a:lstStyle>
            <a:lvl1pPr eaLnBrk="0" fontAlgn="base" hangingPunct="0">
              <a:spcBef>
                <a:spcPct val="0"/>
              </a:spcBef>
              <a:spcAft>
                <a:spcPct val="0"/>
              </a:spcAft>
              <a:tabLst>
                <a:tab pos="900113" algn="l"/>
              </a:tabLst>
              <a:defRPr>
                <a:solidFill>
                  <a:schemeClr val="tx1"/>
                </a:solidFill>
                <a:latin typeface="Arial" panose="020B0604020202020204" pitchFamily="34" charset="0"/>
              </a:defRPr>
            </a:lvl1pPr>
            <a:lvl2pPr eaLnBrk="0" fontAlgn="base" hangingPunct="0">
              <a:spcBef>
                <a:spcPct val="0"/>
              </a:spcBef>
              <a:spcAft>
                <a:spcPct val="0"/>
              </a:spcAft>
              <a:tabLst>
                <a:tab pos="900113" algn="l"/>
              </a:tabLst>
              <a:defRPr>
                <a:solidFill>
                  <a:schemeClr val="tx1"/>
                </a:solidFill>
                <a:latin typeface="Arial" panose="020B0604020202020204" pitchFamily="34" charset="0"/>
              </a:defRPr>
            </a:lvl2pPr>
            <a:lvl3pPr eaLnBrk="0" fontAlgn="base" hangingPunct="0">
              <a:spcBef>
                <a:spcPct val="0"/>
              </a:spcBef>
              <a:spcAft>
                <a:spcPct val="0"/>
              </a:spcAft>
              <a:tabLst>
                <a:tab pos="900113" algn="l"/>
              </a:tabLst>
              <a:defRPr>
                <a:solidFill>
                  <a:schemeClr val="tx1"/>
                </a:solidFill>
                <a:latin typeface="Arial" panose="020B0604020202020204" pitchFamily="34" charset="0"/>
              </a:defRPr>
            </a:lvl3pPr>
            <a:lvl4pPr eaLnBrk="0" fontAlgn="base" hangingPunct="0">
              <a:spcBef>
                <a:spcPct val="0"/>
              </a:spcBef>
              <a:spcAft>
                <a:spcPct val="0"/>
              </a:spcAft>
              <a:tabLst>
                <a:tab pos="900113" algn="l"/>
              </a:tabLst>
              <a:defRPr>
                <a:solidFill>
                  <a:schemeClr val="tx1"/>
                </a:solidFill>
                <a:latin typeface="Arial" panose="020B0604020202020204" pitchFamily="34" charset="0"/>
              </a:defRPr>
            </a:lvl4pPr>
            <a:lvl5pPr eaLnBrk="0" fontAlgn="base" hangingPunct="0">
              <a:spcBef>
                <a:spcPct val="0"/>
              </a:spcBef>
              <a:spcAft>
                <a:spcPct val="0"/>
              </a:spcAft>
              <a:tabLst>
                <a:tab pos="900113" algn="l"/>
              </a:tabLst>
              <a:defRPr>
                <a:solidFill>
                  <a:schemeClr val="tx1"/>
                </a:solidFill>
                <a:latin typeface="Arial" panose="020B0604020202020204" pitchFamily="34" charset="0"/>
              </a:defRPr>
            </a:lvl5pPr>
            <a:lvl6pPr eaLnBrk="0" fontAlgn="base" hangingPunct="0">
              <a:spcBef>
                <a:spcPct val="0"/>
              </a:spcBef>
              <a:spcAft>
                <a:spcPct val="0"/>
              </a:spcAft>
              <a:tabLst>
                <a:tab pos="900113" algn="l"/>
              </a:tabLst>
              <a:defRPr>
                <a:solidFill>
                  <a:schemeClr val="tx1"/>
                </a:solidFill>
                <a:latin typeface="Arial" panose="020B0604020202020204" pitchFamily="34" charset="0"/>
              </a:defRPr>
            </a:lvl6pPr>
            <a:lvl7pPr eaLnBrk="0" fontAlgn="base" hangingPunct="0">
              <a:spcBef>
                <a:spcPct val="0"/>
              </a:spcBef>
              <a:spcAft>
                <a:spcPct val="0"/>
              </a:spcAft>
              <a:tabLst>
                <a:tab pos="900113" algn="l"/>
              </a:tabLst>
              <a:defRPr>
                <a:solidFill>
                  <a:schemeClr val="tx1"/>
                </a:solidFill>
                <a:latin typeface="Arial" panose="020B0604020202020204" pitchFamily="34" charset="0"/>
              </a:defRPr>
            </a:lvl7pPr>
            <a:lvl8pPr eaLnBrk="0" fontAlgn="base" hangingPunct="0">
              <a:spcBef>
                <a:spcPct val="0"/>
              </a:spcBef>
              <a:spcAft>
                <a:spcPct val="0"/>
              </a:spcAft>
              <a:tabLst>
                <a:tab pos="900113" algn="l"/>
              </a:tabLst>
              <a:defRPr>
                <a:solidFill>
                  <a:schemeClr val="tx1"/>
                </a:solidFill>
                <a:latin typeface="Arial" panose="020B0604020202020204" pitchFamily="34" charset="0"/>
              </a:defRPr>
            </a:lvl8pPr>
            <a:lvl9pPr eaLnBrk="0" fontAlgn="base" hangingPunct="0">
              <a:spcBef>
                <a:spcPct val="0"/>
              </a:spcBef>
              <a:spcAft>
                <a:spcPct val="0"/>
              </a:spcAft>
              <a:tabLst>
                <a:tab pos="9001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Muss bei der Übermittlung einer Nachricht buchstabiert werden,</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ist dies mit der Ankündigung „Ich buchstabiere“ einzuleiten.</a:t>
            </a:r>
            <a:r>
              <a:rPr kumimoji="0" lang="de-DE" altLang="de-DE" sz="1100" b="0" i="0" u="sng" strike="noStrike" cap="none" normalizeH="0" baseline="0" dirty="0">
                <a:ln>
                  <a:noFill/>
                </a:ln>
                <a:solidFill>
                  <a:srgbClr val="008080"/>
                </a:solidFill>
                <a:effectLst/>
                <a:latin typeface="NDSFrutiger 45 Light" panose="02000403040000020004" pitchFamily="2" charset="0"/>
                <a:ea typeface="Times New Roman" panose="02020603050405020304" pitchFamily="18" charset="0"/>
                <a:cs typeface="Arial" panose="020B0604020202020204" pitchFamily="34" charset="0"/>
              </a:rPr>
              <a:t> </a:t>
            </a:r>
            <a:endParaRPr kumimoji="0" lang="de-DE" altLang="de-DE"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Die nationale Buchstabiertafel ist zu verwenden. </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(siehe FwDV/DV800 </a:t>
            </a:r>
            <a:r>
              <a:rPr kumimoji="0" lang="de-DE" altLang="de-DE" sz="1100" b="0" i="0" u="none" strike="noStrike" cap="none" normalizeH="0" baseline="0" dirty="0" err="1">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Iuk</a:t>
            </a:r>
            <a:r>
              <a:rPr kumimoji="0" lang="de-DE" altLang="de-DE" sz="11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-Technik im Einsatz Anlage2)</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endParaRPr kumimoji="0" lang="de-DE" altLang="de-DE"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200" b="1"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Beispiel:</a:t>
            </a: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 „ ...Rand – ich buchstabiere </a:t>
            </a:r>
            <a:r>
              <a:rPr kumimoji="0" lang="de-DE" altLang="de-DE" sz="1200" b="1" i="0" u="sng"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R</a:t>
            </a: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ichard </a:t>
            </a:r>
            <a:r>
              <a:rPr kumimoji="0" lang="de-DE" altLang="de-DE" sz="1200" b="1" i="0" u="sng"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A</a:t>
            </a: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nton </a:t>
            </a:r>
            <a:r>
              <a:rPr kumimoji="0" lang="de-DE" altLang="de-DE" sz="1200" b="1" i="0" u="sng"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N</a:t>
            </a: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ordpol </a:t>
            </a:r>
            <a:r>
              <a:rPr kumimoji="0" lang="de-DE" altLang="de-DE" sz="1200" b="1" i="0" u="sng"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D</a:t>
            </a: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ora</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endParaRPr lang="de-DE" altLang="de-DE" sz="1200" dirty="0">
              <a:latin typeface="NDSFrutiger 45 Light" panose="02000403040000020004" pitchFamily="2"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200" b="1" i="0" u="sng"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Times New Roman" panose="02020603050405020304" pitchFamily="18" charset="0"/>
              </a:rPr>
              <a:t>Grundsätzlich ist das nationale Buchstabieralphabet zu nutzen </a:t>
            </a:r>
            <a:endParaRPr kumimoji="0" lang="de-DE" altLang="de-DE" sz="1800" b="1" i="0" u="sng" strike="noStrike" cap="none" normalizeH="0" baseline="0" dirty="0">
              <a:ln>
                <a:noFill/>
              </a:ln>
              <a:solidFill>
                <a:schemeClr val="tx1"/>
              </a:solidFill>
              <a:effectLst/>
              <a:latin typeface="Arial" panose="020B0604020202020204" pitchFamily="34" charset="0"/>
            </a:endParaRPr>
          </a:p>
        </p:txBody>
      </p:sp>
      <p:graphicFrame>
        <p:nvGraphicFramePr>
          <p:cNvPr id="11" name="Tabelle 10">
            <a:extLst>
              <a:ext uri="{FF2B5EF4-FFF2-40B4-BE49-F238E27FC236}">
                <a16:creationId xmlns:a16="http://schemas.microsoft.com/office/drawing/2014/main" id="{1CE04553-6A0F-4B29-BB0E-39D6FEED96CC}"/>
              </a:ext>
            </a:extLst>
          </p:cNvPr>
          <p:cNvGraphicFramePr>
            <a:graphicFrameLocks noGrp="1"/>
          </p:cNvGraphicFramePr>
          <p:nvPr>
            <p:extLst>
              <p:ext uri="{D42A27DB-BD31-4B8C-83A1-F6EECF244321}">
                <p14:modId xmlns:p14="http://schemas.microsoft.com/office/powerpoint/2010/main" val="1116522712"/>
              </p:ext>
            </p:extLst>
          </p:nvPr>
        </p:nvGraphicFramePr>
        <p:xfrm>
          <a:off x="5228699" y="1313836"/>
          <a:ext cx="3519765" cy="4526280"/>
        </p:xfrm>
        <a:graphic>
          <a:graphicData uri="http://schemas.openxmlformats.org/drawingml/2006/table">
            <a:tbl>
              <a:tblPr firstRow="1" firstCol="1" bandRow="1">
                <a:tableStyleId>{5C22544A-7EE6-4342-B048-85BDC9FD1C3A}</a:tableStyleId>
              </a:tblPr>
              <a:tblGrid>
                <a:gridCol w="680878">
                  <a:extLst>
                    <a:ext uri="{9D8B030D-6E8A-4147-A177-3AD203B41FA5}">
                      <a16:colId xmlns:a16="http://schemas.microsoft.com/office/drawing/2014/main" val="1641442695"/>
                    </a:ext>
                  </a:extLst>
                </a:gridCol>
                <a:gridCol w="683232">
                  <a:extLst>
                    <a:ext uri="{9D8B030D-6E8A-4147-A177-3AD203B41FA5}">
                      <a16:colId xmlns:a16="http://schemas.microsoft.com/office/drawing/2014/main" val="608132049"/>
                    </a:ext>
                  </a:extLst>
                </a:gridCol>
                <a:gridCol w="720121">
                  <a:extLst>
                    <a:ext uri="{9D8B030D-6E8A-4147-A177-3AD203B41FA5}">
                      <a16:colId xmlns:a16="http://schemas.microsoft.com/office/drawing/2014/main" val="2091876817"/>
                    </a:ext>
                  </a:extLst>
                </a:gridCol>
                <a:gridCol w="306101">
                  <a:extLst>
                    <a:ext uri="{9D8B030D-6E8A-4147-A177-3AD203B41FA5}">
                      <a16:colId xmlns:a16="http://schemas.microsoft.com/office/drawing/2014/main" val="1579475951"/>
                    </a:ext>
                  </a:extLst>
                </a:gridCol>
                <a:gridCol w="620050">
                  <a:extLst>
                    <a:ext uri="{9D8B030D-6E8A-4147-A177-3AD203B41FA5}">
                      <a16:colId xmlns:a16="http://schemas.microsoft.com/office/drawing/2014/main" val="2911120948"/>
                    </a:ext>
                  </a:extLst>
                </a:gridCol>
                <a:gridCol w="509383">
                  <a:extLst>
                    <a:ext uri="{9D8B030D-6E8A-4147-A177-3AD203B41FA5}">
                      <a16:colId xmlns:a16="http://schemas.microsoft.com/office/drawing/2014/main" val="72693791"/>
                    </a:ext>
                  </a:extLst>
                </a:gridCol>
              </a:tblGrid>
              <a:tr h="263717">
                <a:tc>
                  <a:txBody>
                    <a:bodyPr/>
                    <a:lstStyle/>
                    <a:p>
                      <a:pPr algn="just">
                        <a:spcAft>
                          <a:spcPts val="0"/>
                        </a:spcAft>
                      </a:pPr>
                      <a:r>
                        <a:rPr lang="de-DE" sz="900">
                          <a:effectLst/>
                        </a:rPr>
                        <a:t>Buchstabe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National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International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Zahlen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Sprechweise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962784484"/>
                  </a:ext>
                </a:extLst>
              </a:tr>
              <a:tr h="131859">
                <a:tc>
                  <a:txBody>
                    <a:bodyPr/>
                    <a:lstStyle/>
                    <a:p>
                      <a:pPr algn="just">
                        <a:spcAft>
                          <a:spcPts val="0"/>
                        </a:spcAft>
                      </a:pPr>
                      <a:r>
                        <a:rPr lang="de-DE" sz="900">
                          <a:effectLst/>
                        </a:rPr>
                        <a:t>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Anton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Alpha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0</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Null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415051046"/>
                  </a:ext>
                </a:extLst>
              </a:tr>
              <a:tr h="131859">
                <a:tc>
                  <a:txBody>
                    <a:bodyPr/>
                    <a:lstStyle/>
                    <a:p>
                      <a:pPr algn="just">
                        <a:spcAft>
                          <a:spcPts val="0"/>
                        </a:spcAft>
                      </a:pPr>
                      <a:r>
                        <a:rPr lang="de-DE" sz="900">
                          <a:effectLst/>
                        </a:rPr>
                        <a:t>Ä</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dirty="0">
                          <a:effectLst/>
                        </a:rPr>
                        <a:t>Ärger</a:t>
                      </a:r>
                      <a:endParaRPr lang="de-DE"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1</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Eins</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728406137"/>
                  </a:ext>
                </a:extLst>
              </a:tr>
              <a:tr h="131859">
                <a:tc>
                  <a:txBody>
                    <a:bodyPr/>
                    <a:lstStyle/>
                    <a:p>
                      <a:pPr algn="just">
                        <a:spcAft>
                          <a:spcPts val="0"/>
                        </a:spcAft>
                      </a:pPr>
                      <a:r>
                        <a:rPr lang="de-DE" sz="900">
                          <a:effectLst/>
                        </a:rPr>
                        <a:t>B</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Berta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Bravo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2</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Zwo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4028936680"/>
                  </a:ext>
                </a:extLst>
              </a:tr>
              <a:tr h="131859">
                <a:tc>
                  <a:txBody>
                    <a:bodyPr/>
                    <a:lstStyle/>
                    <a:p>
                      <a:pPr algn="just">
                        <a:spcAft>
                          <a:spcPts val="0"/>
                        </a:spcAft>
                      </a:pPr>
                      <a:r>
                        <a:rPr lang="de-DE" sz="900">
                          <a:effectLst/>
                        </a:rPr>
                        <a:t>C</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Cäsar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Charlie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3</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Drei</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3145081441"/>
                  </a:ext>
                </a:extLst>
              </a:tr>
              <a:tr h="131859">
                <a:tc>
                  <a:txBody>
                    <a:bodyPr/>
                    <a:lstStyle/>
                    <a:p>
                      <a:pPr algn="just">
                        <a:spcAft>
                          <a:spcPts val="0"/>
                        </a:spcAft>
                      </a:pPr>
                      <a:r>
                        <a:rPr lang="de-DE" sz="900">
                          <a:effectLst/>
                        </a:rPr>
                        <a:t>Ch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Charlotte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4</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Vier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179832270"/>
                  </a:ext>
                </a:extLst>
              </a:tr>
              <a:tr h="131859">
                <a:tc>
                  <a:txBody>
                    <a:bodyPr/>
                    <a:lstStyle/>
                    <a:p>
                      <a:pPr algn="just">
                        <a:spcAft>
                          <a:spcPts val="0"/>
                        </a:spcAft>
                      </a:pPr>
                      <a:r>
                        <a:rPr lang="de-DE" sz="900">
                          <a:effectLst/>
                        </a:rPr>
                        <a:t>D</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Dora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Delta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5</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Fünf</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061356811"/>
                  </a:ext>
                </a:extLst>
              </a:tr>
              <a:tr h="131859">
                <a:tc>
                  <a:txBody>
                    <a:bodyPr/>
                    <a:lstStyle/>
                    <a:p>
                      <a:pPr algn="just">
                        <a:spcAft>
                          <a:spcPts val="0"/>
                        </a:spcAft>
                      </a:pPr>
                      <a:r>
                        <a:rPr lang="de-DE" sz="900">
                          <a:effectLst/>
                        </a:rPr>
                        <a:t>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Emil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Echo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6</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Sechs</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627718205"/>
                  </a:ext>
                </a:extLst>
              </a:tr>
              <a:tr h="131859">
                <a:tc>
                  <a:txBody>
                    <a:bodyPr/>
                    <a:lstStyle/>
                    <a:p>
                      <a:pPr algn="just">
                        <a:spcAft>
                          <a:spcPts val="0"/>
                        </a:spcAft>
                      </a:pPr>
                      <a:r>
                        <a:rPr lang="de-DE" sz="900">
                          <a:effectLst/>
                        </a:rPr>
                        <a:t>F</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Friedrich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Foxtrott</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7</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Sieben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296977075"/>
                  </a:ext>
                </a:extLst>
              </a:tr>
              <a:tr h="131859">
                <a:tc>
                  <a:txBody>
                    <a:bodyPr/>
                    <a:lstStyle/>
                    <a:p>
                      <a:pPr algn="just">
                        <a:spcAft>
                          <a:spcPts val="0"/>
                        </a:spcAft>
                      </a:pPr>
                      <a:r>
                        <a:rPr lang="de-DE" sz="900">
                          <a:effectLst/>
                        </a:rPr>
                        <a:t>G</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Gustav</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Golf</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8</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Acht</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294705378"/>
                  </a:ext>
                </a:extLst>
              </a:tr>
              <a:tr h="131859">
                <a:tc>
                  <a:txBody>
                    <a:bodyPr/>
                    <a:lstStyle/>
                    <a:p>
                      <a:pPr algn="just">
                        <a:spcAft>
                          <a:spcPts val="0"/>
                        </a:spcAft>
                      </a:pPr>
                      <a:r>
                        <a:rPr lang="de-DE" sz="900">
                          <a:effectLst/>
                        </a:rPr>
                        <a:t>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Heinrich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Hotel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9</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Neun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3575903544"/>
                  </a:ext>
                </a:extLst>
              </a:tr>
              <a:tr h="131859">
                <a:tc>
                  <a:txBody>
                    <a:bodyPr/>
                    <a:lstStyle/>
                    <a:p>
                      <a:pPr algn="just">
                        <a:spcAft>
                          <a:spcPts val="0"/>
                        </a:spcAft>
                      </a:pPr>
                      <a:r>
                        <a:rPr lang="de-DE" sz="900">
                          <a:effectLst/>
                        </a:rPr>
                        <a:t>I</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Ida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India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675516665"/>
                  </a:ext>
                </a:extLst>
              </a:tr>
              <a:tr h="131859">
                <a:tc>
                  <a:txBody>
                    <a:bodyPr/>
                    <a:lstStyle/>
                    <a:p>
                      <a:pPr algn="just">
                        <a:spcAft>
                          <a:spcPts val="0"/>
                        </a:spcAft>
                      </a:pPr>
                      <a:r>
                        <a:rPr lang="de-DE" sz="900">
                          <a:effectLst/>
                        </a:rPr>
                        <a:t>J</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Julius</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Juliett</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342607368"/>
                  </a:ext>
                </a:extLst>
              </a:tr>
              <a:tr h="131859">
                <a:tc>
                  <a:txBody>
                    <a:bodyPr/>
                    <a:lstStyle/>
                    <a:p>
                      <a:pPr algn="just">
                        <a:spcAft>
                          <a:spcPts val="0"/>
                        </a:spcAft>
                      </a:pPr>
                      <a:r>
                        <a:rPr lang="de-DE" sz="900">
                          <a:effectLst/>
                        </a:rPr>
                        <a:t>K</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Kaufmann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Kilo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050218786"/>
                  </a:ext>
                </a:extLst>
              </a:tr>
              <a:tr h="131859">
                <a:tc>
                  <a:txBody>
                    <a:bodyPr/>
                    <a:lstStyle/>
                    <a:p>
                      <a:pPr algn="just">
                        <a:spcAft>
                          <a:spcPts val="0"/>
                        </a:spcAft>
                      </a:pPr>
                      <a:r>
                        <a:rPr lang="de-DE" sz="900">
                          <a:effectLst/>
                        </a:rPr>
                        <a:t>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Ludwig</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Lima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4097960281"/>
                  </a:ext>
                </a:extLst>
              </a:tr>
              <a:tr h="131859">
                <a:tc>
                  <a:txBody>
                    <a:bodyPr/>
                    <a:lstStyle/>
                    <a:p>
                      <a:pPr algn="just">
                        <a:spcAft>
                          <a:spcPts val="0"/>
                        </a:spcAft>
                      </a:pPr>
                      <a:r>
                        <a:rPr lang="de-DE" sz="900" dirty="0">
                          <a:effectLst/>
                        </a:rPr>
                        <a:t>M</a:t>
                      </a:r>
                      <a:endParaRPr lang="de-DE"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Martha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Mike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445356672"/>
                  </a:ext>
                </a:extLst>
              </a:tr>
              <a:tr h="131859">
                <a:tc>
                  <a:txBody>
                    <a:bodyPr/>
                    <a:lstStyle/>
                    <a:p>
                      <a:pPr algn="just">
                        <a:spcAft>
                          <a:spcPts val="0"/>
                        </a:spcAft>
                      </a:pPr>
                      <a:r>
                        <a:rPr lang="de-DE" sz="900">
                          <a:effectLst/>
                        </a:rPr>
                        <a:t>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Nordpol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November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35891497"/>
                  </a:ext>
                </a:extLst>
              </a:tr>
              <a:tr h="131859">
                <a:tc>
                  <a:txBody>
                    <a:bodyPr/>
                    <a:lstStyle/>
                    <a:p>
                      <a:pPr algn="just">
                        <a:spcAft>
                          <a:spcPts val="0"/>
                        </a:spcAft>
                      </a:pPr>
                      <a:r>
                        <a:rPr lang="de-DE" sz="900">
                          <a:effectLst/>
                        </a:rPr>
                        <a:t>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Otto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Oscar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4201682986"/>
                  </a:ext>
                </a:extLst>
              </a:tr>
              <a:tr h="131859">
                <a:tc>
                  <a:txBody>
                    <a:bodyPr/>
                    <a:lstStyle/>
                    <a:p>
                      <a:pPr algn="just">
                        <a:spcAft>
                          <a:spcPts val="0"/>
                        </a:spcAft>
                      </a:pPr>
                      <a:r>
                        <a:rPr lang="de-DE" sz="900">
                          <a:effectLst/>
                        </a:rPr>
                        <a:t>Ö</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Ökonom</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451432828"/>
                  </a:ext>
                </a:extLst>
              </a:tr>
              <a:tr h="131859">
                <a:tc>
                  <a:txBody>
                    <a:bodyPr/>
                    <a:lstStyle/>
                    <a:p>
                      <a:pPr algn="just">
                        <a:spcAft>
                          <a:spcPts val="0"/>
                        </a:spcAft>
                      </a:pPr>
                      <a:r>
                        <a:rPr lang="de-DE" sz="900">
                          <a:effectLst/>
                        </a:rPr>
                        <a:t>P</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Paula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Papa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850341598"/>
                  </a:ext>
                </a:extLst>
              </a:tr>
              <a:tr h="131859">
                <a:tc>
                  <a:txBody>
                    <a:bodyPr/>
                    <a:lstStyle/>
                    <a:p>
                      <a:pPr algn="just">
                        <a:spcAft>
                          <a:spcPts val="0"/>
                        </a:spcAft>
                      </a:pPr>
                      <a:r>
                        <a:rPr lang="de-DE" sz="900">
                          <a:effectLst/>
                        </a:rPr>
                        <a:t>Q</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Quelle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Quebec</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4099040998"/>
                  </a:ext>
                </a:extLst>
              </a:tr>
              <a:tr h="131859">
                <a:tc>
                  <a:txBody>
                    <a:bodyPr/>
                    <a:lstStyle/>
                    <a:p>
                      <a:pPr algn="just">
                        <a:spcAft>
                          <a:spcPts val="0"/>
                        </a:spcAft>
                      </a:pPr>
                      <a:r>
                        <a:rPr lang="de-DE" sz="900">
                          <a:effectLst/>
                        </a:rPr>
                        <a:t>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Richard</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Romeo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163733495"/>
                  </a:ext>
                </a:extLst>
              </a:tr>
              <a:tr h="131859">
                <a:tc>
                  <a:txBody>
                    <a:bodyPr/>
                    <a:lstStyle/>
                    <a:p>
                      <a:pPr algn="just">
                        <a:spcAft>
                          <a:spcPts val="0"/>
                        </a:spcAft>
                      </a:pPr>
                      <a:r>
                        <a:rPr lang="de-DE" sz="900">
                          <a:effectLst/>
                        </a:rPr>
                        <a:t>S</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Samuel</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Sierra</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3491608735"/>
                  </a:ext>
                </a:extLst>
              </a:tr>
              <a:tr h="131859">
                <a:tc>
                  <a:txBody>
                    <a:bodyPr/>
                    <a:lstStyle/>
                    <a:p>
                      <a:pPr algn="just">
                        <a:spcAft>
                          <a:spcPts val="0"/>
                        </a:spcAft>
                      </a:pPr>
                      <a:r>
                        <a:rPr lang="de-DE" sz="900">
                          <a:effectLst/>
                        </a:rPr>
                        <a:t>Sch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Schule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042359300"/>
                  </a:ext>
                </a:extLst>
              </a:tr>
              <a:tr h="131859">
                <a:tc>
                  <a:txBody>
                    <a:bodyPr/>
                    <a:lstStyle/>
                    <a:p>
                      <a:pPr algn="just">
                        <a:spcAft>
                          <a:spcPts val="0"/>
                        </a:spcAft>
                      </a:pPr>
                      <a:r>
                        <a:rPr lang="de-DE" sz="900">
                          <a:effectLst/>
                        </a:rPr>
                        <a:t>T</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Theodor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Tango</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681114063"/>
                  </a:ext>
                </a:extLst>
              </a:tr>
              <a:tr h="131859">
                <a:tc>
                  <a:txBody>
                    <a:bodyPr/>
                    <a:lstStyle/>
                    <a:p>
                      <a:pPr algn="just">
                        <a:spcAft>
                          <a:spcPts val="0"/>
                        </a:spcAft>
                      </a:pPr>
                      <a:r>
                        <a:rPr lang="de-DE" sz="900">
                          <a:effectLst/>
                        </a:rPr>
                        <a:t>U</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Ulrich</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Uniform</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3485160950"/>
                  </a:ext>
                </a:extLst>
              </a:tr>
              <a:tr h="131859">
                <a:tc>
                  <a:txBody>
                    <a:bodyPr/>
                    <a:lstStyle/>
                    <a:p>
                      <a:pPr algn="just">
                        <a:spcAft>
                          <a:spcPts val="0"/>
                        </a:spcAft>
                      </a:pPr>
                      <a:r>
                        <a:rPr lang="de-DE" sz="900">
                          <a:effectLst/>
                        </a:rPr>
                        <a:t>Ü</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Übermut</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561094829"/>
                  </a:ext>
                </a:extLst>
              </a:tr>
              <a:tr h="131859">
                <a:tc>
                  <a:txBody>
                    <a:bodyPr/>
                    <a:lstStyle/>
                    <a:p>
                      <a:pPr algn="just">
                        <a:spcAft>
                          <a:spcPts val="0"/>
                        </a:spcAft>
                      </a:pPr>
                      <a:r>
                        <a:rPr lang="de-DE" sz="900">
                          <a:effectLst/>
                        </a:rPr>
                        <a:t>V</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Victor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Victor</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916310292"/>
                  </a:ext>
                </a:extLst>
              </a:tr>
              <a:tr h="131859">
                <a:tc>
                  <a:txBody>
                    <a:bodyPr/>
                    <a:lstStyle/>
                    <a:p>
                      <a:pPr algn="just">
                        <a:spcAft>
                          <a:spcPts val="0"/>
                        </a:spcAft>
                      </a:pPr>
                      <a:r>
                        <a:rPr lang="de-DE" sz="900">
                          <a:effectLst/>
                        </a:rPr>
                        <a:t>W</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Wilhelm</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Whiskey</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3656236865"/>
                  </a:ext>
                </a:extLst>
              </a:tr>
              <a:tr h="131859">
                <a:tc>
                  <a:txBody>
                    <a:bodyPr/>
                    <a:lstStyle/>
                    <a:p>
                      <a:pPr algn="just">
                        <a:spcAft>
                          <a:spcPts val="0"/>
                        </a:spcAft>
                      </a:pPr>
                      <a:r>
                        <a:rPr lang="de-DE" sz="900">
                          <a:effectLst/>
                        </a:rPr>
                        <a:t>X</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Xantippe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X-Ray</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714430743"/>
                  </a:ext>
                </a:extLst>
              </a:tr>
              <a:tr h="131859">
                <a:tc>
                  <a:txBody>
                    <a:bodyPr/>
                    <a:lstStyle/>
                    <a:p>
                      <a:pPr algn="just">
                        <a:spcAft>
                          <a:spcPts val="0"/>
                        </a:spcAft>
                      </a:pPr>
                      <a:r>
                        <a:rPr lang="de-DE" sz="900">
                          <a:effectLst/>
                        </a:rPr>
                        <a:t>Y</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Ypsilon</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Yankee</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1116409197"/>
                  </a:ext>
                </a:extLst>
              </a:tr>
              <a:tr h="131859">
                <a:tc>
                  <a:txBody>
                    <a:bodyPr/>
                    <a:lstStyle/>
                    <a:p>
                      <a:pPr algn="just">
                        <a:spcAft>
                          <a:spcPts val="0"/>
                        </a:spcAft>
                      </a:pPr>
                      <a:r>
                        <a:rPr lang="de-DE" sz="900">
                          <a:effectLst/>
                        </a:rPr>
                        <a:t>Z</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Zacharias</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ctr">
                        <a:spcAft>
                          <a:spcPts val="0"/>
                        </a:spcAft>
                      </a:pPr>
                      <a:r>
                        <a:rPr lang="de-DE" sz="900">
                          <a:effectLst/>
                        </a:rPr>
                        <a:t>Zulu</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a:effectLst/>
                        </a:rPr>
                        <a:t> </a:t>
                      </a:r>
                      <a:endParaRPr lang="de-DE" sz="70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tc>
                  <a:txBody>
                    <a:bodyPr/>
                    <a:lstStyle/>
                    <a:p>
                      <a:pPr algn="just">
                        <a:spcAft>
                          <a:spcPts val="0"/>
                        </a:spcAft>
                      </a:pPr>
                      <a:r>
                        <a:rPr lang="de-DE" sz="900" dirty="0">
                          <a:effectLst/>
                        </a:rPr>
                        <a:t> </a:t>
                      </a:r>
                      <a:endParaRPr lang="de-DE"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2383" marR="42383" marT="0" marB="0"/>
                </a:tc>
                <a:extLst>
                  <a:ext uri="{0D108BD9-81ED-4DB2-BD59-A6C34878D82A}">
                    <a16:rowId xmlns:a16="http://schemas.microsoft.com/office/drawing/2014/main" val="25059889"/>
                  </a:ext>
                </a:extLst>
              </a:tr>
            </a:tbl>
          </a:graphicData>
        </a:graphic>
      </p:graphicFrame>
    </p:spTree>
    <p:extLst>
      <p:ext uri="{BB962C8B-B14F-4D97-AF65-F5344CB8AC3E}">
        <p14:creationId xmlns:p14="http://schemas.microsoft.com/office/powerpoint/2010/main" val="3426920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1052736"/>
            <a:ext cx="6553200" cy="609600"/>
          </a:xfrm>
        </p:spPr>
        <p:txBody>
          <a:bodyPr/>
          <a:lstStyle/>
          <a:p>
            <a:r>
              <a:rPr lang="de-DE" b="1" dirty="0">
                <a:solidFill>
                  <a:schemeClr val="tx1">
                    <a:lumMod val="65000"/>
                    <a:lumOff val="35000"/>
                  </a:schemeClr>
                </a:solidFill>
              </a:rPr>
              <a:t>Zusammenfassung</a:t>
            </a:r>
          </a:p>
        </p:txBody>
      </p:sp>
      <p:pic>
        <p:nvPicPr>
          <p:cNvPr id="6" name="Grafik 5">
            <a:extLst>
              <a:ext uri="{FF2B5EF4-FFF2-40B4-BE49-F238E27FC236}">
                <a16:creationId xmlns:a16="http://schemas.microsoft.com/office/drawing/2014/main" id="{FF7291A0-26D2-4646-9357-A0BB50E80C0F}"/>
              </a:ext>
            </a:extLst>
          </p:cNvPr>
          <p:cNvPicPr>
            <a:picLocks noChangeAspect="1"/>
          </p:cNvPicPr>
          <p:nvPr/>
        </p:nvPicPr>
        <p:blipFill>
          <a:blip r:embed="rId2"/>
          <a:stretch>
            <a:fillRect/>
          </a:stretch>
        </p:blipFill>
        <p:spPr>
          <a:xfrm>
            <a:off x="457200" y="1689922"/>
            <a:ext cx="8096250" cy="4000500"/>
          </a:xfrm>
          <a:prstGeom prst="rect">
            <a:avLst/>
          </a:prstGeom>
        </p:spPr>
      </p:pic>
    </p:spTree>
    <p:extLst>
      <p:ext uri="{BB962C8B-B14F-4D97-AF65-F5344CB8AC3E}">
        <p14:creationId xmlns:p14="http://schemas.microsoft.com/office/powerpoint/2010/main" val="131191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7AFE3C8-F831-42B6-B2AA-4C1ACC87FDE4}"/>
              </a:ext>
            </a:extLst>
          </p:cNvPr>
          <p:cNvSpPr>
            <a:spLocks noGrp="1"/>
          </p:cNvSpPr>
          <p:nvPr>
            <p:ph idx="12"/>
          </p:nvPr>
        </p:nvSpPr>
        <p:spPr>
          <a:xfrm>
            <a:off x="457200" y="1556792"/>
            <a:ext cx="8229600" cy="3505200"/>
          </a:xfrm>
        </p:spPr>
        <p:txBody>
          <a:bodyPr>
            <a:normAutofit/>
          </a:bodyPr>
          <a:lstStyle/>
          <a:p>
            <a:r>
              <a:rPr lang="de-DE" sz="2400" dirty="0">
                <a:latin typeface="NDSFrutiger 45 Light" panose="02000403040000020004" pitchFamily="2" charset="0"/>
              </a:rPr>
              <a:t>Die Teilnehmenden sollen </a:t>
            </a:r>
          </a:p>
          <a:p>
            <a:r>
              <a:rPr lang="de-DE" sz="2400" dirty="0">
                <a:latin typeface="NDSFrutiger 45 Light" panose="02000403040000020004" pitchFamily="2" charset="0"/>
              </a:rPr>
              <a:t>die für die </a:t>
            </a:r>
            <a:r>
              <a:rPr lang="de-DE" sz="2400" dirty="0" err="1">
                <a:latin typeface="NDSFrutiger 45 Light" panose="02000403040000020004" pitchFamily="2" charset="0"/>
              </a:rPr>
              <a:t>Truppfunktion</a:t>
            </a:r>
            <a:r>
              <a:rPr lang="de-DE" sz="2400" dirty="0">
                <a:latin typeface="NDSFrutiger 45 Light" panose="02000403040000020004" pitchFamily="2" charset="0"/>
              </a:rPr>
              <a:t> bedeutenden rechtlichen und technischen Grundlagen im Digitalfunk erläutern können.</a:t>
            </a:r>
          </a:p>
          <a:p>
            <a:r>
              <a:rPr lang="de-DE" sz="2400" dirty="0">
                <a:effectLst/>
                <a:latin typeface="NDSFrutiger 45 Light" panose="02000403040000020004" pitchFamily="2" charset="0"/>
                <a:ea typeface="MS Mincho"/>
                <a:cs typeface="Arial" panose="020B0604020202020204" pitchFamily="34" charset="0"/>
              </a:rPr>
              <a:t>… die Grundfunktionen eines HRTs / MRTs erläutern können. </a:t>
            </a:r>
            <a:endParaRPr lang="de-DE" sz="2400" dirty="0"/>
          </a:p>
          <a:p>
            <a:endParaRPr lang="de-DE" sz="2400" dirty="0">
              <a:latin typeface="NDSFrutiger 45 Light" panose="02000403040000020004" pitchFamily="2" charset="0"/>
            </a:endParaRPr>
          </a:p>
        </p:txBody>
      </p:sp>
      <p:sp>
        <p:nvSpPr>
          <p:cNvPr id="3" name="Titel 2">
            <a:extLst>
              <a:ext uri="{FF2B5EF4-FFF2-40B4-BE49-F238E27FC236}">
                <a16:creationId xmlns:a16="http://schemas.microsoft.com/office/drawing/2014/main" id="{8672E620-07B2-494C-A3DE-03E3D06CA739}"/>
              </a:ext>
            </a:extLst>
          </p:cNvPr>
          <p:cNvSpPr>
            <a:spLocks noGrp="1"/>
          </p:cNvSpPr>
          <p:nvPr>
            <p:ph type="title"/>
          </p:nvPr>
        </p:nvSpPr>
        <p:spPr>
          <a:xfrm>
            <a:off x="480740" y="914400"/>
            <a:ext cx="6553200" cy="609600"/>
          </a:xfrm>
        </p:spPr>
        <p:txBody>
          <a:bodyPr/>
          <a:lstStyle/>
          <a:p>
            <a:r>
              <a:rPr lang="de-DE" b="1" dirty="0">
                <a:latin typeface="NDSFrutiger 45 Light" panose="02000403040000020004" pitchFamily="2" charset="0"/>
              </a:rPr>
              <a:t>Lernziele</a:t>
            </a:r>
          </a:p>
        </p:txBody>
      </p:sp>
    </p:spTree>
    <p:extLst>
      <p:ext uri="{BB962C8B-B14F-4D97-AF65-F5344CB8AC3E}">
        <p14:creationId xmlns:p14="http://schemas.microsoft.com/office/powerpoint/2010/main" val="3654767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3738C41-928E-4A32-9424-019FC9DE4F1E}"/>
              </a:ext>
            </a:extLst>
          </p:cNvPr>
          <p:cNvSpPr>
            <a:spLocks noGrp="1"/>
          </p:cNvSpPr>
          <p:nvPr>
            <p:ph type="title"/>
          </p:nvPr>
        </p:nvSpPr>
        <p:spPr>
          <a:xfrm>
            <a:off x="261988" y="914400"/>
            <a:ext cx="6748412" cy="609600"/>
          </a:xfrm>
        </p:spPr>
        <p:txBody>
          <a:bodyPr/>
          <a:lstStyle/>
          <a:p>
            <a:r>
              <a:rPr lang="de-DE" b="1" dirty="0">
                <a:latin typeface="NDSFrutiger 45 Light" panose="02000403040000020004" pitchFamily="2" charset="0"/>
              </a:rPr>
              <a:t>Grundsätze Sprechfunkbetrieb</a:t>
            </a:r>
          </a:p>
        </p:txBody>
      </p:sp>
      <p:graphicFrame>
        <p:nvGraphicFramePr>
          <p:cNvPr id="4" name="Tabelle 3">
            <a:extLst>
              <a:ext uri="{FF2B5EF4-FFF2-40B4-BE49-F238E27FC236}">
                <a16:creationId xmlns:a16="http://schemas.microsoft.com/office/drawing/2014/main" id="{D7766235-84D7-4113-9BE7-6CD6E96FADFF}"/>
              </a:ext>
            </a:extLst>
          </p:cNvPr>
          <p:cNvGraphicFramePr>
            <a:graphicFrameLocks noGrp="1"/>
          </p:cNvGraphicFramePr>
          <p:nvPr>
            <p:extLst>
              <p:ext uri="{D42A27DB-BD31-4B8C-83A1-F6EECF244321}">
                <p14:modId xmlns:p14="http://schemas.microsoft.com/office/powerpoint/2010/main" val="211088077"/>
              </p:ext>
            </p:extLst>
          </p:nvPr>
        </p:nvGraphicFramePr>
        <p:xfrm>
          <a:off x="1403648" y="2996952"/>
          <a:ext cx="6672180" cy="2511178"/>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4292843375"/>
                    </a:ext>
                  </a:extLst>
                </a:gridCol>
                <a:gridCol w="5376036">
                  <a:extLst>
                    <a:ext uri="{9D8B030D-6E8A-4147-A177-3AD203B41FA5}">
                      <a16:colId xmlns:a16="http://schemas.microsoft.com/office/drawing/2014/main" val="50588753"/>
                    </a:ext>
                  </a:extLst>
                </a:gridCol>
              </a:tblGrid>
              <a:tr h="689296">
                <a:tc>
                  <a:txBody>
                    <a:bodyPr/>
                    <a:lstStyle/>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Nachrichtenart</a:t>
                      </a:r>
                    </a:p>
                  </a:txBody>
                  <a:tcPr marL="68580" marR="68580" marT="0" marB="0"/>
                </a:tc>
                <a:tc>
                  <a:txBody>
                    <a:bodyPr/>
                    <a:lstStyle/>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Erläuterung</a:t>
                      </a:r>
                    </a:p>
                  </a:txBody>
                  <a:tcPr marL="68580" marR="68580" marT="0" marB="0"/>
                </a:tc>
                <a:extLst>
                  <a:ext uri="{0D108BD9-81ED-4DB2-BD59-A6C34878D82A}">
                    <a16:rowId xmlns:a16="http://schemas.microsoft.com/office/drawing/2014/main" val="1358687566"/>
                  </a:ext>
                </a:extLst>
              </a:tr>
              <a:tr h="689296">
                <a:tc>
                  <a:txBody>
                    <a:bodyPr/>
                    <a:lstStyle/>
                    <a:p>
                      <a:pPr>
                        <a:lnSpc>
                          <a:spcPct val="115000"/>
                        </a:lnSpc>
                        <a:spcAft>
                          <a:spcPts val="0"/>
                        </a:spcAft>
                        <a:tabLst>
                          <a:tab pos="900430" algn="l"/>
                        </a:tabLst>
                      </a:pPr>
                      <a:r>
                        <a:rPr lang="de-DE" sz="1100" dirty="0">
                          <a:effectLst/>
                          <a:latin typeface="NDSFrutiger 45 Light" panose="02000403040000020004" pitchFamily="2" charset="0"/>
                        </a:rPr>
                        <a:t>Durchsage</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Formlose Nachricht (Lagemeldung) von schriftlich abgefassten Informationen mit der Empfehlung diese zu dokumentieren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76786109"/>
                  </a:ext>
                </a:extLst>
              </a:tr>
              <a:tr h="430597">
                <a:tc>
                  <a:txBody>
                    <a:bodyPr/>
                    <a:lstStyle/>
                    <a:p>
                      <a:pPr>
                        <a:lnSpc>
                          <a:spcPct val="115000"/>
                        </a:lnSpc>
                        <a:spcAft>
                          <a:spcPts val="0"/>
                        </a:spcAft>
                        <a:tabLst>
                          <a:tab pos="900430" algn="l"/>
                        </a:tabLst>
                      </a:pPr>
                      <a:r>
                        <a:rPr lang="de-DE" sz="1100" dirty="0">
                          <a:effectLst/>
                          <a:latin typeface="NDSFrutiger 45 Light" panose="02000403040000020004" pitchFamily="2" charset="0"/>
                        </a:rPr>
                        <a:t>Spruch</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Formgebundene Nachricht (hier ist insbesondere auf die exakte Übermittlung der Nachricht zu achten)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55425446"/>
                  </a:ext>
                </a:extLst>
              </a:tr>
              <a:tr h="430597">
                <a:tc>
                  <a:txBody>
                    <a:bodyPr/>
                    <a:lstStyle/>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Gespräch</a:t>
                      </a: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b="0" dirty="0">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Unmittelbarer formloser Informationsaustausch</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180746935"/>
                  </a:ext>
                </a:extLst>
              </a:tr>
            </a:tbl>
          </a:graphicData>
        </a:graphic>
      </p:graphicFrame>
      <p:sp>
        <p:nvSpPr>
          <p:cNvPr id="5" name="Rectangle 1">
            <a:extLst>
              <a:ext uri="{FF2B5EF4-FFF2-40B4-BE49-F238E27FC236}">
                <a16:creationId xmlns:a16="http://schemas.microsoft.com/office/drawing/2014/main" id="{E9BD0062-E6CF-4893-A0C7-84A1951929B6}"/>
              </a:ext>
            </a:extLst>
          </p:cNvPr>
          <p:cNvSpPr>
            <a:spLocks noChangeArrowheads="1"/>
          </p:cNvSpPr>
          <p:nvPr/>
        </p:nvSpPr>
        <p:spPr bwMode="auto">
          <a:xfrm>
            <a:off x="280212" y="2149025"/>
            <a:ext cx="5544616" cy="5616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551" tIns="152352" rIns="91440" bIns="38088" numCol="1" anchor="ctr" anchorCtr="0" compatLnSpc="1">
            <a:prstTxWarp prst="textNoShape">
              <a:avLst/>
            </a:prstTxWarp>
            <a:spAutoFit/>
          </a:bodyPr>
          <a:lstStyle>
            <a:lvl1pPr eaLnBrk="0" fontAlgn="base" hangingPunct="0">
              <a:spcBef>
                <a:spcPct val="0"/>
              </a:spcBef>
              <a:spcAft>
                <a:spcPct val="0"/>
              </a:spcAft>
              <a:tabLst>
                <a:tab pos="900113" algn="l"/>
              </a:tabLst>
              <a:defRPr>
                <a:solidFill>
                  <a:schemeClr val="tx1"/>
                </a:solidFill>
                <a:latin typeface="Arial" panose="020B0604020202020204" pitchFamily="34" charset="0"/>
              </a:defRPr>
            </a:lvl1pPr>
            <a:lvl2pPr eaLnBrk="0" fontAlgn="base" hangingPunct="0">
              <a:spcBef>
                <a:spcPct val="0"/>
              </a:spcBef>
              <a:spcAft>
                <a:spcPct val="0"/>
              </a:spcAft>
              <a:tabLst>
                <a:tab pos="900113" algn="l"/>
              </a:tabLst>
              <a:defRPr>
                <a:solidFill>
                  <a:schemeClr val="tx1"/>
                </a:solidFill>
                <a:latin typeface="Arial" panose="020B0604020202020204" pitchFamily="34" charset="0"/>
              </a:defRPr>
            </a:lvl2pPr>
            <a:lvl3pPr eaLnBrk="0" fontAlgn="base" hangingPunct="0">
              <a:spcBef>
                <a:spcPct val="0"/>
              </a:spcBef>
              <a:spcAft>
                <a:spcPct val="0"/>
              </a:spcAft>
              <a:tabLst>
                <a:tab pos="900113" algn="l"/>
              </a:tabLst>
              <a:defRPr>
                <a:solidFill>
                  <a:schemeClr val="tx1"/>
                </a:solidFill>
                <a:latin typeface="Arial" panose="020B0604020202020204" pitchFamily="34" charset="0"/>
              </a:defRPr>
            </a:lvl3pPr>
            <a:lvl4pPr eaLnBrk="0" fontAlgn="base" hangingPunct="0">
              <a:spcBef>
                <a:spcPct val="0"/>
              </a:spcBef>
              <a:spcAft>
                <a:spcPct val="0"/>
              </a:spcAft>
              <a:tabLst>
                <a:tab pos="900113" algn="l"/>
              </a:tabLst>
              <a:defRPr>
                <a:solidFill>
                  <a:schemeClr val="tx1"/>
                </a:solidFill>
                <a:latin typeface="Arial" panose="020B0604020202020204" pitchFamily="34" charset="0"/>
              </a:defRPr>
            </a:lvl4pPr>
            <a:lvl5pPr eaLnBrk="0" fontAlgn="base" hangingPunct="0">
              <a:spcBef>
                <a:spcPct val="0"/>
              </a:spcBef>
              <a:spcAft>
                <a:spcPct val="0"/>
              </a:spcAft>
              <a:tabLst>
                <a:tab pos="900113" algn="l"/>
              </a:tabLst>
              <a:defRPr>
                <a:solidFill>
                  <a:schemeClr val="tx1"/>
                </a:solidFill>
                <a:latin typeface="Arial" panose="020B0604020202020204" pitchFamily="34" charset="0"/>
              </a:defRPr>
            </a:lvl5pPr>
            <a:lvl6pPr eaLnBrk="0" fontAlgn="base" hangingPunct="0">
              <a:spcBef>
                <a:spcPct val="0"/>
              </a:spcBef>
              <a:spcAft>
                <a:spcPct val="0"/>
              </a:spcAft>
              <a:tabLst>
                <a:tab pos="900113" algn="l"/>
              </a:tabLst>
              <a:defRPr>
                <a:solidFill>
                  <a:schemeClr val="tx1"/>
                </a:solidFill>
                <a:latin typeface="Arial" panose="020B0604020202020204" pitchFamily="34" charset="0"/>
              </a:defRPr>
            </a:lvl6pPr>
            <a:lvl7pPr eaLnBrk="0" fontAlgn="base" hangingPunct="0">
              <a:spcBef>
                <a:spcPct val="0"/>
              </a:spcBef>
              <a:spcAft>
                <a:spcPct val="0"/>
              </a:spcAft>
              <a:tabLst>
                <a:tab pos="900113" algn="l"/>
              </a:tabLst>
              <a:defRPr>
                <a:solidFill>
                  <a:schemeClr val="tx1"/>
                </a:solidFill>
                <a:latin typeface="Arial" panose="020B0604020202020204" pitchFamily="34" charset="0"/>
              </a:defRPr>
            </a:lvl7pPr>
            <a:lvl8pPr eaLnBrk="0" fontAlgn="base" hangingPunct="0">
              <a:spcBef>
                <a:spcPct val="0"/>
              </a:spcBef>
              <a:spcAft>
                <a:spcPct val="0"/>
              </a:spcAft>
              <a:tabLst>
                <a:tab pos="900113" algn="l"/>
              </a:tabLst>
              <a:defRPr>
                <a:solidFill>
                  <a:schemeClr val="tx1"/>
                </a:solidFill>
                <a:latin typeface="Arial" panose="020B0604020202020204" pitchFamily="34" charset="0"/>
              </a:defRPr>
            </a:lvl8pPr>
            <a:lvl9pPr eaLnBrk="0" fontAlgn="base" hangingPunct="0">
              <a:spcBef>
                <a:spcPct val="0"/>
              </a:spcBef>
              <a:spcAft>
                <a:spcPct val="0"/>
              </a:spcAft>
              <a:tabLst>
                <a:tab pos="9001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900113" algn="l"/>
              </a:tabLst>
            </a:pPr>
            <a:r>
              <a:rPr kumimoji="0" lang="de-DE" altLang="de-DE" sz="1200" b="1" i="0" u="none" strike="noStrike" cap="none" normalizeH="0" baseline="0" dirty="0">
                <a:ln>
                  <a:noFill/>
                </a:ln>
                <a:solidFill>
                  <a:srgbClr val="000000"/>
                </a:solidFill>
                <a:effectLst/>
                <a:latin typeface="NDSFrutiger 45 Light" panose="02000403040000020004" pitchFamily="2" charset="0"/>
                <a:cs typeface="Arial" panose="020B0604020202020204" pitchFamily="34" charset="0"/>
              </a:rPr>
              <a:t>Nachrichtenarten</a:t>
            </a:r>
            <a:endParaRPr kumimoji="0" lang="de-DE" altLang="de-DE" sz="1200" b="1" i="0" u="none" strike="noStrike" cap="none" normalizeH="0" baseline="0" dirty="0">
              <a:ln>
                <a:noFill/>
              </a:ln>
              <a:solidFill>
                <a:schemeClr val="tx1"/>
              </a:solidFill>
              <a:effectLst/>
              <a:latin typeface="NDSFrutiger 45 Light" panose="02000403040000020004" pitchFamily="2"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200" b="0"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Im Bereich der BOS werden verschiedene Nachrichtenarten verwendet. </a:t>
            </a:r>
            <a:endParaRPr kumimoji="0" lang="de-DE" altLang="de-DE" sz="1200" b="0" i="0" u="none" strike="noStrike" cap="none" normalizeH="0" baseline="0" dirty="0">
              <a:ln>
                <a:noFill/>
              </a:ln>
              <a:solidFill>
                <a:schemeClr val="tx1"/>
              </a:solidFill>
              <a:effectLst/>
              <a:latin typeface="NDSFrutiger 45 Light" panose="02000403040000020004" pitchFamily="2" charset="0"/>
            </a:endParaRPr>
          </a:p>
        </p:txBody>
      </p:sp>
      <p:sp>
        <p:nvSpPr>
          <p:cNvPr id="6" name="Textfeld 5">
            <a:extLst>
              <a:ext uri="{FF2B5EF4-FFF2-40B4-BE49-F238E27FC236}">
                <a16:creationId xmlns:a16="http://schemas.microsoft.com/office/drawing/2014/main" id="{F501C88E-5026-429F-8D2B-9FAECB564F21}"/>
              </a:ext>
            </a:extLst>
          </p:cNvPr>
          <p:cNvSpPr txBox="1"/>
          <p:nvPr/>
        </p:nvSpPr>
        <p:spPr>
          <a:xfrm>
            <a:off x="539552" y="1444780"/>
            <a:ext cx="8156834" cy="646331"/>
          </a:xfrm>
          <a:prstGeom prst="rect">
            <a:avLst/>
          </a:prstGeom>
          <a:noFill/>
        </p:spPr>
        <p:txBody>
          <a:bodyPr wrap="square" rtlCol="0">
            <a:spAutoFit/>
          </a:bodyPr>
          <a:lstStyle/>
          <a:p>
            <a:pPr algn="ctr"/>
            <a:r>
              <a:rPr lang="de-DE" b="1" dirty="0">
                <a:latin typeface="NDSFrutiger 45 Light" panose="02000403040000020004" pitchFamily="2" charset="0"/>
              </a:rPr>
              <a:t>Im Sprechfunk gilt der Grundsatz: </a:t>
            </a:r>
          </a:p>
          <a:p>
            <a:pPr algn="ctr"/>
            <a:r>
              <a:rPr lang="de-DE" b="1" dirty="0">
                <a:latin typeface="NDSFrutiger 45 Light" panose="02000403040000020004" pitchFamily="2" charset="0"/>
              </a:rPr>
              <a:t>So kurz wie möglich, so umfassend wie nötig</a:t>
            </a:r>
          </a:p>
        </p:txBody>
      </p:sp>
    </p:spTree>
    <p:extLst>
      <p:ext uri="{BB962C8B-B14F-4D97-AF65-F5344CB8AC3E}">
        <p14:creationId xmlns:p14="http://schemas.microsoft.com/office/powerpoint/2010/main" val="247009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1CB6CE98-B82F-4778-9495-8C08F6F5552F}"/>
              </a:ext>
            </a:extLst>
          </p:cNvPr>
          <p:cNvSpPr txBox="1">
            <a:spLocks/>
          </p:cNvSpPr>
          <p:nvPr/>
        </p:nvSpPr>
        <p:spPr>
          <a:xfrm>
            <a:off x="261988" y="914400"/>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graphicFrame>
        <p:nvGraphicFramePr>
          <p:cNvPr id="5" name="Tabelle 4">
            <a:extLst>
              <a:ext uri="{FF2B5EF4-FFF2-40B4-BE49-F238E27FC236}">
                <a16:creationId xmlns:a16="http://schemas.microsoft.com/office/drawing/2014/main" id="{B0C4726E-00C3-44EB-B7AB-97D9A477B5BE}"/>
              </a:ext>
            </a:extLst>
          </p:cNvPr>
          <p:cNvGraphicFramePr>
            <a:graphicFrameLocks noGrp="1"/>
          </p:cNvGraphicFramePr>
          <p:nvPr>
            <p:extLst>
              <p:ext uri="{D42A27DB-BD31-4B8C-83A1-F6EECF244321}">
                <p14:modId xmlns:p14="http://schemas.microsoft.com/office/powerpoint/2010/main" val="2309363216"/>
              </p:ext>
            </p:extLst>
          </p:nvPr>
        </p:nvGraphicFramePr>
        <p:xfrm>
          <a:off x="827584" y="2136902"/>
          <a:ext cx="7826757" cy="3806698"/>
        </p:xfrm>
        <a:graphic>
          <a:graphicData uri="http://schemas.openxmlformats.org/drawingml/2006/table">
            <a:tbl>
              <a:tblPr firstRow="1" firstCol="1" bandRow="1">
                <a:tableStyleId>{5C22544A-7EE6-4342-B048-85BDC9FD1C3A}</a:tableStyleId>
              </a:tblPr>
              <a:tblGrid>
                <a:gridCol w="1512168">
                  <a:extLst>
                    <a:ext uri="{9D8B030D-6E8A-4147-A177-3AD203B41FA5}">
                      <a16:colId xmlns:a16="http://schemas.microsoft.com/office/drawing/2014/main" val="2311302605"/>
                    </a:ext>
                  </a:extLst>
                </a:gridCol>
                <a:gridCol w="6314589">
                  <a:extLst>
                    <a:ext uri="{9D8B030D-6E8A-4147-A177-3AD203B41FA5}">
                      <a16:colId xmlns:a16="http://schemas.microsoft.com/office/drawing/2014/main" val="2040616567"/>
                    </a:ext>
                  </a:extLst>
                </a:gridCol>
              </a:tblGrid>
              <a:tr h="0">
                <a:tc>
                  <a:txBody>
                    <a:bodyPr/>
                    <a:lstStyle/>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Vorrangstufen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Erläuterungen</a:t>
                      </a:r>
                    </a:p>
                  </a:txBody>
                  <a:tcPr marL="68580" marR="68580" marT="0" marB="0">
                    <a:solidFill>
                      <a:schemeClr val="accent1"/>
                    </a:solidFill>
                  </a:tcPr>
                </a:tc>
                <a:extLst>
                  <a:ext uri="{0D108BD9-81ED-4DB2-BD59-A6C34878D82A}">
                    <a16:rowId xmlns:a16="http://schemas.microsoft.com/office/drawing/2014/main" val="1890691744"/>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Einfachnachrichten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b="0" dirty="0">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(werden nicht gesondert gekennzeichnet) Erhalten vom Aufgeber auch keinen Vermerk</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094723419"/>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Sofortnachrichten</a:t>
                      </a: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Ankündigung „Sofort“ oder „SSS“</a:t>
                      </a:r>
                    </a:p>
                    <a:p>
                      <a:pPr>
                        <a:lnSpc>
                          <a:spcPct val="115000"/>
                        </a:lnSpc>
                        <a:spcAft>
                          <a:spcPts val="0"/>
                        </a:spcAft>
                        <a:tabLst>
                          <a:tab pos="900430" algn="l"/>
                        </a:tabLst>
                      </a:pPr>
                      <a:r>
                        <a:rPr lang="de-DE" sz="1100" dirty="0">
                          <a:effectLst/>
                          <a:latin typeface="NDSFrutiger 45 Light" panose="02000403040000020004" pitchFamily="2" charset="0"/>
                        </a:rPr>
                        <a:t>Sind dringende Nachrichten, die keinen Zeitverzug zulassen,</a:t>
                      </a:r>
                    </a:p>
                    <a:p>
                      <a:pPr>
                        <a:lnSpc>
                          <a:spcPct val="115000"/>
                        </a:lnSpc>
                        <a:spcAft>
                          <a:spcPts val="0"/>
                        </a:spcAft>
                        <a:tabLst>
                          <a:tab pos="900430" algn="l"/>
                        </a:tabLst>
                      </a:pPr>
                      <a:r>
                        <a:rPr lang="de-DE" sz="1100" dirty="0">
                          <a:effectLst/>
                          <a:latin typeface="NDSFrutiger 45 Light" panose="02000403040000020004" pitchFamily="2" charset="0"/>
                        </a:rPr>
                        <a:t>Mögliche Gefährdung von Personen</a:t>
                      </a:r>
                    </a:p>
                    <a:p>
                      <a:pPr>
                        <a:lnSpc>
                          <a:spcPct val="115000"/>
                        </a:lnSpc>
                        <a:spcAft>
                          <a:spcPts val="0"/>
                        </a:spcAft>
                        <a:tabLst>
                          <a:tab pos="900430" algn="l"/>
                        </a:tabLst>
                      </a:pPr>
                      <a:r>
                        <a:rPr lang="de-DE" sz="1100" dirty="0">
                          <a:effectLst/>
                          <a:latin typeface="NDSFrutiger 45 Light" panose="02000403040000020004" pitchFamily="2" charset="0"/>
                        </a:rPr>
                        <a:t>Möglicher erheblicher Sachschaden</a:t>
                      </a:r>
                    </a:p>
                    <a:p>
                      <a:pPr>
                        <a:lnSpc>
                          <a:spcPct val="115000"/>
                        </a:lnSpc>
                        <a:spcAft>
                          <a:spcPts val="0"/>
                        </a:spcAft>
                        <a:tabLst>
                          <a:tab pos="900430" algn="l"/>
                        </a:tabLst>
                      </a:pPr>
                      <a:r>
                        <a:rPr lang="de-DE" sz="1100" dirty="0">
                          <a:effectLst/>
                          <a:latin typeface="NDSFrutiger 45 Light" panose="02000403040000020004" pitchFamily="2" charset="0"/>
                        </a:rPr>
                        <a:t>Unvorhergesehene Lageveränderungen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61076510"/>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rPr>
                        <a:t>Blitz</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Ankündigung „Blitz“ oder „BBB“</a:t>
                      </a:r>
                    </a:p>
                    <a:p>
                      <a:pPr>
                        <a:lnSpc>
                          <a:spcPct val="115000"/>
                        </a:lnSpc>
                        <a:spcAft>
                          <a:spcPts val="0"/>
                        </a:spcAft>
                        <a:tabLst>
                          <a:tab pos="900430" algn="l"/>
                        </a:tabLst>
                      </a:pPr>
                      <a:r>
                        <a:rPr lang="de-DE" sz="1100" dirty="0">
                          <a:effectLst/>
                          <a:latin typeface="NDSFrutiger 45 Light" panose="02000403040000020004" pitchFamily="2" charset="0"/>
                        </a:rPr>
                        <a:t>Sehr dringende Nachrichten, die aufgegeben werden, wenn:</a:t>
                      </a:r>
                    </a:p>
                    <a:p>
                      <a:pPr>
                        <a:lnSpc>
                          <a:spcPct val="115000"/>
                        </a:lnSpc>
                        <a:spcAft>
                          <a:spcPts val="0"/>
                        </a:spcAft>
                        <a:tabLst>
                          <a:tab pos="900430" algn="l"/>
                        </a:tabLst>
                      </a:pPr>
                      <a:r>
                        <a:rPr lang="de-DE" sz="1100" dirty="0">
                          <a:effectLst/>
                          <a:latin typeface="NDSFrutiger 45 Light" panose="02000403040000020004" pitchFamily="2" charset="0"/>
                        </a:rPr>
                        <a:t>Zum Schutz des menschlichen Lebens</a:t>
                      </a:r>
                    </a:p>
                    <a:p>
                      <a:pPr>
                        <a:lnSpc>
                          <a:spcPct val="115000"/>
                        </a:lnSpc>
                        <a:spcAft>
                          <a:spcPts val="0"/>
                        </a:spcAft>
                        <a:tabLst>
                          <a:tab pos="900430" algn="l"/>
                        </a:tabLst>
                      </a:pPr>
                      <a:r>
                        <a:rPr lang="de-DE" sz="1100" dirty="0">
                          <a:effectLst/>
                          <a:latin typeface="NDSFrutiger 45 Light" panose="02000403040000020004" pitchFamily="2" charset="0"/>
                        </a:rPr>
                        <a:t>Zur Bekämpfung von Kapitalverbrechen</a:t>
                      </a:r>
                    </a:p>
                    <a:p>
                      <a:pPr>
                        <a:lnSpc>
                          <a:spcPct val="115000"/>
                        </a:lnSpc>
                        <a:spcAft>
                          <a:spcPts val="0"/>
                        </a:spcAft>
                        <a:tabLst>
                          <a:tab pos="900430" algn="l"/>
                        </a:tabLst>
                      </a:pPr>
                      <a:r>
                        <a:rPr lang="de-DE" sz="1100" dirty="0">
                          <a:effectLst/>
                          <a:latin typeface="NDSFrutiger 45 Light" panose="02000403040000020004" pitchFamily="2" charset="0"/>
                        </a:rPr>
                        <a:t>Bei Katastrophen und im dringenden Interesse der öffentlichen Sicherheit und Ordnung</a:t>
                      </a:r>
                    </a:p>
                    <a:p>
                      <a:pPr>
                        <a:lnSpc>
                          <a:spcPct val="115000"/>
                        </a:lnSpc>
                        <a:spcAft>
                          <a:spcPts val="0"/>
                        </a:spcAft>
                        <a:tabLst>
                          <a:tab pos="900430" algn="l"/>
                        </a:tabLst>
                      </a:pPr>
                      <a:r>
                        <a:rPr lang="de-DE" sz="1100" dirty="0">
                          <a:effectLst/>
                          <a:latin typeface="NDSFrutiger 45 Light" panose="02000403040000020004" pitchFamily="2" charset="0"/>
                        </a:rPr>
                        <a:t> </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2846169"/>
                  </a:ext>
                </a:extLst>
              </a:tr>
            </a:tbl>
          </a:graphicData>
        </a:graphic>
      </p:graphicFrame>
      <p:sp>
        <p:nvSpPr>
          <p:cNvPr id="7" name="Textfeld 6">
            <a:extLst>
              <a:ext uri="{FF2B5EF4-FFF2-40B4-BE49-F238E27FC236}">
                <a16:creationId xmlns:a16="http://schemas.microsoft.com/office/drawing/2014/main" id="{F42077D9-C924-4D00-97DC-4A7368E6316A}"/>
              </a:ext>
            </a:extLst>
          </p:cNvPr>
          <p:cNvSpPr txBox="1"/>
          <p:nvPr/>
        </p:nvSpPr>
        <p:spPr>
          <a:xfrm>
            <a:off x="539552" y="1298320"/>
            <a:ext cx="7826757" cy="600164"/>
          </a:xfrm>
          <a:prstGeom prst="rect">
            <a:avLst/>
          </a:prstGeom>
          <a:noFill/>
        </p:spPr>
        <p:txBody>
          <a:bodyPr wrap="square" rtlCol="0">
            <a:spAutoFit/>
          </a:bodyPr>
          <a:lstStyle/>
          <a:p>
            <a:r>
              <a:rPr lang="de-DE" sz="1100" b="1" dirty="0">
                <a:latin typeface="NDSFrutiger 45 Light" panose="02000403040000020004" pitchFamily="2" charset="0"/>
              </a:rPr>
              <a:t>Vorrangstufen</a:t>
            </a:r>
          </a:p>
          <a:p>
            <a:r>
              <a:rPr lang="de-DE" sz="1100" dirty="0">
                <a:latin typeface="NDSFrutiger 45 Light" panose="02000403040000020004" pitchFamily="2" charset="0"/>
              </a:rPr>
              <a:t>Besondere Nachrichten, die eine entsprechende Tragweite (s. Tabelle) haben, werden mit sog. Vorrangstufen gekennzeichnet. Es besteht von Seiten der Gegenstelle die Pflicht diese Nachrichten sofort, bzw. ohne Zeitverzug zu bearbeiten. </a:t>
            </a:r>
          </a:p>
        </p:txBody>
      </p:sp>
    </p:spTree>
    <p:extLst>
      <p:ext uri="{BB962C8B-B14F-4D97-AF65-F5344CB8AC3E}">
        <p14:creationId xmlns:p14="http://schemas.microsoft.com/office/powerpoint/2010/main" val="94071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0352C8F4-18DE-4573-9EBE-9BAF113F518D}"/>
              </a:ext>
            </a:extLst>
          </p:cNvPr>
          <p:cNvSpPr txBox="1">
            <a:spLocks/>
          </p:cNvSpPr>
          <p:nvPr/>
        </p:nvSpPr>
        <p:spPr>
          <a:xfrm>
            <a:off x="261988" y="836712"/>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graphicFrame>
        <p:nvGraphicFramePr>
          <p:cNvPr id="5" name="Tabelle 4">
            <a:extLst>
              <a:ext uri="{FF2B5EF4-FFF2-40B4-BE49-F238E27FC236}">
                <a16:creationId xmlns:a16="http://schemas.microsoft.com/office/drawing/2014/main" id="{6297270A-30E3-41F9-9E8A-D2CD7CCE9A06}"/>
              </a:ext>
            </a:extLst>
          </p:cNvPr>
          <p:cNvGraphicFramePr>
            <a:graphicFrameLocks noGrp="1"/>
          </p:cNvGraphicFramePr>
          <p:nvPr>
            <p:extLst>
              <p:ext uri="{D42A27DB-BD31-4B8C-83A1-F6EECF244321}">
                <p14:modId xmlns:p14="http://schemas.microsoft.com/office/powerpoint/2010/main" val="3167067488"/>
              </p:ext>
            </p:extLst>
          </p:nvPr>
        </p:nvGraphicFramePr>
        <p:xfrm>
          <a:off x="1187624" y="2408923"/>
          <a:ext cx="6380361" cy="3477151"/>
        </p:xfrm>
        <a:graphic>
          <a:graphicData uri="http://schemas.openxmlformats.org/drawingml/2006/table">
            <a:tbl>
              <a:tblPr firstRow="1" firstCol="1" bandRow="1">
                <a:tableStyleId>{5C22544A-7EE6-4342-B048-85BDC9FD1C3A}</a:tableStyleId>
              </a:tblPr>
              <a:tblGrid>
                <a:gridCol w="1822029">
                  <a:extLst>
                    <a:ext uri="{9D8B030D-6E8A-4147-A177-3AD203B41FA5}">
                      <a16:colId xmlns:a16="http://schemas.microsoft.com/office/drawing/2014/main" val="1409805345"/>
                    </a:ext>
                  </a:extLst>
                </a:gridCol>
                <a:gridCol w="4558332">
                  <a:extLst>
                    <a:ext uri="{9D8B030D-6E8A-4147-A177-3AD203B41FA5}">
                      <a16:colId xmlns:a16="http://schemas.microsoft.com/office/drawing/2014/main" val="2560958229"/>
                    </a:ext>
                  </a:extLst>
                </a:gridCol>
              </a:tblGrid>
              <a:tr h="660037">
                <a:tc>
                  <a:txBody>
                    <a:bodyPr/>
                    <a:lstStyle/>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Regel</a:t>
                      </a:r>
                    </a:p>
                  </a:txBody>
                  <a:tcPr marL="68580" marR="68580" marT="0" marB="0"/>
                </a:tc>
                <a:tc>
                  <a:txBody>
                    <a:bodyPr/>
                    <a:lstStyle/>
                    <a:p>
                      <a:pPr>
                        <a:lnSpc>
                          <a:spcPct val="115000"/>
                        </a:lnSpc>
                        <a:spcAft>
                          <a:spcPts val="0"/>
                        </a:spcAft>
                        <a:tabLst>
                          <a:tab pos="900430" algn="l"/>
                        </a:tabLst>
                      </a:pPr>
                      <a:endParaRPr lang="de-DE" sz="1100" b="0" dirty="0">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r>
                        <a:rPr lang="de-DE" sz="1100" b="1" dirty="0">
                          <a:solidFill>
                            <a:schemeClr val="bg1"/>
                          </a:solidFill>
                          <a:effectLst/>
                          <a:latin typeface="NDSFrutiger 45 Light" panose="02000403040000020004" pitchFamily="2" charset="0"/>
                          <a:ea typeface="Times New Roman" panose="02020603050405020304" pitchFamily="18" charset="0"/>
                          <a:cs typeface="Arial" panose="020B0604020202020204" pitchFamily="34" charset="0"/>
                        </a:rPr>
                        <a:t>Erläuterung</a:t>
                      </a:r>
                    </a:p>
                  </a:txBody>
                  <a:tcPr marL="68580" marR="68580" marT="0" marB="0">
                    <a:solidFill>
                      <a:schemeClr val="accent1"/>
                    </a:solidFill>
                  </a:tcPr>
                </a:tc>
                <a:extLst>
                  <a:ext uri="{0D108BD9-81ED-4DB2-BD59-A6C34878D82A}">
                    <a16:rowId xmlns:a16="http://schemas.microsoft.com/office/drawing/2014/main" val="4051485505"/>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dirty="0">
                          <a:effectLst/>
                          <a:latin typeface="NDSFrutiger 45 Light" panose="02000403040000020004" pitchFamily="2" charset="0"/>
                          <a:ea typeface="Times New Roman" panose="02020603050405020304" pitchFamily="18" charset="0"/>
                          <a:cs typeface="Arial" panose="020B0604020202020204" pitchFamily="34" charset="0"/>
                        </a:rPr>
                        <a:t>Funkdisziplin einhalten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b="0" dirty="0">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Mikrofon 10-15cm vor den Mund halten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973265283"/>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rPr>
                        <a:t>Höflichkeitsformeln unterlassen</a:t>
                      </a:r>
                    </a:p>
                    <a:p>
                      <a:pPr>
                        <a:lnSpc>
                          <a:spcPct val="115000"/>
                        </a:lnSpc>
                        <a:spcAft>
                          <a:spcPts val="0"/>
                        </a:spcAft>
                        <a:tabLst>
                          <a:tab pos="900430" algn="l"/>
                        </a:tabLst>
                      </a:pPr>
                      <a:r>
                        <a:rPr lang="de-DE" sz="1100" dirty="0">
                          <a:effectLst/>
                          <a:latin typeface="NDSFrutiger 45 Light" panose="02000403040000020004" pitchFamily="2" charset="0"/>
                        </a:rPr>
                        <a:t> </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Nicht zu leise sprechen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468810444"/>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rPr>
                        <a:t>Personennamen vermeiden</a:t>
                      </a:r>
                    </a:p>
                    <a:p>
                      <a:pPr>
                        <a:lnSpc>
                          <a:spcPct val="115000"/>
                        </a:lnSpc>
                        <a:spcAft>
                          <a:spcPts val="0"/>
                        </a:spcAft>
                        <a:tabLst>
                          <a:tab pos="900430" algn="l"/>
                        </a:tabLst>
                      </a:pPr>
                      <a:r>
                        <a:rPr lang="de-DE" sz="1100" dirty="0">
                          <a:effectLst/>
                          <a:latin typeface="NDSFrutiger 45 Light" panose="02000403040000020004" pitchFamily="2" charset="0"/>
                        </a:rPr>
                        <a:t> </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Eigennamen buchstabieren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18944683"/>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rPr>
                        <a:t>Teilnehmer mit „Sie“ anreden</a:t>
                      </a:r>
                    </a:p>
                    <a:p>
                      <a:pPr>
                        <a:lnSpc>
                          <a:spcPct val="115000"/>
                        </a:lnSpc>
                        <a:spcAft>
                          <a:spcPts val="0"/>
                        </a:spcAft>
                        <a:tabLst>
                          <a:tab pos="900430" algn="l"/>
                        </a:tabLst>
                      </a:pPr>
                      <a:r>
                        <a:rPr lang="de-DE" sz="1100" dirty="0">
                          <a:effectLst/>
                          <a:latin typeface="NDSFrutiger 45 Light" panose="02000403040000020004" pitchFamily="2" charset="0"/>
                        </a:rPr>
                        <a:t> </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Zahlen unverwechselbar aussprechen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75461029"/>
                  </a:ext>
                </a:extLst>
              </a:tr>
              <a:tr h="0">
                <a:tc>
                  <a:txBody>
                    <a:bodyPr/>
                    <a:lstStyle/>
                    <a:p>
                      <a:pPr>
                        <a:lnSpc>
                          <a:spcPct val="115000"/>
                        </a:lnSpc>
                        <a:spcAft>
                          <a:spcPts val="0"/>
                        </a:spcAft>
                        <a:tabLst>
                          <a:tab pos="900430" algn="l"/>
                        </a:tabLst>
                      </a:pPr>
                      <a:r>
                        <a:rPr lang="de-DE" sz="1100" dirty="0">
                          <a:effectLst/>
                          <a:latin typeface="NDSFrutiger 45 Light" panose="02000403040000020004" pitchFamily="2" charset="0"/>
                        </a:rPr>
                        <a:t>Abkürzungen buchstabieren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a:lnSpc>
                          <a:spcPct val="115000"/>
                        </a:lnSpc>
                        <a:spcAft>
                          <a:spcPts val="0"/>
                        </a:spcAft>
                        <a:tabLst>
                          <a:tab pos="900430" algn="l"/>
                        </a:tabLst>
                      </a:pPr>
                      <a:r>
                        <a:rPr lang="de-DE" sz="1100" dirty="0">
                          <a:effectLst/>
                          <a:latin typeface="NDSFrutiger 45 Light" panose="02000403040000020004" pitchFamily="2" charset="0"/>
                        </a:rPr>
                        <a:t>Amtsbezeichnungen (Dienstgrade) vermeiden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36329099"/>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dirty="0">
                          <a:effectLst/>
                          <a:latin typeface="NDSFrutiger 45 Light" panose="02000403040000020004" pitchFamily="2" charset="0"/>
                        </a:rPr>
                        <a:t>Deutlich sprechen</a:t>
                      </a: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tab pos="900430" algn="l"/>
                        </a:tabLst>
                        <a:defRPr/>
                      </a:pPr>
                      <a:r>
                        <a:rPr lang="de-DE" sz="1100" dirty="0">
                          <a:effectLst/>
                          <a:latin typeface="NDSFrutiger 45 Light" panose="02000403040000020004" pitchFamily="2" charset="0"/>
                        </a:rPr>
                        <a:t>Nicht zu laut sprechen</a:t>
                      </a: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p>
                      <a:pPr>
                        <a:lnSpc>
                          <a:spcPct val="115000"/>
                        </a:lnSpc>
                        <a:spcAft>
                          <a:spcPts val="0"/>
                        </a:spcAft>
                        <a:tabLst>
                          <a:tab pos="900430" algn="l"/>
                        </a:tabLst>
                      </a:pPr>
                      <a:endParaRPr lang="de-DE" sz="1100" dirty="0">
                        <a:effectLst/>
                        <a:latin typeface="NDSFrutiger 45 Light" panose="02000403040000020004" pitchFamily="2"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33180174"/>
                  </a:ext>
                </a:extLst>
              </a:tr>
            </a:tbl>
          </a:graphicData>
        </a:graphic>
      </p:graphicFrame>
      <p:sp>
        <p:nvSpPr>
          <p:cNvPr id="6" name="Rectangle 1">
            <a:extLst>
              <a:ext uri="{FF2B5EF4-FFF2-40B4-BE49-F238E27FC236}">
                <a16:creationId xmlns:a16="http://schemas.microsoft.com/office/drawing/2014/main" id="{39CA96D0-3A84-44F7-AAEF-3CEDEAB3DF3A}"/>
              </a:ext>
            </a:extLst>
          </p:cNvPr>
          <p:cNvSpPr>
            <a:spLocks noChangeArrowheads="1"/>
          </p:cNvSpPr>
          <p:nvPr/>
        </p:nvSpPr>
        <p:spPr bwMode="auto">
          <a:xfrm>
            <a:off x="547531" y="1268760"/>
            <a:ext cx="7344816" cy="9387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00113" algn="l"/>
              </a:tabLst>
              <a:defRPr>
                <a:solidFill>
                  <a:schemeClr val="tx1"/>
                </a:solidFill>
                <a:latin typeface="Arial" panose="020B0604020202020204" pitchFamily="34" charset="0"/>
              </a:defRPr>
            </a:lvl1pPr>
            <a:lvl2pPr eaLnBrk="0" fontAlgn="base" hangingPunct="0">
              <a:spcBef>
                <a:spcPct val="0"/>
              </a:spcBef>
              <a:spcAft>
                <a:spcPct val="0"/>
              </a:spcAft>
              <a:tabLst>
                <a:tab pos="900113" algn="l"/>
              </a:tabLst>
              <a:defRPr>
                <a:solidFill>
                  <a:schemeClr val="tx1"/>
                </a:solidFill>
                <a:latin typeface="Arial" panose="020B0604020202020204" pitchFamily="34" charset="0"/>
              </a:defRPr>
            </a:lvl2pPr>
            <a:lvl3pPr eaLnBrk="0" fontAlgn="base" hangingPunct="0">
              <a:spcBef>
                <a:spcPct val="0"/>
              </a:spcBef>
              <a:spcAft>
                <a:spcPct val="0"/>
              </a:spcAft>
              <a:tabLst>
                <a:tab pos="900113" algn="l"/>
              </a:tabLst>
              <a:defRPr>
                <a:solidFill>
                  <a:schemeClr val="tx1"/>
                </a:solidFill>
                <a:latin typeface="Arial" panose="020B0604020202020204" pitchFamily="34" charset="0"/>
              </a:defRPr>
            </a:lvl3pPr>
            <a:lvl4pPr eaLnBrk="0" fontAlgn="base" hangingPunct="0">
              <a:spcBef>
                <a:spcPct val="0"/>
              </a:spcBef>
              <a:spcAft>
                <a:spcPct val="0"/>
              </a:spcAft>
              <a:tabLst>
                <a:tab pos="900113" algn="l"/>
              </a:tabLst>
              <a:defRPr>
                <a:solidFill>
                  <a:schemeClr val="tx1"/>
                </a:solidFill>
                <a:latin typeface="Arial" panose="020B0604020202020204" pitchFamily="34" charset="0"/>
              </a:defRPr>
            </a:lvl4pPr>
            <a:lvl5pPr eaLnBrk="0" fontAlgn="base" hangingPunct="0">
              <a:spcBef>
                <a:spcPct val="0"/>
              </a:spcBef>
              <a:spcAft>
                <a:spcPct val="0"/>
              </a:spcAft>
              <a:tabLst>
                <a:tab pos="900113" algn="l"/>
              </a:tabLst>
              <a:defRPr>
                <a:solidFill>
                  <a:schemeClr val="tx1"/>
                </a:solidFill>
                <a:latin typeface="Arial" panose="020B0604020202020204" pitchFamily="34" charset="0"/>
              </a:defRPr>
            </a:lvl5pPr>
            <a:lvl6pPr eaLnBrk="0" fontAlgn="base" hangingPunct="0">
              <a:spcBef>
                <a:spcPct val="0"/>
              </a:spcBef>
              <a:spcAft>
                <a:spcPct val="0"/>
              </a:spcAft>
              <a:tabLst>
                <a:tab pos="900113" algn="l"/>
              </a:tabLst>
              <a:defRPr>
                <a:solidFill>
                  <a:schemeClr val="tx1"/>
                </a:solidFill>
                <a:latin typeface="Arial" panose="020B0604020202020204" pitchFamily="34" charset="0"/>
              </a:defRPr>
            </a:lvl6pPr>
            <a:lvl7pPr eaLnBrk="0" fontAlgn="base" hangingPunct="0">
              <a:spcBef>
                <a:spcPct val="0"/>
              </a:spcBef>
              <a:spcAft>
                <a:spcPct val="0"/>
              </a:spcAft>
              <a:tabLst>
                <a:tab pos="900113" algn="l"/>
              </a:tabLst>
              <a:defRPr>
                <a:solidFill>
                  <a:schemeClr val="tx1"/>
                </a:solidFill>
                <a:latin typeface="Arial" panose="020B0604020202020204" pitchFamily="34" charset="0"/>
              </a:defRPr>
            </a:lvl7pPr>
            <a:lvl8pPr eaLnBrk="0" fontAlgn="base" hangingPunct="0">
              <a:spcBef>
                <a:spcPct val="0"/>
              </a:spcBef>
              <a:spcAft>
                <a:spcPct val="0"/>
              </a:spcAft>
              <a:tabLst>
                <a:tab pos="900113" algn="l"/>
              </a:tabLst>
              <a:defRPr>
                <a:solidFill>
                  <a:schemeClr val="tx1"/>
                </a:solidFill>
                <a:latin typeface="Arial" panose="020B0604020202020204" pitchFamily="34" charset="0"/>
              </a:defRPr>
            </a:lvl8pPr>
            <a:lvl9pPr eaLnBrk="0" fontAlgn="base" hangingPunct="0">
              <a:spcBef>
                <a:spcPct val="0"/>
              </a:spcBef>
              <a:spcAft>
                <a:spcPct val="0"/>
              </a:spcAft>
              <a:tabLst>
                <a:tab pos="9001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1"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Einsatzgrundsätze </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lang="de-DE" altLang="de-DE" sz="1100" dirty="0">
                <a:latin typeface="NDSFrutiger 45 Light" panose="02000403040000020004" pitchFamily="2" charset="0"/>
                <a:cs typeface="Arial" panose="020B0604020202020204" pitchFamily="34" charset="0"/>
              </a:rPr>
              <a:t>Die Benutzung des Sprechfunks ist mit Regeln- hier Einsatzgrundsätze genannt, verbunden. Bedingt durch die besondere Art der Kommunikation, ist es erforderlich die in der Tabelle benannten Grundsätze einzuhalten. Die Kommunikation per Funk soll eindeutig sein und im wesentlichen sollen nach Beendigung der Gespräche keine Fragen offen bleiben.  </a:t>
            </a:r>
            <a:endParaRPr kumimoji="0" lang="de-DE" altLang="de-DE"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065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4F199603-DA6B-4C17-9930-98F2A6BA0AE0}"/>
              </a:ext>
            </a:extLst>
          </p:cNvPr>
          <p:cNvGraphicFramePr>
            <a:graphicFrameLocks noGrp="1"/>
          </p:cNvGraphicFramePr>
          <p:nvPr>
            <p:extLst>
              <p:ext uri="{D42A27DB-BD31-4B8C-83A1-F6EECF244321}">
                <p14:modId xmlns:p14="http://schemas.microsoft.com/office/powerpoint/2010/main" val="2171490206"/>
              </p:ext>
            </p:extLst>
          </p:nvPr>
        </p:nvGraphicFramePr>
        <p:xfrm>
          <a:off x="791580" y="2276872"/>
          <a:ext cx="7560840" cy="3541969"/>
        </p:xfrm>
        <a:graphic>
          <a:graphicData uri="http://schemas.openxmlformats.org/drawingml/2006/table">
            <a:tbl>
              <a:tblPr firstRow="1" firstCol="1" bandRow="1">
                <a:tableStyleId>{5C22544A-7EE6-4342-B048-85BDC9FD1C3A}</a:tableStyleId>
              </a:tblPr>
              <a:tblGrid>
                <a:gridCol w="1918995">
                  <a:extLst>
                    <a:ext uri="{9D8B030D-6E8A-4147-A177-3AD203B41FA5}">
                      <a16:colId xmlns:a16="http://schemas.microsoft.com/office/drawing/2014/main" val="283017981"/>
                    </a:ext>
                  </a:extLst>
                </a:gridCol>
                <a:gridCol w="5641845">
                  <a:extLst>
                    <a:ext uri="{9D8B030D-6E8A-4147-A177-3AD203B41FA5}">
                      <a16:colId xmlns:a16="http://schemas.microsoft.com/office/drawing/2014/main" val="3285317765"/>
                    </a:ext>
                  </a:extLst>
                </a:gridCol>
              </a:tblGrid>
              <a:tr h="0">
                <a:tc>
                  <a:txBody>
                    <a:bodyPr/>
                    <a:lstStyle/>
                    <a:p>
                      <a:pPr>
                        <a:lnSpc>
                          <a:spcPct val="115000"/>
                        </a:lnSpc>
                        <a:spcAft>
                          <a:spcPts val="0"/>
                        </a:spcAft>
                      </a:pPr>
                      <a:r>
                        <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rPr>
                        <a:t>Betriebswörter</a:t>
                      </a:r>
                    </a:p>
                  </a:txBody>
                  <a:tcPr marL="68580" marR="68580" marT="0" marB="0"/>
                </a:tc>
                <a:tc>
                  <a:txBody>
                    <a:bodyPr/>
                    <a:lstStyle/>
                    <a:p>
                      <a:pPr>
                        <a:lnSpc>
                          <a:spcPct val="115000"/>
                        </a:lnSpc>
                        <a:spcAft>
                          <a:spcPts val="0"/>
                        </a:spcAft>
                      </a:pPr>
                      <a:r>
                        <a:rPr lang="de-DE" sz="1100" dirty="0">
                          <a:effectLst/>
                          <a:latin typeface="NDSFrutiger 45 Light" panose="02000403040000020004" pitchFamily="2" charset="0"/>
                        </a:rPr>
                        <a:t>Erläuterung</a:t>
                      </a:r>
                    </a:p>
                    <a:p>
                      <a:pPr>
                        <a:lnSpc>
                          <a:spcPct val="115000"/>
                        </a:lnSpc>
                        <a:spcAft>
                          <a:spcPts val="0"/>
                        </a:spcAft>
                      </a:pPr>
                      <a:endParaRPr lang="de-DE" sz="110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60367365"/>
                  </a:ext>
                </a:extLst>
              </a:tr>
              <a:tr h="0">
                <a:tc>
                  <a:txBody>
                    <a:bodyPr/>
                    <a:lstStyle/>
                    <a:p>
                      <a:pPr>
                        <a:lnSpc>
                          <a:spcPct val="115000"/>
                        </a:lnSpc>
                        <a:spcAft>
                          <a:spcPts val="0"/>
                        </a:spcAft>
                      </a:pPr>
                      <a:r>
                        <a:rPr lang="de-DE" sz="1200" dirty="0">
                          <a:effectLst/>
                        </a:rPr>
                        <a:t>Hier</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Kennzeichnung der sich meldenden Stelle</a:t>
                      </a:r>
                    </a:p>
                    <a:p>
                      <a:pPr marL="342900" lvl="0" indent="-342900">
                        <a:lnSpc>
                          <a:spcPct val="115000"/>
                        </a:lnSpc>
                        <a:spcAft>
                          <a:spcPts val="0"/>
                        </a:spcAft>
                        <a:buFont typeface="+mj-lt"/>
                        <a:buAutoNum type="arabicPeriod"/>
                      </a:pPr>
                      <a:r>
                        <a:rPr lang="de-DE" sz="1100" b="0" dirty="0">
                          <a:effectLst/>
                          <a:latin typeface="NDSFrutiger 45 Light" panose="02000403040000020004" pitchFamily="2" charset="0"/>
                        </a:rPr>
                        <a:t>Wort der Anrufantwort</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0637556"/>
                  </a:ext>
                </a:extLst>
              </a:tr>
              <a:tr h="0">
                <a:tc>
                  <a:txBody>
                    <a:bodyPr/>
                    <a:lstStyle/>
                    <a:p>
                      <a:pPr>
                        <a:lnSpc>
                          <a:spcPct val="115000"/>
                        </a:lnSpc>
                        <a:spcAft>
                          <a:spcPts val="0"/>
                        </a:spcAft>
                      </a:pPr>
                      <a:r>
                        <a:rPr lang="de-DE" sz="1200" dirty="0">
                          <a:effectLst/>
                        </a:rPr>
                        <a:t>Von</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Kennzeichnung der rufenden Stelle</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1605251"/>
                  </a:ext>
                </a:extLst>
              </a:tr>
              <a:tr h="0">
                <a:tc>
                  <a:txBody>
                    <a:bodyPr/>
                    <a:lstStyle/>
                    <a:p>
                      <a:pPr>
                        <a:lnSpc>
                          <a:spcPct val="115000"/>
                        </a:lnSpc>
                        <a:spcAft>
                          <a:spcPts val="0"/>
                        </a:spcAft>
                      </a:pPr>
                      <a:r>
                        <a:rPr lang="de-DE" sz="1200" dirty="0">
                          <a:effectLst/>
                        </a:rPr>
                        <a:t>Kommen</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Aufforderung der Gegenstelle sich unverzüglich zu melden</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42234832"/>
                  </a:ext>
                </a:extLst>
              </a:tr>
              <a:tr h="0">
                <a:tc>
                  <a:txBody>
                    <a:bodyPr/>
                    <a:lstStyle/>
                    <a:p>
                      <a:pPr>
                        <a:lnSpc>
                          <a:spcPct val="115000"/>
                        </a:lnSpc>
                        <a:spcAft>
                          <a:spcPts val="0"/>
                        </a:spcAft>
                      </a:pPr>
                      <a:r>
                        <a:rPr lang="de-DE" sz="1200" dirty="0">
                          <a:effectLst/>
                        </a:rPr>
                        <a:t>Verstanden</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Quittung</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812993"/>
                  </a:ext>
                </a:extLst>
              </a:tr>
              <a:tr h="0">
                <a:tc>
                  <a:txBody>
                    <a:bodyPr/>
                    <a:lstStyle/>
                    <a:p>
                      <a:pPr>
                        <a:lnSpc>
                          <a:spcPct val="115000"/>
                        </a:lnSpc>
                        <a:spcAft>
                          <a:spcPts val="0"/>
                        </a:spcAft>
                      </a:pPr>
                      <a:r>
                        <a:rPr lang="de-DE" sz="1200" dirty="0">
                          <a:effectLst/>
                        </a:rPr>
                        <a:t>Ende</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Beendet das Funkgespräch</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04154416"/>
                  </a:ext>
                </a:extLst>
              </a:tr>
              <a:tr h="0">
                <a:tc>
                  <a:txBody>
                    <a:bodyPr/>
                    <a:lstStyle/>
                    <a:p>
                      <a:pPr>
                        <a:lnSpc>
                          <a:spcPct val="115000"/>
                        </a:lnSpc>
                        <a:spcAft>
                          <a:spcPts val="0"/>
                        </a:spcAft>
                      </a:pPr>
                      <a:r>
                        <a:rPr lang="de-DE" sz="1200" dirty="0">
                          <a:effectLst/>
                        </a:rPr>
                        <a:t>Frage</a:t>
                      </a:r>
                    </a:p>
                    <a:p>
                      <a:pPr>
                        <a:lnSpc>
                          <a:spcPct val="115000"/>
                        </a:lnSpc>
                        <a:spcAft>
                          <a:spcPts val="0"/>
                        </a:spcAft>
                      </a:pP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Leitet eine Frage ein</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1082944"/>
                  </a:ext>
                </a:extLst>
              </a:tr>
              <a:tr h="0">
                <a:tc>
                  <a:txBody>
                    <a:bodyPr/>
                    <a:lstStyle/>
                    <a:p>
                      <a:pPr>
                        <a:lnSpc>
                          <a:spcPct val="115000"/>
                        </a:lnSpc>
                        <a:spcAft>
                          <a:spcPts val="0"/>
                        </a:spcAft>
                      </a:pPr>
                      <a:r>
                        <a:rPr lang="de-DE" sz="1200" dirty="0">
                          <a:effectLst/>
                        </a:rPr>
                        <a:t>Ich wiederhole………</a:t>
                      </a:r>
                    </a:p>
                    <a:p>
                      <a:pPr>
                        <a:lnSpc>
                          <a:spcPct val="115000"/>
                        </a:lnSpc>
                        <a:spcAft>
                          <a:spcPts val="0"/>
                        </a:spcAft>
                      </a:pPr>
                      <a:endParaRPr lang="de-DE" sz="1200" dirty="0">
                        <a:effectLst/>
                      </a:endParaRPr>
                    </a:p>
                  </a:txBody>
                  <a:tcPr marL="68580" marR="68580" marT="0" marB="0"/>
                </a:tc>
                <a:tc>
                  <a:txBody>
                    <a:bodyPr/>
                    <a:lstStyle/>
                    <a:p>
                      <a:pPr>
                        <a:lnSpc>
                          <a:spcPct val="115000"/>
                        </a:lnSpc>
                        <a:spcAft>
                          <a:spcPts val="0"/>
                        </a:spcAft>
                      </a:pPr>
                      <a:r>
                        <a:rPr lang="de-DE" sz="1100" b="0" dirty="0">
                          <a:effectLst/>
                          <a:latin typeface="NDSFrutiger 45 Light" panose="02000403040000020004" pitchFamily="2" charset="0"/>
                        </a:rPr>
                        <a:t>Leitet eine Wiederholung der Nachricht oder Teile davon ein</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7791720"/>
                  </a:ext>
                </a:extLst>
              </a:tr>
              <a:tr h="0">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200" dirty="0">
                          <a:effectLst/>
                        </a:rPr>
                        <a:t>Ich buchstabiere……….</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de-DE" sz="1100" b="0" dirty="0">
                          <a:effectLst/>
                          <a:latin typeface="NDSFrutiger 45 Light" panose="02000403040000020004" pitchFamily="2" charset="0"/>
                        </a:rPr>
                        <a:t>Muss bei der Übermittlung einer Nachricht buchstabiert werden, muss dieses mit „Ich buchstabiere“ eingeleitet werden</a:t>
                      </a:r>
                      <a:endParaRPr lang="de-DE" sz="1100" b="0" dirty="0">
                        <a:effectLst/>
                        <a:latin typeface="NDSFrutiger 45 Light" panose="02000403040000020004" pitchFamily="2"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8461202"/>
                  </a:ext>
                </a:extLst>
              </a:tr>
            </a:tbl>
          </a:graphicData>
        </a:graphic>
      </p:graphicFrame>
      <p:sp>
        <p:nvSpPr>
          <p:cNvPr id="6" name="Titel 2">
            <a:extLst>
              <a:ext uri="{FF2B5EF4-FFF2-40B4-BE49-F238E27FC236}">
                <a16:creationId xmlns:a16="http://schemas.microsoft.com/office/drawing/2014/main" id="{0FBED207-B151-44D0-9D97-B8DAB1BDEAC1}"/>
              </a:ext>
            </a:extLst>
          </p:cNvPr>
          <p:cNvSpPr txBox="1">
            <a:spLocks/>
          </p:cNvSpPr>
          <p:nvPr/>
        </p:nvSpPr>
        <p:spPr>
          <a:xfrm>
            <a:off x="261988" y="836712"/>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7" name="Rectangle 1">
            <a:extLst>
              <a:ext uri="{FF2B5EF4-FFF2-40B4-BE49-F238E27FC236}">
                <a16:creationId xmlns:a16="http://schemas.microsoft.com/office/drawing/2014/main" id="{A3CB7F8B-3018-42D1-8AFE-4EA6D1449D77}"/>
              </a:ext>
            </a:extLst>
          </p:cNvPr>
          <p:cNvSpPr>
            <a:spLocks noChangeArrowheads="1"/>
          </p:cNvSpPr>
          <p:nvPr/>
        </p:nvSpPr>
        <p:spPr bwMode="auto">
          <a:xfrm>
            <a:off x="467544" y="1340768"/>
            <a:ext cx="7632848" cy="6309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00113" algn="l"/>
              </a:tabLst>
              <a:defRPr>
                <a:solidFill>
                  <a:schemeClr val="tx1"/>
                </a:solidFill>
                <a:latin typeface="Arial" panose="020B0604020202020204" pitchFamily="34" charset="0"/>
              </a:defRPr>
            </a:lvl1pPr>
            <a:lvl2pPr eaLnBrk="0" fontAlgn="base" hangingPunct="0">
              <a:spcBef>
                <a:spcPct val="0"/>
              </a:spcBef>
              <a:spcAft>
                <a:spcPct val="0"/>
              </a:spcAft>
              <a:tabLst>
                <a:tab pos="900113" algn="l"/>
              </a:tabLst>
              <a:defRPr>
                <a:solidFill>
                  <a:schemeClr val="tx1"/>
                </a:solidFill>
                <a:latin typeface="Arial" panose="020B0604020202020204" pitchFamily="34" charset="0"/>
              </a:defRPr>
            </a:lvl2pPr>
            <a:lvl3pPr eaLnBrk="0" fontAlgn="base" hangingPunct="0">
              <a:spcBef>
                <a:spcPct val="0"/>
              </a:spcBef>
              <a:spcAft>
                <a:spcPct val="0"/>
              </a:spcAft>
              <a:tabLst>
                <a:tab pos="900113" algn="l"/>
              </a:tabLst>
              <a:defRPr>
                <a:solidFill>
                  <a:schemeClr val="tx1"/>
                </a:solidFill>
                <a:latin typeface="Arial" panose="020B0604020202020204" pitchFamily="34" charset="0"/>
              </a:defRPr>
            </a:lvl3pPr>
            <a:lvl4pPr eaLnBrk="0" fontAlgn="base" hangingPunct="0">
              <a:spcBef>
                <a:spcPct val="0"/>
              </a:spcBef>
              <a:spcAft>
                <a:spcPct val="0"/>
              </a:spcAft>
              <a:tabLst>
                <a:tab pos="900113" algn="l"/>
              </a:tabLst>
              <a:defRPr>
                <a:solidFill>
                  <a:schemeClr val="tx1"/>
                </a:solidFill>
                <a:latin typeface="Arial" panose="020B0604020202020204" pitchFamily="34" charset="0"/>
              </a:defRPr>
            </a:lvl4pPr>
            <a:lvl5pPr eaLnBrk="0" fontAlgn="base" hangingPunct="0">
              <a:spcBef>
                <a:spcPct val="0"/>
              </a:spcBef>
              <a:spcAft>
                <a:spcPct val="0"/>
              </a:spcAft>
              <a:tabLst>
                <a:tab pos="900113" algn="l"/>
              </a:tabLst>
              <a:defRPr>
                <a:solidFill>
                  <a:schemeClr val="tx1"/>
                </a:solidFill>
                <a:latin typeface="Arial" panose="020B0604020202020204" pitchFamily="34" charset="0"/>
              </a:defRPr>
            </a:lvl5pPr>
            <a:lvl6pPr eaLnBrk="0" fontAlgn="base" hangingPunct="0">
              <a:spcBef>
                <a:spcPct val="0"/>
              </a:spcBef>
              <a:spcAft>
                <a:spcPct val="0"/>
              </a:spcAft>
              <a:tabLst>
                <a:tab pos="900113" algn="l"/>
              </a:tabLst>
              <a:defRPr>
                <a:solidFill>
                  <a:schemeClr val="tx1"/>
                </a:solidFill>
                <a:latin typeface="Arial" panose="020B0604020202020204" pitchFamily="34" charset="0"/>
              </a:defRPr>
            </a:lvl6pPr>
            <a:lvl7pPr eaLnBrk="0" fontAlgn="base" hangingPunct="0">
              <a:spcBef>
                <a:spcPct val="0"/>
              </a:spcBef>
              <a:spcAft>
                <a:spcPct val="0"/>
              </a:spcAft>
              <a:tabLst>
                <a:tab pos="900113" algn="l"/>
              </a:tabLst>
              <a:defRPr>
                <a:solidFill>
                  <a:schemeClr val="tx1"/>
                </a:solidFill>
                <a:latin typeface="Arial" panose="020B0604020202020204" pitchFamily="34" charset="0"/>
              </a:defRPr>
            </a:lvl7pPr>
            <a:lvl8pPr eaLnBrk="0" fontAlgn="base" hangingPunct="0">
              <a:spcBef>
                <a:spcPct val="0"/>
              </a:spcBef>
              <a:spcAft>
                <a:spcPct val="0"/>
              </a:spcAft>
              <a:tabLst>
                <a:tab pos="900113" algn="l"/>
              </a:tabLst>
              <a:defRPr>
                <a:solidFill>
                  <a:schemeClr val="tx1"/>
                </a:solidFill>
                <a:latin typeface="Arial" panose="020B0604020202020204" pitchFamily="34" charset="0"/>
              </a:defRPr>
            </a:lvl8pPr>
            <a:lvl9pPr eaLnBrk="0" fontAlgn="base" hangingPunct="0">
              <a:spcBef>
                <a:spcPct val="0"/>
              </a:spcBef>
              <a:spcAft>
                <a:spcPct val="0"/>
              </a:spcAft>
              <a:tabLst>
                <a:tab pos="9001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100" b="1" i="0" u="none" strike="noStrike" cap="none" normalizeH="0" baseline="0" dirty="0">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B</a:t>
            </a:r>
            <a:r>
              <a:rPr kumimoji="0" lang="de-DE" altLang="de-DE" sz="1100" b="1" i="0" u="none" strike="noStrike" cap="none" normalizeH="0" baseline="0" dirty="0" bmk="">
                <a:ln>
                  <a:noFill/>
                </a:ln>
                <a:solidFill>
                  <a:schemeClr val="tx1"/>
                </a:solidFill>
                <a:effectLst/>
                <a:latin typeface="NDSFrutiger 45 Light" panose="02000403040000020004" pitchFamily="2" charset="0"/>
                <a:ea typeface="Times New Roman" panose="02020603050405020304" pitchFamily="18" charset="0"/>
                <a:cs typeface="Arial" panose="020B0604020202020204" pitchFamily="34" charset="0"/>
              </a:rPr>
              <a:t>etriebswörter</a:t>
            </a:r>
            <a:endParaRPr kumimoji="0" lang="de-DE" altLang="de-DE"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200" b="0" i="0" u="none" strike="noStrike" cap="none" normalizeH="0" baseline="0" dirty="0">
                <a:ln>
                  <a:noFill/>
                </a:ln>
                <a:solidFill>
                  <a:srgbClr val="000000"/>
                </a:solidFill>
                <a:effectLst/>
                <a:latin typeface="NDSFrutiger 45 Light" panose="02000403040000020004" pitchFamily="2" charset="0"/>
                <a:ea typeface="Times New Roman" panose="02020603050405020304" pitchFamily="18" charset="0"/>
                <a:cs typeface="Arial" panose="020B0604020202020204" pitchFamily="34" charset="0"/>
              </a:rPr>
              <a:t>Durch die Nutzung von einheitlichen Betriebswort</a:t>
            </a:r>
            <a:r>
              <a:rPr kumimoji="0" lang="de-DE" altLang="de-DE" sz="1200" b="0" i="0" strike="noStrike" cap="none" normalizeH="0" baseline="0" dirty="0">
                <a:ln>
                  <a:noFill/>
                </a:ln>
                <a:effectLst/>
                <a:latin typeface="NDSFrutiger 45 Light" panose="02000403040000020004" pitchFamily="2" charset="0"/>
                <a:ea typeface="Times New Roman" panose="02020603050405020304" pitchFamily="18" charset="0"/>
                <a:cs typeface="Arial" panose="020B0604020202020204" pitchFamily="34" charset="0"/>
              </a:rPr>
              <a:t>en</a:t>
            </a:r>
            <a:r>
              <a:rPr kumimoji="0" lang="de-DE" altLang="de-DE" sz="1200" b="0" i="0" u="none" strike="noStrike" cap="none" normalizeH="0" baseline="0" dirty="0">
                <a:ln>
                  <a:noFill/>
                </a:ln>
                <a:solidFill>
                  <a:srgbClr val="000000"/>
                </a:solidFill>
                <a:effectLst/>
                <a:latin typeface="NDSFrutiger 45 Light" panose="02000403040000020004" pitchFamily="2" charset="0"/>
                <a:ea typeface="Times New Roman" panose="02020603050405020304" pitchFamily="18" charset="0"/>
                <a:cs typeface="Arial" panose="020B0604020202020204" pitchFamily="34" charset="0"/>
              </a:rPr>
              <a:t> im Sprechfunkbetrieb,</a:t>
            </a:r>
          </a:p>
          <a:p>
            <a:pPr marL="0" marR="0" lvl="0" indent="0" algn="l" defTabSz="914400" rtl="0" eaLnBrk="0" fontAlgn="base" latinLnBrk="0" hangingPunct="0">
              <a:lnSpc>
                <a:spcPct val="100000"/>
              </a:lnSpc>
              <a:spcBef>
                <a:spcPct val="0"/>
              </a:spcBef>
              <a:spcAft>
                <a:spcPct val="0"/>
              </a:spcAft>
              <a:buClrTx/>
              <a:buSzTx/>
              <a:buFontTx/>
              <a:buNone/>
              <a:tabLst>
                <a:tab pos="900113" algn="l"/>
              </a:tabLst>
            </a:pPr>
            <a:r>
              <a:rPr kumimoji="0" lang="de-DE" altLang="de-DE" sz="1200" b="0" i="0" u="none" strike="noStrike" cap="none" normalizeH="0" baseline="0" dirty="0">
                <a:ln>
                  <a:noFill/>
                </a:ln>
                <a:solidFill>
                  <a:srgbClr val="000000"/>
                </a:solidFill>
                <a:effectLst/>
                <a:latin typeface="NDSFrutiger 45 Light" panose="02000403040000020004" pitchFamily="2" charset="0"/>
                <a:ea typeface="Times New Roman" panose="02020603050405020304" pitchFamily="18" charset="0"/>
                <a:cs typeface="Arial" panose="020B0604020202020204" pitchFamily="34" charset="0"/>
              </a:rPr>
              <a:t>wird eine reibungslose Verkehrsabwicklung gewährleistet.</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767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639564D5-47EB-447A-A1FC-5A7A4CC34AA1}"/>
              </a:ext>
            </a:extLst>
          </p:cNvPr>
          <p:cNvSpPr txBox="1">
            <a:spLocks/>
          </p:cNvSpPr>
          <p:nvPr/>
        </p:nvSpPr>
        <p:spPr>
          <a:xfrm>
            <a:off x="261988" y="836712"/>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5" name="Textfeld 4">
            <a:extLst>
              <a:ext uri="{FF2B5EF4-FFF2-40B4-BE49-F238E27FC236}">
                <a16:creationId xmlns:a16="http://schemas.microsoft.com/office/drawing/2014/main" id="{A7AE7894-A8D4-4154-A36A-5BCA59CFCF2D}"/>
              </a:ext>
            </a:extLst>
          </p:cNvPr>
          <p:cNvSpPr txBox="1"/>
          <p:nvPr/>
        </p:nvSpPr>
        <p:spPr>
          <a:xfrm>
            <a:off x="539552" y="1261646"/>
            <a:ext cx="4968552" cy="369332"/>
          </a:xfrm>
          <a:prstGeom prst="rect">
            <a:avLst/>
          </a:prstGeom>
          <a:noFill/>
        </p:spPr>
        <p:txBody>
          <a:bodyPr wrap="square" rtlCol="0">
            <a:spAutoFit/>
          </a:bodyPr>
          <a:lstStyle/>
          <a:p>
            <a:r>
              <a:rPr lang="de-DE" dirty="0"/>
              <a:t>Aufbau Funkgespräch – </a:t>
            </a:r>
            <a:r>
              <a:rPr lang="de-DE" b="1" dirty="0"/>
              <a:t>normales Verfahren</a:t>
            </a:r>
          </a:p>
        </p:txBody>
      </p:sp>
      <p:grpSp>
        <p:nvGrpSpPr>
          <p:cNvPr id="2" name="Gruppieren 1">
            <a:extLst>
              <a:ext uri="{FF2B5EF4-FFF2-40B4-BE49-F238E27FC236}">
                <a16:creationId xmlns:a16="http://schemas.microsoft.com/office/drawing/2014/main" id="{26AA6072-0C6B-4DDC-839E-37F534B1E776}"/>
              </a:ext>
            </a:extLst>
          </p:cNvPr>
          <p:cNvGrpSpPr/>
          <p:nvPr/>
        </p:nvGrpSpPr>
        <p:grpSpPr>
          <a:xfrm>
            <a:off x="239121" y="2174179"/>
            <a:ext cx="8701304" cy="2273692"/>
            <a:chOff x="239121" y="2174179"/>
            <a:chExt cx="8701304" cy="2273692"/>
          </a:xfrm>
        </p:grpSpPr>
        <p:sp>
          <p:nvSpPr>
            <p:cNvPr id="6" name="Pfeil: nach rechts 5">
              <a:extLst>
                <a:ext uri="{FF2B5EF4-FFF2-40B4-BE49-F238E27FC236}">
                  <a16:creationId xmlns:a16="http://schemas.microsoft.com/office/drawing/2014/main" id="{50E07020-7F58-466F-888C-B644ADEA41CF}"/>
                </a:ext>
              </a:extLst>
            </p:cNvPr>
            <p:cNvSpPr/>
            <p:nvPr/>
          </p:nvSpPr>
          <p:spPr>
            <a:xfrm>
              <a:off x="307498" y="2564904"/>
              <a:ext cx="2186811"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6BDC28E4-17E3-4CEE-8B0A-BBC51B97F83A}"/>
                </a:ext>
              </a:extLst>
            </p:cNvPr>
            <p:cNvSpPr txBox="1"/>
            <p:nvPr/>
          </p:nvSpPr>
          <p:spPr>
            <a:xfrm>
              <a:off x="725896" y="2205483"/>
              <a:ext cx="1728192" cy="369332"/>
            </a:xfrm>
            <a:prstGeom prst="rect">
              <a:avLst/>
            </a:prstGeom>
            <a:noFill/>
          </p:spPr>
          <p:txBody>
            <a:bodyPr wrap="square" rtlCol="0">
              <a:spAutoFit/>
            </a:bodyPr>
            <a:lstStyle/>
            <a:p>
              <a:r>
                <a:rPr lang="de-DE" b="1" dirty="0">
                  <a:latin typeface="NDSFrutiger 45 Light" panose="02000403040000020004" pitchFamily="2" charset="0"/>
                </a:rPr>
                <a:t>Anruf</a:t>
              </a:r>
            </a:p>
          </p:txBody>
        </p:sp>
        <p:sp>
          <p:nvSpPr>
            <p:cNvPr id="8" name="Textfeld 7">
              <a:extLst>
                <a:ext uri="{FF2B5EF4-FFF2-40B4-BE49-F238E27FC236}">
                  <a16:creationId xmlns:a16="http://schemas.microsoft.com/office/drawing/2014/main" id="{5B4D7FB5-1B33-497E-83D5-60EF0FB3DE3A}"/>
                </a:ext>
              </a:extLst>
            </p:cNvPr>
            <p:cNvSpPr txBox="1"/>
            <p:nvPr/>
          </p:nvSpPr>
          <p:spPr>
            <a:xfrm>
              <a:off x="239121" y="3087542"/>
              <a:ext cx="1728192" cy="830997"/>
            </a:xfrm>
            <a:prstGeom prst="rect">
              <a:avLst/>
            </a:prstGeom>
            <a:noFill/>
          </p:spPr>
          <p:txBody>
            <a:bodyPr wrap="square" rtlCol="0">
              <a:spAutoFit/>
            </a:bodyPr>
            <a:lstStyle/>
            <a:p>
              <a:pPr algn="ctr"/>
              <a:r>
                <a:rPr lang="de-DE" sz="1200" dirty="0">
                  <a:latin typeface="NDSFrutiger 45 Light" panose="02000403040000020004" pitchFamily="2" charset="0"/>
                </a:rPr>
                <a:t>Rufname der Gegenstelle von eigenem Rufnamen kommen</a:t>
              </a:r>
            </a:p>
          </p:txBody>
        </p:sp>
        <p:sp>
          <p:nvSpPr>
            <p:cNvPr id="9" name="Pfeil: nach rechts 8">
              <a:extLst>
                <a:ext uri="{FF2B5EF4-FFF2-40B4-BE49-F238E27FC236}">
                  <a16:creationId xmlns:a16="http://schemas.microsoft.com/office/drawing/2014/main" id="{53A79192-129C-4189-B988-141954DE76D8}"/>
                </a:ext>
              </a:extLst>
            </p:cNvPr>
            <p:cNvSpPr/>
            <p:nvPr/>
          </p:nvSpPr>
          <p:spPr>
            <a:xfrm>
              <a:off x="2568666" y="2559169"/>
              <a:ext cx="2085883"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A30B016-CE03-425D-BC7C-FAC01E2683C3}"/>
                </a:ext>
              </a:extLst>
            </p:cNvPr>
            <p:cNvSpPr txBox="1"/>
            <p:nvPr/>
          </p:nvSpPr>
          <p:spPr>
            <a:xfrm>
              <a:off x="2491406" y="2174179"/>
              <a:ext cx="1728192" cy="369332"/>
            </a:xfrm>
            <a:prstGeom prst="rect">
              <a:avLst/>
            </a:prstGeom>
            <a:noFill/>
          </p:spPr>
          <p:txBody>
            <a:bodyPr wrap="square" rtlCol="0">
              <a:spAutoFit/>
            </a:bodyPr>
            <a:lstStyle/>
            <a:p>
              <a:r>
                <a:rPr lang="de-DE" b="1" dirty="0">
                  <a:latin typeface="NDSFrutiger 45 Light" panose="02000403040000020004" pitchFamily="2" charset="0"/>
                </a:rPr>
                <a:t>Anrufantwort</a:t>
              </a:r>
            </a:p>
          </p:txBody>
        </p:sp>
        <p:sp>
          <p:nvSpPr>
            <p:cNvPr id="11" name="Textfeld 10">
              <a:extLst>
                <a:ext uri="{FF2B5EF4-FFF2-40B4-BE49-F238E27FC236}">
                  <a16:creationId xmlns:a16="http://schemas.microsoft.com/office/drawing/2014/main" id="{57FE4304-B298-417E-A6A1-0A1002FD79E3}"/>
                </a:ext>
              </a:extLst>
            </p:cNvPr>
            <p:cNvSpPr txBox="1"/>
            <p:nvPr/>
          </p:nvSpPr>
          <p:spPr>
            <a:xfrm>
              <a:off x="2536865" y="3198167"/>
              <a:ext cx="1728192" cy="461665"/>
            </a:xfrm>
            <a:prstGeom prst="rect">
              <a:avLst/>
            </a:prstGeom>
            <a:noFill/>
          </p:spPr>
          <p:txBody>
            <a:bodyPr wrap="square" rtlCol="0">
              <a:spAutoFit/>
            </a:bodyPr>
            <a:lstStyle/>
            <a:p>
              <a:pPr algn="ctr"/>
              <a:r>
                <a:rPr lang="de-DE" sz="1200" dirty="0">
                  <a:latin typeface="NDSFrutiger 45 Light" panose="02000403040000020004" pitchFamily="2" charset="0"/>
                </a:rPr>
                <a:t>Hier, Rufname der Gegenstelle, kommen</a:t>
              </a:r>
            </a:p>
          </p:txBody>
        </p:sp>
        <p:sp>
          <p:nvSpPr>
            <p:cNvPr id="12" name="Pfeil: nach rechts 11">
              <a:extLst>
                <a:ext uri="{FF2B5EF4-FFF2-40B4-BE49-F238E27FC236}">
                  <a16:creationId xmlns:a16="http://schemas.microsoft.com/office/drawing/2014/main" id="{0AB3924E-F8B9-4AE1-ABDF-323902A5D0C3}"/>
                </a:ext>
              </a:extLst>
            </p:cNvPr>
            <p:cNvSpPr/>
            <p:nvPr/>
          </p:nvSpPr>
          <p:spPr>
            <a:xfrm>
              <a:off x="4691545" y="2559169"/>
              <a:ext cx="2085883"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Pfeil: nach rechts 12">
              <a:extLst>
                <a:ext uri="{FF2B5EF4-FFF2-40B4-BE49-F238E27FC236}">
                  <a16:creationId xmlns:a16="http://schemas.microsoft.com/office/drawing/2014/main" id="{ECAC9F05-764F-4CFB-A613-95559B5E4B59}"/>
                </a:ext>
              </a:extLst>
            </p:cNvPr>
            <p:cNvSpPr/>
            <p:nvPr/>
          </p:nvSpPr>
          <p:spPr>
            <a:xfrm>
              <a:off x="6854542" y="2575663"/>
              <a:ext cx="2085883"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55CE5E1C-EFF0-4858-9407-89197CB386EA}"/>
                </a:ext>
              </a:extLst>
            </p:cNvPr>
            <p:cNvSpPr txBox="1"/>
            <p:nvPr/>
          </p:nvSpPr>
          <p:spPr>
            <a:xfrm>
              <a:off x="4960511" y="2206331"/>
              <a:ext cx="1242949" cy="369332"/>
            </a:xfrm>
            <a:prstGeom prst="rect">
              <a:avLst/>
            </a:prstGeom>
            <a:noFill/>
          </p:spPr>
          <p:txBody>
            <a:bodyPr wrap="square" rtlCol="0">
              <a:spAutoFit/>
            </a:bodyPr>
            <a:lstStyle/>
            <a:p>
              <a:r>
                <a:rPr lang="de-DE" b="1" dirty="0">
                  <a:latin typeface="NDSFrutiger 45 Light" panose="02000403040000020004" pitchFamily="2" charset="0"/>
                </a:rPr>
                <a:t>Gespräch</a:t>
              </a:r>
            </a:p>
          </p:txBody>
        </p:sp>
        <p:sp>
          <p:nvSpPr>
            <p:cNvPr id="15" name="Textfeld 14">
              <a:extLst>
                <a:ext uri="{FF2B5EF4-FFF2-40B4-BE49-F238E27FC236}">
                  <a16:creationId xmlns:a16="http://schemas.microsoft.com/office/drawing/2014/main" id="{0C4555B5-457B-44B3-8C76-02A40C92C128}"/>
                </a:ext>
              </a:extLst>
            </p:cNvPr>
            <p:cNvSpPr txBox="1"/>
            <p:nvPr/>
          </p:nvSpPr>
          <p:spPr>
            <a:xfrm>
              <a:off x="6777059" y="2206331"/>
              <a:ext cx="1845319" cy="369332"/>
            </a:xfrm>
            <a:prstGeom prst="rect">
              <a:avLst/>
            </a:prstGeom>
            <a:noFill/>
          </p:spPr>
          <p:txBody>
            <a:bodyPr wrap="square" rtlCol="0">
              <a:spAutoFit/>
            </a:bodyPr>
            <a:lstStyle/>
            <a:p>
              <a:r>
                <a:rPr lang="de-DE" b="1" dirty="0">
                  <a:latin typeface="NDSFrutiger 45 Light" panose="02000403040000020004" pitchFamily="2" charset="0"/>
                </a:rPr>
                <a:t>Gesprächsende</a:t>
              </a:r>
            </a:p>
          </p:txBody>
        </p:sp>
        <p:sp>
          <p:nvSpPr>
            <p:cNvPr id="16" name="Textfeld 15">
              <a:extLst>
                <a:ext uri="{FF2B5EF4-FFF2-40B4-BE49-F238E27FC236}">
                  <a16:creationId xmlns:a16="http://schemas.microsoft.com/office/drawing/2014/main" id="{42CA3545-B794-4934-AB16-434711FB483B}"/>
                </a:ext>
              </a:extLst>
            </p:cNvPr>
            <p:cNvSpPr txBox="1"/>
            <p:nvPr/>
          </p:nvSpPr>
          <p:spPr>
            <a:xfrm>
              <a:off x="4728906" y="3197816"/>
              <a:ext cx="1728192" cy="461665"/>
            </a:xfrm>
            <a:prstGeom prst="rect">
              <a:avLst/>
            </a:prstGeom>
            <a:noFill/>
          </p:spPr>
          <p:txBody>
            <a:bodyPr wrap="square" rtlCol="0">
              <a:spAutoFit/>
            </a:bodyPr>
            <a:lstStyle/>
            <a:p>
              <a:pPr algn="ctr"/>
              <a:r>
                <a:rPr lang="de-DE" sz="1200" dirty="0">
                  <a:latin typeface="NDSFrutiger 45 Light" panose="02000403040000020004" pitchFamily="2" charset="0"/>
                </a:rPr>
                <a:t>Gesprächsinhalt, kommen</a:t>
              </a:r>
            </a:p>
          </p:txBody>
        </p:sp>
        <p:sp>
          <p:nvSpPr>
            <p:cNvPr id="17" name="Textfeld 16">
              <a:extLst>
                <a:ext uri="{FF2B5EF4-FFF2-40B4-BE49-F238E27FC236}">
                  <a16:creationId xmlns:a16="http://schemas.microsoft.com/office/drawing/2014/main" id="{AFD4A539-2F66-4B81-9474-DADF19BD7A96}"/>
                </a:ext>
              </a:extLst>
            </p:cNvPr>
            <p:cNvSpPr txBox="1"/>
            <p:nvPr/>
          </p:nvSpPr>
          <p:spPr>
            <a:xfrm>
              <a:off x="6877882" y="3336314"/>
              <a:ext cx="1728192" cy="276999"/>
            </a:xfrm>
            <a:prstGeom prst="rect">
              <a:avLst/>
            </a:prstGeom>
            <a:noFill/>
          </p:spPr>
          <p:txBody>
            <a:bodyPr wrap="square" rtlCol="0">
              <a:spAutoFit/>
            </a:bodyPr>
            <a:lstStyle/>
            <a:p>
              <a:pPr algn="ctr"/>
              <a:r>
                <a:rPr lang="de-DE" sz="1200" dirty="0">
                  <a:latin typeface="NDSFrutiger 45 Light" panose="02000403040000020004" pitchFamily="2" charset="0"/>
                </a:rPr>
                <a:t>Verstanden, Ende</a:t>
              </a:r>
            </a:p>
          </p:txBody>
        </p:sp>
      </p:grpSp>
    </p:spTree>
    <p:extLst>
      <p:ext uri="{BB962C8B-B14F-4D97-AF65-F5344CB8AC3E}">
        <p14:creationId xmlns:p14="http://schemas.microsoft.com/office/powerpoint/2010/main" val="381993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01D5EC1A-A235-4EBD-B289-CB1F84C05492}"/>
              </a:ext>
            </a:extLst>
          </p:cNvPr>
          <p:cNvSpPr txBox="1">
            <a:spLocks/>
          </p:cNvSpPr>
          <p:nvPr/>
        </p:nvSpPr>
        <p:spPr>
          <a:xfrm>
            <a:off x="261988" y="829403"/>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5" name="Textfeld 4">
            <a:extLst>
              <a:ext uri="{FF2B5EF4-FFF2-40B4-BE49-F238E27FC236}">
                <a16:creationId xmlns:a16="http://schemas.microsoft.com/office/drawing/2014/main" id="{EBF72FC5-3E40-4744-86C8-3213A305ADA2}"/>
              </a:ext>
            </a:extLst>
          </p:cNvPr>
          <p:cNvSpPr txBox="1"/>
          <p:nvPr/>
        </p:nvSpPr>
        <p:spPr>
          <a:xfrm>
            <a:off x="539552" y="1261646"/>
            <a:ext cx="4968552" cy="369332"/>
          </a:xfrm>
          <a:prstGeom prst="rect">
            <a:avLst/>
          </a:prstGeom>
          <a:noFill/>
        </p:spPr>
        <p:txBody>
          <a:bodyPr wrap="square" rtlCol="0">
            <a:spAutoFit/>
          </a:bodyPr>
          <a:lstStyle/>
          <a:p>
            <a:r>
              <a:rPr lang="de-DE" dirty="0"/>
              <a:t>Aufbau Funkgespräch – </a:t>
            </a:r>
            <a:r>
              <a:rPr lang="de-DE" b="1" dirty="0"/>
              <a:t>verkürztes Verfahren</a:t>
            </a:r>
          </a:p>
        </p:txBody>
      </p:sp>
      <p:grpSp>
        <p:nvGrpSpPr>
          <p:cNvPr id="2" name="Gruppieren 1">
            <a:extLst>
              <a:ext uri="{FF2B5EF4-FFF2-40B4-BE49-F238E27FC236}">
                <a16:creationId xmlns:a16="http://schemas.microsoft.com/office/drawing/2014/main" id="{4A148523-9541-4BCB-A312-748E2BA164C8}"/>
              </a:ext>
            </a:extLst>
          </p:cNvPr>
          <p:cNvGrpSpPr/>
          <p:nvPr/>
        </p:nvGrpSpPr>
        <p:grpSpPr>
          <a:xfrm>
            <a:off x="1601897" y="1932539"/>
            <a:ext cx="5892157" cy="2504573"/>
            <a:chOff x="1601897" y="1932539"/>
            <a:chExt cx="5892157" cy="2504573"/>
          </a:xfrm>
        </p:grpSpPr>
        <p:sp>
          <p:nvSpPr>
            <p:cNvPr id="6" name="Pfeil: nach rechts 5">
              <a:extLst>
                <a:ext uri="{FF2B5EF4-FFF2-40B4-BE49-F238E27FC236}">
                  <a16:creationId xmlns:a16="http://schemas.microsoft.com/office/drawing/2014/main" id="{1CE3502A-9976-4F42-8EF0-F9A1326FC276}"/>
                </a:ext>
              </a:extLst>
            </p:cNvPr>
            <p:cNvSpPr/>
            <p:nvPr/>
          </p:nvSpPr>
          <p:spPr>
            <a:xfrm>
              <a:off x="1750402" y="2564904"/>
              <a:ext cx="2546851"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Pfeil: nach rechts 6">
              <a:extLst>
                <a:ext uri="{FF2B5EF4-FFF2-40B4-BE49-F238E27FC236}">
                  <a16:creationId xmlns:a16="http://schemas.microsoft.com/office/drawing/2014/main" id="{E155A78C-A3C0-4123-AE5A-0BFDF2B83950}"/>
                </a:ext>
              </a:extLst>
            </p:cNvPr>
            <p:cNvSpPr/>
            <p:nvPr/>
          </p:nvSpPr>
          <p:spPr>
            <a:xfrm>
              <a:off x="4487004" y="2564904"/>
              <a:ext cx="2546851" cy="18722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43DBA839-FB72-46D9-9E8F-6C8EFB218FD5}"/>
                </a:ext>
              </a:extLst>
            </p:cNvPr>
            <p:cNvSpPr txBox="1"/>
            <p:nvPr/>
          </p:nvSpPr>
          <p:spPr>
            <a:xfrm>
              <a:off x="1601897" y="1932539"/>
              <a:ext cx="2663998" cy="369332"/>
            </a:xfrm>
            <a:prstGeom prst="rect">
              <a:avLst/>
            </a:prstGeom>
            <a:noFill/>
          </p:spPr>
          <p:txBody>
            <a:bodyPr wrap="square" rtlCol="0">
              <a:spAutoFit/>
            </a:bodyPr>
            <a:lstStyle/>
            <a:p>
              <a:r>
                <a:rPr lang="de-DE" b="1" dirty="0">
                  <a:latin typeface="NDSFrutiger 45 Light" panose="02000403040000020004" pitchFamily="2" charset="0"/>
                </a:rPr>
                <a:t>Anruf und Gespräch</a:t>
              </a:r>
            </a:p>
          </p:txBody>
        </p:sp>
        <p:sp>
          <p:nvSpPr>
            <p:cNvPr id="9" name="Textfeld 8">
              <a:extLst>
                <a:ext uri="{FF2B5EF4-FFF2-40B4-BE49-F238E27FC236}">
                  <a16:creationId xmlns:a16="http://schemas.microsoft.com/office/drawing/2014/main" id="{2ABEDC32-C3A7-485E-8323-6A45C3E0E048}"/>
                </a:ext>
              </a:extLst>
            </p:cNvPr>
            <p:cNvSpPr txBox="1"/>
            <p:nvPr/>
          </p:nvSpPr>
          <p:spPr>
            <a:xfrm>
              <a:off x="4541726" y="1932539"/>
              <a:ext cx="2952328" cy="646331"/>
            </a:xfrm>
            <a:prstGeom prst="rect">
              <a:avLst/>
            </a:prstGeom>
            <a:noFill/>
          </p:spPr>
          <p:txBody>
            <a:bodyPr wrap="square" rtlCol="0">
              <a:spAutoFit/>
            </a:bodyPr>
            <a:lstStyle/>
            <a:p>
              <a:r>
                <a:rPr lang="de-DE" b="1" dirty="0">
                  <a:latin typeface="NDSFrutiger 45 Light" panose="02000403040000020004" pitchFamily="2" charset="0"/>
                </a:rPr>
                <a:t>Anrufantwort und Gesprächsende</a:t>
              </a:r>
            </a:p>
          </p:txBody>
        </p:sp>
        <p:sp>
          <p:nvSpPr>
            <p:cNvPr id="10" name="Textfeld 9">
              <a:extLst>
                <a:ext uri="{FF2B5EF4-FFF2-40B4-BE49-F238E27FC236}">
                  <a16:creationId xmlns:a16="http://schemas.microsoft.com/office/drawing/2014/main" id="{B3336BBE-B7B4-4461-A187-D8ACF4908307}"/>
                </a:ext>
              </a:extLst>
            </p:cNvPr>
            <p:cNvSpPr txBox="1"/>
            <p:nvPr/>
          </p:nvSpPr>
          <p:spPr>
            <a:xfrm>
              <a:off x="1691680" y="3105834"/>
              <a:ext cx="2160240" cy="646331"/>
            </a:xfrm>
            <a:prstGeom prst="rect">
              <a:avLst/>
            </a:prstGeom>
            <a:noFill/>
          </p:spPr>
          <p:txBody>
            <a:bodyPr wrap="square" rtlCol="0">
              <a:spAutoFit/>
            </a:bodyPr>
            <a:lstStyle/>
            <a:p>
              <a:pPr algn="ctr"/>
              <a:r>
                <a:rPr lang="de-DE" sz="1200" dirty="0">
                  <a:latin typeface="NDSFrutiger 45 Light" panose="02000403040000020004" pitchFamily="2" charset="0"/>
                </a:rPr>
                <a:t>Rufname der Gegenstelle von eigenem Rufnamen, Gesprächsinhalt, kommen</a:t>
              </a:r>
            </a:p>
          </p:txBody>
        </p:sp>
        <p:sp>
          <p:nvSpPr>
            <p:cNvPr id="11" name="Textfeld 10">
              <a:extLst>
                <a:ext uri="{FF2B5EF4-FFF2-40B4-BE49-F238E27FC236}">
                  <a16:creationId xmlns:a16="http://schemas.microsoft.com/office/drawing/2014/main" id="{FB057D0E-3CE5-465D-B289-77B3A49AB72F}"/>
                </a:ext>
              </a:extLst>
            </p:cNvPr>
            <p:cNvSpPr txBox="1"/>
            <p:nvPr/>
          </p:nvSpPr>
          <p:spPr>
            <a:xfrm>
              <a:off x="4572000" y="3198167"/>
              <a:ext cx="2160240" cy="461665"/>
            </a:xfrm>
            <a:prstGeom prst="rect">
              <a:avLst/>
            </a:prstGeom>
            <a:noFill/>
          </p:spPr>
          <p:txBody>
            <a:bodyPr wrap="square" rtlCol="0">
              <a:spAutoFit/>
            </a:bodyPr>
            <a:lstStyle/>
            <a:p>
              <a:pPr algn="ctr"/>
              <a:r>
                <a:rPr lang="de-DE" sz="1200" dirty="0">
                  <a:latin typeface="NDSFrutiger 45 Light" panose="02000403040000020004" pitchFamily="2" charset="0"/>
                </a:rPr>
                <a:t>Hier, Rufname der Gegenstelle verstanden, Ende</a:t>
              </a:r>
            </a:p>
          </p:txBody>
        </p:sp>
      </p:grpSp>
    </p:spTree>
    <p:extLst>
      <p:ext uri="{BB962C8B-B14F-4D97-AF65-F5344CB8AC3E}">
        <p14:creationId xmlns:p14="http://schemas.microsoft.com/office/powerpoint/2010/main" val="3046867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BB93EDF4-CED6-455B-A0BE-5C5150C52085}"/>
              </a:ext>
            </a:extLst>
          </p:cNvPr>
          <p:cNvSpPr txBox="1">
            <a:spLocks/>
          </p:cNvSpPr>
          <p:nvPr/>
        </p:nvSpPr>
        <p:spPr>
          <a:xfrm>
            <a:off x="261988" y="829403"/>
            <a:ext cx="6748412" cy="609600"/>
          </a:xfrm>
          <a:prstGeom prst="rect">
            <a:avLst/>
          </a:prstGeom>
        </p:spPr>
        <p:txBody>
          <a:bodyPr lIns="0" tIns="0" rIns="0" bIns="0"/>
          <a:lstStyle>
            <a:lvl1pPr algn="l" defTabSz="457200" rtl="0" eaLnBrk="1" latinLnBrk="0" hangingPunct="1">
              <a:lnSpc>
                <a:spcPts val="2400"/>
              </a:lnSpc>
              <a:spcBef>
                <a:spcPts val="0"/>
              </a:spcBef>
              <a:spcAft>
                <a:spcPts val="0"/>
              </a:spcAft>
              <a:buNone/>
              <a:defRPr sz="2200" b="0" i="0" kern="1200">
                <a:solidFill>
                  <a:schemeClr val="tx1"/>
                </a:solidFill>
                <a:latin typeface="Frutiger CE 55 Roman"/>
                <a:ea typeface="+mj-ea"/>
                <a:cs typeface="Frutiger CE 55 Roman"/>
              </a:defRPr>
            </a:lvl1pPr>
          </a:lstStyle>
          <a:p>
            <a:r>
              <a:rPr lang="de-DE" b="1" dirty="0">
                <a:latin typeface="NDSFrutiger 45 Light" panose="02000403040000020004" pitchFamily="2" charset="0"/>
              </a:rPr>
              <a:t>Grundsätze Sprechfunkbetrieb</a:t>
            </a:r>
          </a:p>
        </p:txBody>
      </p:sp>
      <p:sp>
        <p:nvSpPr>
          <p:cNvPr id="5" name="Textfeld 4">
            <a:extLst>
              <a:ext uri="{FF2B5EF4-FFF2-40B4-BE49-F238E27FC236}">
                <a16:creationId xmlns:a16="http://schemas.microsoft.com/office/drawing/2014/main" id="{801DF7EB-3164-4DAF-9E94-5D0E819998A7}"/>
              </a:ext>
            </a:extLst>
          </p:cNvPr>
          <p:cNvSpPr txBox="1"/>
          <p:nvPr/>
        </p:nvSpPr>
        <p:spPr>
          <a:xfrm>
            <a:off x="539552" y="1261646"/>
            <a:ext cx="4968552" cy="369332"/>
          </a:xfrm>
          <a:prstGeom prst="rect">
            <a:avLst/>
          </a:prstGeom>
          <a:noFill/>
        </p:spPr>
        <p:txBody>
          <a:bodyPr wrap="square" rtlCol="0">
            <a:spAutoFit/>
          </a:bodyPr>
          <a:lstStyle/>
          <a:p>
            <a:r>
              <a:rPr lang="de-DE" dirty="0"/>
              <a:t>Aufbau Funkgespräch – Sammelruf</a:t>
            </a:r>
          </a:p>
        </p:txBody>
      </p:sp>
      <p:grpSp>
        <p:nvGrpSpPr>
          <p:cNvPr id="2" name="Gruppieren 1">
            <a:extLst>
              <a:ext uri="{FF2B5EF4-FFF2-40B4-BE49-F238E27FC236}">
                <a16:creationId xmlns:a16="http://schemas.microsoft.com/office/drawing/2014/main" id="{CE870F4D-63C2-476D-9F7B-A57C55D70E93}"/>
              </a:ext>
            </a:extLst>
          </p:cNvPr>
          <p:cNvGrpSpPr/>
          <p:nvPr/>
        </p:nvGrpSpPr>
        <p:grpSpPr>
          <a:xfrm>
            <a:off x="251520" y="1826450"/>
            <a:ext cx="7880175" cy="3769904"/>
            <a:chOff x="251520" y="1826450"/>
            <a:chExt cx="7880175" cy="3769904"/>
          </a:xfrm>
        </p:grpSpPr>
        <p:sp>
          <p:nvSpPr>
            <p:cNvPr id="6" name="Pfeil: nach rechts 5">
              <a:extLst>
                <a:ext uri="{FF2B5EF4-FFF2-40B4-BE49-F238E27FC236}">
                  <a16:creationId xmlns:a16="http://schemas.microsoft.com/office/drawing/2014/main" id="{A0E1D8D9-3B8D-4990-B380-3136B8D312E3}"/>
                </a:ext>
              </a:extLst>
            </p:cNvPr>
            <p:cNvSpPr/>
            <p:nvPr/>
          </p:nvSpPr>
          <p:spPr>
            <a:xfrm>
              <a:off x="611560" y="2063221"/>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Pfeil: nach rechts 7">
              <a:extLst>
                <a:ext uri="{FF2B5EF4-FFF2-40B4-BE49-F238E27FC236}">
                  <a16:creationId xmlns:a16="http://schemas.microsoft.com/office/drawing/2014/main" id="{A19B0717-FBB8-4CDE-80BC-5D3ABA581895}"/>
                </a:ext>
              </a:extLst>
            </p:cNvPr>
            <p:cNvSpPr/>
            <p:nvPr/>
          </p:nvSpPr>
          <p:spPr>
            <a:xfrm>
              <a:off x="2411760" y="2084137"/>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Pfeil: nach rechts 8">
              <a:extLst>
                <a:ext uri="{FF2B5EF4-FFF2-40B4-BE49-F238E27FC236}">
                  <a16:creationId xmlns:a16="http://schemas.microsoft.com/office/drawing/2014/main" id="{2B8C1095-39D6-49B6-AD10-B741D8547AE3}"/>
                </a:ext>
              </a:extLst>
            </p:cNvPr>
            <p:cNvSpPr/>
            <p:nvPr/>
          </p:nvSpPr>
          <p:spPr>
            <a:xfrm>
              <a:off x="4211960" y="2088964"/>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Pfeil: nach rechts 9">
              <a:extLst>
                <a:ext uri="{FF2B5EF4-FFF2-40B4-BE49-F238E27FC236}">
                  <a16:creationId xmlns:a16="http://schemas.microsoft.com/office/drawing/2014/main" id="{F32443E9-D223-4FCB-AC5E-80E3583E59DC}"/>
                </a:ext>
              </a:extLst>
            </p:cNvPr>
            <p:cNvSpPr/>
            <p:nvPr/>
          </p:nvSpPr>
          <p:spPr>
            <a:xfrm>
              <a:off x="6012160" y="2105949"/>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Pfeil: nach rechts 10">
              <a:extLst>
                <a:ext uri="{FF2B5EF4-FFF2-40B4-BE49-F238E27FC236}">
                  <a16:creationId xmlns:a16="http://schemas.microsoft.com/office/drawing/2014/main" id="{A9F7D774-65EA-4673-BA41-73853AB93E2E}"/>
                </a:ext>
              </a:extLst>
            </p:cNvPr>
            <p:cNvSpPr/>
            <p:nvPr/>
          </p:nvSpPr>
          <p:spPr>
            <a:xfrm>
              <a:off x="611560" y="4300210"/>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Pfeil: nach rechts 11">
              <a:extLst>
                <a:ext uri="{FF2B5EF4-FFF2-40B4-BE49-F238E27FC236}">
                  <a16:creationId xmlns:a16="http://schemas.microsoft.com/office/drawing/2014/main" id="{D7C758A5-0BE5-4067-92E6-0454D87C7A7F}"/>
                </a:ext>
              </a:extLst>
            </p:cNvPr>
            <p:cNvSpPr/>
            <p:nvPr/>
          </p:nvSpPr>
          <p:spPr>
            <a:xfrm>
              <a:off x="2411760" y="4300210"/>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Pfeil: nach rechts 12">
              <a:extLst>
                <a:ext uri="{FF2B5EF4-FFF2-40B4-BE49-F238E27FC236}">
                  <a16:creationId xmlns:a16="http://schemas.microsoft.com/office/drawing/2014/main" id="{BC78F9BA-5ADF-4F85-B4F6-01D911548AC8}"/>
                </a:ext>
              </a:extLst>
            </p:cNvPr>
            <p:cNvSpPr/>
            <p:nvPr/>
          </p:nvSpPr>
          <p:spPr>
            <a:xfrm>
              <a:off x="4211960" y="4300210"/>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Pfeil: nach rechts 13">
              <a:extLst>
                <a:ext uri="{FF2B5EF4-FFF2-40B4-BE49-F238E27FC236}">
                  <a16:creationId xmlns:a16="http://schemas.microsoft.com/office/drawing/2014/main" id="{0F36508C-E85E-4540-9A1F-2C5FC67F18C2}"/>
                </a:ext>
              </a:extLst>
            </p:cNvPr>
            <p:cNvSpPr/>
            <p:nvPr/>
          </p:nvSpPr>
          <p:spPr>
            <a:xfrm>
              <a:off x="6012160" y="4296229"/>
              <a:ext cx="1719498" cy="12961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28BC71E-06F0-4062-9BC7-1994EBD8F8A6}"/>
                </a:ext>
              </a:extLst>
            </p:cNvPr>
            <p:cNvSpPr txBox="1"/>
            <p:nvPr/>
          </p:nvSpPr>
          <p:spPr>
            <a:xfrm>
              <a:off x="261988" y="2357350"/>
              <a:ext cx="2160240" cy="707886"/>
            </a:xfrm>
            <a:prstGeom prst="rect">
              <a:avLst/>
            </a:prstGeom>
            <a:noFill/>
          </p:spPr>
          <p:txBody>
            <a:bodyPr wrap="square" rtlCol="0">
              <a:spAutoFit/>
            </a:bodyPr>
            <a:lstStyle/>
            <a:p>
              <a:pPr algn="ctr"/>
              <a:r>
                <a:rPr lang="de-DE" sz="1000" dirty="0">
                  <a:latin typeface="NDSFrutiger 45 Light" panose="02000403040000020004" pitchFamily="2" charset="0"/>
                </a:rPr>
                <a:t>Eigener Rufname, an alle</a:t>
              </a:r>
            </a:p>
            <a:p>
              <a:pPr algn="ctr"/>
              <a:r>
                <a:rPr lang="de-DE" sz="1000" dirty="0">
                  <a:latin typeface="NDSFrutiger 45 Light" panose="02000403040000020004" pitchFamily="2" charset="0"/>
                </a:rPr>
                <a:t>oder </a:t>
              </a:r>
            </a:p>
            <a:p>
              <a:pPr algn="ctr"/>
              <a:r>
                <a:rPr lang="de-DE" sz="1000" dirty="0">
                  <a:latin typeface="NDSFrutiger 45 Light" panose="02000403040000020004" pitchFamily="2" charset="0"/>
                </a:rPr>
                <a:t>Rufname 1.Gegenstelle,</a:t>
              </a:r>
            </a:p>
            <a:p>
              <a:pPr algn="ctr"/>
              <a:r>
                <a:rPr lang="de-DE" sz="1000" dirty="0">
                  <a:latin typeface="NDSFrutiger 45 Light" panose="02000403040000020004" pitchFamily="2" charset="0"/>
                </a:rPr>
                <a:t> kommen</a:t>
              </a:r>
            </a:p>
          </p:txBody>
        </p:sp>
        <p:sp>
          <p:nvSpPr>
            <p:cNvPr id="16" name="Textfeld 15">
              <a:extLst>
                <a:ext uri="{FF2B5EF4-FFF2-40B4-BE49-F238E27FC236}">
                  <a16:creationId xmlns:a16="http://schemas.microsoft.com/office/drawing/2014/main" id="{0796B692-8112-4D32-8A0D-3AC980974AE6}"/>
                </a:ext>
              </a:extLst>
            </p:cNvPr>
            <p:cNvSpPr txBox="1"/>
            <p:nvPr/>
          </p:nvSpPr>
          <p:spPr>
            <a:xfrm>
              <a:off x="2011369" y="2421530"/>
              <a:ext cx="2160240" cy="553998"/>
            </a:xfrm>
            <a:prstGeom prst="rect">
              <a:avLst/>
            </a:prstGeom>
            <a:noFill/>
          </p:spPr>
          <p:txBody>
            <a:bodyPr wrap="square" rtlCol="0">
              <a:spAutoFit/>
            </a:bodyPr>
            <a:lstStyle/>
            <a:p>
              <a:pPr algn="ctr"/>
              <a:r>
                <a:rPr lang="de-DE" sz="1000" dirty="0">
                  <a:latin typeface="NDSFrutiger 45 Light" panose="02000403040000020004" pitchFamily="2" charset="0"/>
                </a:rPr>
                <a:t>Hier, Rufname </a:t>
              </a:r>
            </a:p>
            <a:p>
              <a:pPr algn="ctr"/>
              <a:r>
                <a:rPr lang="de-DE" sz="1000" dirty="0">
                  <a:latin typeface="NDSFrutiger 45 Light" panose="02000403040000020004" pitchFamily="2" charset="0"/>
                </a:rPr>
                <a:t>1.Gegenstelle,</a:t>
              </a:r>
            </a:p>
            <a:p>
              <a:pPr algn="ctr"/>
              <a:r>
                <a:rPr lang="de-DE" sz="1000" dirty="0">
                  <a:latin typeface="NDSFrutiger 45 Light" panose="02000403040000020004" pitchFamily="2" charset="0"/>
                </a:rPr>
                <a:t> kommen</a:t>
              </a:r>
            </a:p>
          </p:txBody>
        </p:sp>
        <p:sp>
          <p:nvSpPr>
            <p:cNvPr id="18" name="Textfeld 17">
              <a:extLst>
                <a:ext uri="{FF2B5EF4-FFF2-40B4-BE49-F238E27FC236}">
                  <a16:creationId xmlns:a16="http://schemas.microsoft.com/office/drawing/2014/main" id="{1D0A2F3D-8C5D-4183-8117-94243F0EF608}"/>
                </a:ext>
              </a:extLst>
            </p:cNvPr>
            <p:cNvSpPr txBox="1"/>
            <p:nvPr/>
          </p:nvSpPr>
          <p:spPr>
            <a:xfrm>
              <a:off x="827584" y="1840609"/>
              <a:ext cx="1728192" cy="276999"/>
            </a:xfrm>
            <a:prstGeom prst="rect">
              <a:avLst/>
            </a:prstGeom>
            <a:noFill/>
          </p:spPr>
          <p:txBody>
            <a:bodyPr wrap="square" rtlCol="0">
              <a:spAutoFit/>
            </a:bodyPr>
            <a:lstStyle/>
            <a:p>
              <a:r>
                <a:rPr lang="de-DE" sz="1200" b="1" dirty="0">
                  <a:latin typeface="NDSFrutiger 45 Light" panose="02000403040000020004" pitchFamily="2" charset="0"/>
                </a:rPr>
                <a:t>Anruf</a:t>
              </a:r>
            </a:p>
          </p:txBody>
        </p:sp>
        <p:sp>
          <p:nvSpPr>
            <p:cNvPr id="19" name="Textfeld 18">
              <a:extLst>
                <a:ext uri="{FF2B5EF4-FFF2-40B4-BE49-F238E27FC236}">
                  <a16:creationId xmlns:a16="http://schemas.microsoft.com/office/drawing/2014/main" id="{3CBB9CB7-2B3B-4AB0-8F4E-30B897106D44}"/>
                </a:ext>
              </a:extLst>
            </p:cNvPr>
            <p:cNvSpPr txBox="1"/>
            <p:nvPr/>
          </p:nvSpPr>
          <p:spPr>
            <a:xfrm>
              <a:off x="2371409" y="1826450"/>
              <a:ext cx="1728192" cy="276999"/>
            </a:xfrm>
            <a:prstGeom prst="rect">
              <a:avLst/>
            </a:prstGeom>
            <a:noFill/>
          </p:spPr>
          <p:txBody>
            <a:bodyPr wrap="square" rtlCol="0">
              <a:spAutoFit/>
            </a:bodyPr>
            <a:lstStyle/>
            <a:p>
              <a:r>
                <a:rPr lang="de-DE" sz="1200" b="1" dirty="0">
                  <a:latin typeface="NDSFrutiger 45 Light" panose="02000403040000020004" pitchFamily="2" charset="0"/>
                </a:rPr>
                <a:t>Anrufantwort</a:t>
              </a:r>
            </a:p>
          </p:txBody>
        </p:sp>
        <p:sp>
          <p:nvSpPr>
            <p:cNvPr id="20" name="Textfeld 19">
              <a:extLst>
                <a:ext uri="{FF2B5EF4-FFF2-40B4-BE49-F238E27FC236}">
                  <a16:creationId xmlns:a16="http://schemas.microsoft.com/office/drawing/2014/main" id="{F2EA3F81-163B-456C-8D10-7594B07621A6}"/>
                </a:ext>
              </a:extLst>
            </p:cNvPr>
            <p:cNvSpPr txBox="1"/>
            <p:nvPr/>
          </p:nvSpPr>
          <p:spPr>
            <a:xfrm>
              <a:off x="3749645" y="2445788"/>
              <a:ext cx="2160240" cy="553998"/>
            </a:xfrm>
            <a:prstGeom prst="rect">
              <a:avLst/>
            </a:prstGeom>
            <a:noFill/>
          </p:spPr>
          <p:txBody>
            <a:bodyPr wrap="square" rtlCol="0">
              <a:spAutoFit/>
            </a:bodyPr>
            <a:lstStyle/>
            <a:p>
              <a:pPr algn="ctr"/>
              <a:r>
                <a:rPr lang="de-DE" sz="1000" dirty="0">
                  <a:latin typeface="NDSFrutiger 45 Light" panose="02000403040000020004" pitchFamily="2" charset="0"/>
                </a:rPr>
                <a:t>Rufname </a:t>
              </a:r>
            </a:p>
            <a:p>
              <a:pPr algn="ctr"/>
              <a:r>
                <a:rPr lang="de-DE" sz="1000" dirty="0">
                  <a:latin typeface="NDSFrutiger 45 Light" panose="02000403040000020004" pitchFamily="2" charset="0"/>
                </a:rPr>
                <a:t>2.Gegenstelle,</a:t>
              </a:r>
            </a:p>
            <a:p>
              <a:pPr algn="ctr"/>
              <a:r>
                <a:rPr lang="de-DE" sz="1000" dirty="0">
                  <a:latin typeface="NDSFrutiger 45 Light" panose="02000403040000020004" pitchFamily="2" charset="0"/>
                </a:rPr>
                <a:t> kommen</a:t>
              </a:r>
            </a:p>
          </p:txBody>
        </p:sp>
        <p:sp>
          <p:nvSpPr>
            <p:cNvPr id="21" name="Textfeld 20">
              <a:extLst>
                <a:ext uri="{FF2B5EF4-FFF2-40B4-BE49-F238E27FC236}">
                  <a16:creationId xmlns:a16="http://schemas.microsoft.com/office/drawing/2014/main" id="{A8A6C150-D7C4-4922-AF5A-76E4288169FB}"/>
                </a:ext>
              </a:extLst>
            </p:cNvPr>
            <p:cNvSpPr txBox="1"/>
            <p:nvPr/>
          </p:nvSpPr>
          <p:spPr>
            <a:xfrm>
              <a:off x="4139952" y="1834808"/>
              <a:ext cx="1728192" cy="276999"/>
            </a:xfrm>
            <a:prstGeom prst="rect">
              <a:avLst/>
            </a:prstGeom>
            <a:noFill/>
          </p:spPr>
          <p:txBody>
            <a:bodyPr wrap="square" rtlCol="0">
              <a:spAutoFit/>
            </a:bodyPr>
            <a:lstStyle/>
            <a:p>
              <a:r>
                <a:rPr lang="de-DE" sz="1200" b="1" dirty="0">
                  <a:latin typeface="NDSFrutiger 45 Light" panose="02000403040000020004" pitchFamily="2" charset="0"/>
                </a:rPr>
                <a:t>Anruffortsetzung</a:t>
              </a:r>
            </a:p>
          </p:txBody>
        </p:sp>
        <p:sp>
          <p:nvSpPr>
            <p:cNvPr id="22" name="Textfeld 21">
              <a:extLst>
                <a:ext uri="{FF2B5EF4-FFF2-40B4-BE49-F238E27FC236}">
                  <a16:creationId xmlns:a16="http://schemas.microsoft.com/office/drawing/2014/main" id="{5D2ED4A1-5DD3-44B4-9EFB-5AA0BA911B20}"/>
                </a:ext>
              </a:extLst>
            </p:cNvPr>
            <p:cNvSpPr txBox="1"/>
            <p:nvPr/>
          </p:nvSpPr>
          <p:spPr>
            <a:xfrm>
              <a:off x="5539400" y="2477022"/>
              <a:ext cx="2160240" cy="553998"/>
            </a:xfrm>
            <a:prstGeom prst="rect">
              <a:avLst/>
            </a:prstGeom>
            <a:noFill/>
          </p:spPr>
          <p:txBody>
            <a:bodyPr wrap="square" rtlCol="0">
              <a:spAutoFit/>
            </a:bodyPr>
            <a:lstStyle/>
            <a:p>
              <a:pPr algn="ctr"/>
              <a:r>
                <a:rPr lang="de-DE" sz="1000" dirty="0">
                  <a:latin typeface="NDSFrutiger 45 Light" panose="02000403040000020004" pitchFamily="2" charset="0"/>
                </a:rPr>
                <a:t>Hier, Rufname </a:t>
              </a:r>
            </a:p>
            <a:p>
              <a:pPr algn="ctr"/>
              <a:r>
                <a:rPr lang="de-DE" sz="1000" dirty="0">
                  <a:latin typeface="NDSFrutiger 45 Light" panose="02000403040000020004" pitchFamily="2" charset="0"/>
                </a:rPr>
                <a:t>2.Gegenstelle,</a:t>
              </a:r>
            </a:p>
            <a:p>
              <a:pPr algn="ctr"/>
              <a:r>
                <a:rPr lang="de-DE" sz="1000" dirty="0">
                  <a:latin typeface="NDSFrutiger 45 Light" panose="02000403040000020004" pitchFamily="2" charset="0"/>
                </a:rPr>
                <a:t> kommen</a:t>
              </a:r>
            </a:p>
          </p:txBody>
        </p:sp>
        <p:sp>
          <p:nvSpPr>
            <p:cNvPr id="23" name="Textfeld 22">
              <a:extLst>
                <a:ext uri="{FF2B5EF4-FFF2-40B4-BE49-F238E27FC236}">
                  <a16:creationId xmlns:a16="http://schemas.microsoft.com/office/drawing/2014/main" id="{7F3086FA-00A4-41D4-9AE0-B298960654F0}"/>
                </a:ext>
              </a:extLst>
            </p:cNvPr>
            <p:cNvSpPr txBox="1"/>
            <p:nvPr/>
          </p:nvSpPr>
          <p:spPr>
            <a:xfrm>
              <a:off x="6017913" y="1860598"/>
              <a:ext cx="2113782" cy="430887"/>
            </a:xfrm>
            <a:prstGeom prst="rect">
              <a:avLst/>
            </a:prstGeom>
            <a:noFill/>
          </p:spPr>
          <p:txBody>
            <a:bodyPr wrap="square" rtlCol="0">
              <a:spAutoFit/>
            </a:bodyPr>
            <a:lstStyle/>
            <a:p>
              <a:r>
                <a:rPr lang="de-DE" sz="1100" b="1" dirty="0">
                  <a:latin typeface="NDSFrutiger 45 Light" panose="02000403040000020004" pitchFamily="2" charset="0"/>
                </a:rPr>
                <a:t>Ggfs. weitere Gegenstellen ansprechen</a:t>
              </a:r>
            </a:p>
          </p:txBody>
        </p:sp>
        <p:sp>
          <p:nvSpPr>
            <p:cNvPr id="24" name="Textfeld 23">
              <a:extLst>
                <a:ext uri="{FF2B5EF4-FFF2-40B4-BE49-F238E27FC236}">
                  <a16:creationId xmlns:a16="http://schemas.microsoft.com/office/drawing/2014/main" id="{F905B576-5811-44E4-A228-9B864BD36CF4}"/>
                </a:ext>
              </a:extLst>
            </p:cNvPr>
            <p:cNvSpPr txBox="1"/>
            <p:nvPr/>
          </p:nvSpPr>
          <p:spPr>
            <a:xfrm>
              <a:off x="834703" y="4077072"/>
              <a:ext cx="1728192" cy="276999"/>
            </a:xfrm>
            <a:prstGeom prst="rect">
              <a:avLst/>
            </a:prstGeom>
            <a:noFill/>
          </p:spPr>
          <p:txBody>
            <a:bodyPr wrap="square" rtlCol="0">
              <a:spAutoFit/>
            </a:bodyPr>
            <a:lstStyle/>
            <a:p>
              <a:r>
                <a:rPr lang="de-DE" sz="1200" b="1" dirty="0">
                  <a:latin typeface="NDSFrutiger 45 Light" panose="02000403040000020004" pitchFamily="2" charset="0"/>
                </a:rPr>
                <a:t>Gespräch</a:t>
              </a:r>
            </a:p>
          </p:txBody>
        </p:sp>
        <p:sp>
          <p:nvSpPr>
            <p:cNvPr id="25" name="Textfeld 24">
              <a:extLst>
                <a:ext uri="{FF2B5EF4-FFF2-40B4-BE49-F238E27FC236}">
                  <a16:creationId xmlns:a16="http://schemas.microsoft.com/office/drawing/2014/main" id="{8699DF3C-C21D-4D97-B8CD-5E0078526012}"/>
                </a:ext>
              </a:extLst>
            </p:cNvPr>
            <p:cNvSpPr txBox="1"/>
            <p:nvPr/>
          </p:nvSpPr>
          <p:spPr>
            <a:xfrm>
              <a:off x="251520" y="4625994"/>
              <a:ext cx="2160240" cy="707886"/>
            </a:xfrm>
            <a:prstGeom prst="rect">
              <a:avLst/>
            </a:prstGeom>
            <a:noFill/>
          </p:spPr>
          <p:txBody>
            <a:bodyPr wrap="square" rtlCol="0">
              <a:spAutoFit/>
            </a:bodyPr>
            <a:lstStyle/>
            <a:p>
              <a:pPr algn="ctr"/>
              <a:r>
                <a:rPr lang="de-DE" sz="1000" dirty="0">
                  <a:latin typeface="NDSFrutiger 45 Light" panose="02000403040000020004" pitchFamily="2" charset="0"/>
                </a:rPr>
                <a:t>Hier, eigener Rufname</a:t>
              </a:r>
            </a:p>
            <a:p>
              <a:pPr algn="ctr"/>
              <a:r>
                <a:rPr lang="de-DE" sz="1000" dirty="0">
                  <a:latin typeface="NDSFrutiger 45 Light" panose="02000403040000020004" pitchFamily="2" charset="0"/>
                </a:rPr>
                <a:t>Gesprächsinhalt</a:t>
              </a:r>
            </a:p>
            <a:p>
              <a:pPr algn="ctr"/>
              <a:r>
                <a:rPr lang="de-DE" sz="1000" dirty="0">
                  <a:latin typeface="NDSFrutiger 45 Light" panose="02000403040000020004" pitchFamily="2" charset="0"/>
                </a:rPr>
                <a:t>Rufname 1.Gegenstelle,</a:t>
              </a:r>
            </a:p>
            <a:p>
              <a:pPr algn="ctr"/>
              <a:r>
                <a:rPr lang="de-DE" sz="1000" dirty="0">
                  <a:latin typeface="NDSFrutiger 45 Light" panose="02000403040000020004" pitchFamily="2" charset="0"/>
                </a:rPr>
                <a:t> kommen</a:t>
              </a:r>
            </a:p>
          </p:txBody>
        </p:sp>
        <p:sp>
          <p:nvSpPr>
            <p:cNvPr id="26" name="Textfeld 25">
              <a:extLst>
                <a:ext uri="{FF2B5EF4-FFF2-40B4-BE49-F238E27FC236}">
                  <a16:creationId xmlns:a16="http://schemas.microsoft.com/office/drawing/2014/main" id="{4DC83FA1-534C-4F5E-9D95-A9454AF4EE6C}"/>
                </a:ext>
              </a:extLst>
            </p:cNvPr>
            <p:cNvSpPr txBox="1"/>
            <p:nvPr/>
          </p:nvSpPr>
          <p:spPr>
            <a:xfrm>
              <a:off x="2482981" y="4077072"/>
              <a:ext cx="1728192" cy="276999"/>
            </a:xfrm>
            <a:prstGeom prst="rect">
              <a:avLst/>
            </a:prstGeom>
            <a:noFill/>
          </p:spPr>
          <p:txBody>
            <a:bodyPr wrap="square" rtlCol="0">
              <a:spAutoFit/>
            </a:bodyPr>
            <a:lstStyle/>
            <a:p>
              <a:r>
                <a:rPr lang="de-DE" sz="1200" b="1" dirty="0">
                  <a:latin typeface="NDSFrutiger 45 Light" panose="02000403040000020004" pitchFamily="2" charset="0"/>
                </a:rPr>
                <a:t>Gesprächsende</a:t>
              </a:r>
            </a:p>
          </p:txBody>
        </p:sp>
        <p:sp>
          <p:nvSpPr>
            <p:cNvPr id="27" name="Textfeld 26">
              <a:extLst>
                <a:ext uri="{FF2B5EF4-FFF2-40B4-BE49-F238E27FC236}">
                  <a16:creationId xmlns:a16="http://schemas.microsoft.com/office/drawing/2014/main" id="{446F4A5D-3F7C-4A5E-AC07-408A4079379C}"/>
                </a:ext>
              </a:extLst>
            </p:cNvPr>
            <p:cNvSpPr txBox="1"/>
            <p:nvPr/>
          </p:nvSpPr>
          <p:spPr>
            <a:xfrm>
              <a:off x="2051720" y="4615412"/>
              <a:ext cx="2160240" cy="553998"/>
            </a:xfrm>
            <a:prstGeom prst="rect">
              <a:avLst/>
            </a:prstGeom>
            <a:noFill/>
          </p:spPr>
          <p:txBody>
            <a:bodyPr wrap="square" rtlCol="0">
              <a:spAutoFit/>
            </a:bodyPr>
            <a:lstStyle/>
            <a:p>
              <a:pPr algn="ctr"/>
              <a:r>
                <a:rPr lang="de-DE" sz="1000" dirty="0">
                  <a:latin typeface="NDSFrutiger 45 Light" panose="02000403040000020004" pitchFamily="2" charset="0"/>
                </a:rPr>
                <a:t>Hier, </a:t>
              </a:r>
            </a:p>
            <a:p>
              <a:pPr algn="ctr"/>
              <a:r>
                <a:rPr lang="de-DE" sz="1000" dirty="0">
                  <a:latin typeface="NDSFrutiger 45 Light" panose="02000403040000020004" pitchFamily="2" charset="0"/>
                </a:rPr>
                <a:t>Rufname 1.Gegenstelle,</a:t>
              </a:r>
            </a:p>
            <a:p>
              <a:pPr algn="ctr"/>
              <a:r>
                <a:rPr lang="de-DE" sz="1000" dirty="0">
                  <a:latin typeface="NDSFrutiger 45 Light" panose="02000403040000020004" pitchFamily="2" charset="0"/>
                </a:rPr>
                <a:t> verstanden, Ende</a:t>
              </a:r>
            </a:p>
          </p:txBody>
        </p:sp>
        <p:sp>
          <p:nvSpPr>
            <p:cNvPr id="28" name="Textfeld 27">
              <a:extLst>
                <a:ext uri="{FF2B5EF4-FFF2-40B4-BE49-F238E27FC236}">
                  <a16:creationId xmlns:a16="http://schemas.microsoft.com/office/drawing/2014/main" id="{9F206C4D-5158-488F-8C19-E922C26D9C14}"/>
                </a:ext>
              </a:extLst>
            </p:cNvPr>
            <p:cNvSpPr txBox="1"/>
            <p:nvPr/>
          </p:nvSpPr>
          <p:spPr>
            <a:xfrm>
              <a:off x="3851920" y="4632397"/>
              <a:ext cx="2160240" cy="553998"/>
            </a:xfrm>
            <a:prstGeom prst="rect">
              <a:avLst/>
            </a:prstGeom>
            <a:noFill/>
          </p:spPr>
          <p:txBody>
            <a:bodyPr wrap="square" rtlCol="0">
              <a:spAutoFit/>
            </a:bodyPr>
            <a:lstStyle/>
            <a:p>
              <a:pPr algn="ctr"/>
              <a:endParaRPr lang="de-DE" sz="1000" dirty="0">
                <a:latin typeface="NDSFrutiger 45 Light" panose="02000403040000020004" pitchFamily="2" charset="0"/>
              </a:endParaRPr>
            </a:p>
            <a:p>
              <a:pPr algn="ctr"/>
              <a:r>
                <a:rPr lang="de-DE" sz="1000" dirty="0">
                  <a:latin typeface="NDSFrutiger 45 Light" panose="02000403040000020004" pitchFamily="2" charset="0"/>
                </a:rPr>
                <a:t>Rufname 2.Gegenstelle,</a:t>
              </a:r>
            </a:p>
            <a:p>
              <a:pPr algn="ctr"/>
              <a:r>
                <a:rPr lang="de-DE" sz="1000" dirty="0">
                  <a:latin typeface="NDSFrutiger 45 Light" panose="02000403040000020004" pitchFamily="2" charset="0"/>
                </a:rPr>
                <a:t> kommen</a:t>
              </a:r>
            </a:p>
          </p:txBody>
        </p:sp>
        <p:sp>
          <p:nvSpPr>
            <p:cNvPr id="29" name="Textfeld 28">
              <a:extLst>
                <a:ext uri="{FF2B5EF4-FFF2-40B4-BE49-F238E27FC236}">
                  <a16:creationId xmlns:a16="http://schemas.microsoft.com/office/drawing/2014/main" id="{C078D0A1-8EE2-4117-B42E-086F782431A0}"/>
                </a:ext>
              </a:extLst>
            </p:cNvPr>
            <p:cNvSpPr txBox="1"/>
            <p:nvPr/>
          </p:nvSpPr>
          <p:spPr>
            <a:xfrm>
              <a:off x="5652120" y="4610995"/>
              <a:ext cx="2160240" cy="553998"/>
            </a:xfrm>
            <a:prstGeom prst="rect">
              <a:avLst/>
            </a:prstGeom>
            <a:noFill/>
          </p:spPr>
          <p:txBody>
            <a:bodyPr wrap="square" rtlCol="0">
              <a:spAutoFit/>
            </a:bodyPr>
            <a:lstStyle/>
            <a:p>
              <a:pPr algn="ctr"/>
              <a:r>
                <a:rPr lang="de-DE" sz="1000" dirty="0">
                  <a:latin typeface="NDSFrutiger 45 Light" panose="02000403040000020004" pitchFamily="2" charset="0"/>
                </a:rPr>
                <a:t>Hier, </a:t>
              </a:r>
            </a:p>
            <a:p>
              <a:pPr algn="ctr"/>
              <a:r>
                <a:rPr lang="de-DE" sz="1000" dirty="0">
                  <a:latin typeface="NDSFrutiger 45 Light" panose="02000403040000020004" pitchFamily="2" charset="0"/>
                </a:rPr>
                <a:t>Rufname 2.Gegenstelle,</a:t>
              </a:r>
            </a:p>
            <a:p>
              <a:pPr algn="ctr"/>
              <a:r>
                <a:rPr lang="de-DE" sz="1000" dirty="0">
                  <a:latin typeface="NDSFrutiger 45 Light" panose="02000403040000020004" pitchFamily="2" charset="0"/>
                </a:rPr>
                <a:t> verstanden, Ende</a:t>
              </a:r>
            </a:p>
          </p:txBody>
        </p:sp>
        <p:sp>
          <p:nvSpPr>
            <p:cNvPr id="30" name="Textfeld 29">
              <a:extLst>
                <a:ext uri="{FF2B5EF4-FFF2-40B4-BE49-F238E27FC236}">
                  <a16:creationId xmlns:a16="http://schemas.microsoft.com/office/drawing/2014/main" id="{875794C0-A8A8-43AF-ADF3-CE08023137C1}"/>
                </a:ext>
              </a:extLst>
            </p:cNvPr>
            <p:cNvSpPr txBox="1"/>
            <p:nvPr/>
          </p:nvSpPr>
          <p:spPr>
            <a:xfrm>
              <a:off x="4067944" y="4077071"/>
              <a:ext cx="1728192" cy="461665"/>
            </a:xfrm>
            <a:prstGeom prst="rect">
              <a:avLst/>
            </a:prstGeom>
            <a:noFill/>
          </p:spPr>
          <p:txBody>
            <a:bodyPr wrap="square" rtlCol="0">
              <a:spAutoFit/>
            </a:bodyPr>
            <a:lstStyle/>
            <a:p>
              <a:r>
                <a:rPr lang="de-DE" sz="1200" b="1" dirty="0">
                  <a:latin typeface="NDSFrutiger 45 Light" panose="02000403040000020004" pitchFamily="2" charset="0"/>
                </a:rPr>
                <a:t>Fortsetzung Gesprächsende</a:t>
              </a:r>
            </a:p>
          </p:txBody>
        </p:sp>
        <p:sp>
          <p:nvSpPr>
            <p:cNvPr id="31" name="Textfeld 30">
              <a:extLst>
                <a:ext uri="{FF2B5EF4-FFF2-40B4-BE49-F238E27FC236}">
                  <a16:creationId xmlns:a16="http://schemas.microsoft.com/office/drawing/2014/main" id="{CF68D642-25A7-4D21-AA38-1067BA386813}"/>
                </a:ext>
              </a:extLst>
            </p:cNvPr>
            <p:cNvSpPr txBox="1"/>
            <p:nvPr/>
          </p:nvSpPr>
          <p:spPr>
            <a:xfrm>
              <a:off x="6005625" y="4106988"/>
              <a:ext cx="2113782" cy="430887"/>
            </a:xfrm>
            <a:prstGeom prst="rect">
              <a:avLst/>
            </a:prstGeom>
            <a:noFill/>
          </p:spPr>
          <p:txBody>
            <a:bodyPr wrap="square" rtlCol="0">
              <a:spAutoFit/>
            </a:bodyPr>
            <a:lstStyle/>
            <a:p>
              <a:r>
                <a:rPr lang="de-DE" sz="1100" b="1" dirty="0">
                  <a:latin typeface="NDSFrutiger 45 Light" panose="02000403040000020004" pitchFamily="2" charset="0"/>
                </a:rPr>
                <a:t>Ggfs. weitere Gegenstellen ansprechen</a:t>
              </a:r>
            </a:p>
          </p:txBody>
        </p:sp>
        <p:cxnSp>
          <p:nvCxnSpPr>
            <p:cNvPr id="3" name="Verbinder: gewinkelt 2">
              <a:extLst>
                <a:ext uri="{FF2B5EF4-FFF2-40B4-BE49-F238E27FC236}">
                  <a16:creationId xmlns:a16="http://schemas.microsoft.com/office/drawing/2014/main" id="{20E7DCFA-808F-4C01-979D-135741C6524D}"/>
                </a:ext>
              </a:extLst>
            </p:cNvPr>
            <p:cNvCxnSpPr>
              <a:stCxn id="10" idx="3"/>
              <a:endCxn id="24" idx="1"/>
            </p:cNvCxnSpPr>
            <p:nvPr/>
          </p:nvCxnSpPr>
          <p:spPr>
            <a:xfrm flipH="1">
              <a:off x="834703" y="2754021"/>
              <a:ext cx="6896955" cy="1461551"/>
            </a:xfrm>
            <a:prstGeom prst="bentConnector5">
              <a:avLst>
                <a:gd name="adj1" fmla="val -3315"/>
                <a:gd name="adj2" fmla="val 67433"/>
                <a:gd name="adj3" fmla="val 103315"/>
              </a:avLst>
            </a:prstGeom>
            <a:ln>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44913177"/>
      </p:ext>
    </p:extLst>
  </p:cSld>
  <p:clrMapOvr>
    <a:masterClrMapping/>
  </p:clrMapOvr>
</p:sld>
</file>

<file path=ppt/theme/theme1.xml><?xml version="1.0" encoding="utf-8"?>
<a:theme xmlns:a="http://schemas.openxmlformats.org/drawingml/2006/main" name="Tit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0624 RU Muster-Präsentation NLBK" id="{D09F790F-6057-4FDF-BA2D-69D9162EF19C}" vid="{3F01A0E8-55E6-4EC3-949E-7E8243669E9F}"/>
    </a:ext>
  </a:extLst>
</a:theme>
</file>

<file path=ppt/theme/theme2.xml><?xml version="1.0" encoding="utf-8"?>
<a:theme xmlns:a="http://schemas.openxmlformats.org/drawingml/2006/main" name="Folien Inha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200624 RU Muster-Präsentation NLBK" id="{D09F790F-6057-4FDF-BA2D-69D9162EF19C}" vid="{5226889E-A30A-42E5-9839-D1189686F3C7}"/>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20200624 RU Muster-Präsentation NLBK</Template>
  <TotalTime>0</TotalTime>
  <Words>1028</Words>
  <Application>Microsoft Office PowerPoint</Application>
  <PresentationFormat>Bildschirmpräsentation (4:3)</PresentationFormat>
  <Paragraphs>386</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13</vt:i4>
      </vt:variant>
    </vt:vector>
  </HeadingPairs>
  <TitlesOfParts>
    <vt:vector size="21" baseType="lpstr">
      <vt:lpstr>Arial</vt:lpstr>
      <vt:lpstr>Calibri</vt:lpstr>
      <vt:lpstr>Frutiger CE 45 Light</vt:lpstr>
      <vt:lpstr>Frutiger CE 55 Roman</vt:lpstr>
      <vt:lpstr>NDSFrutiger 45 Light</vt:lpstr>
      <vt:lpstr>Symbol</vt:lpstr>
      <vt:lpstr>Titel</vt:lpstr>
      <vt:lpstr>Folien Inhalt</vt:lpstr>
      <vt:lpstr>11.4 Grundsätze Sprechfunkbetriebes  Modulare Grundlagenausbildung</vt:lpstr>
      <vt:lpstr>Lernziele</vt:lpstr>
      <vt:lpstr>Grundsätze Sprechfunkbetrieb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Zusammenfassung</vt:lpstr>
    </vt:vector>
  </TitlesOfParts>
  <Company>IT.Niedersachsen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Titelthema der Präsentation auch dreizeilig</dc:title>
  <dc:creator>Wiemann, Sascha (NLBK)</dc:creator>
  <cp:lastModifiedBy>Bunzel, Matthias (NLBK)</cp:lastModifiedBy>
  <cp:revision>122</cp:revision>
  <dcterms:created xsi:type="dcterms:W3CDTF">2021-01-11T06:05:12Z</dcterms:created>
  <dcterms:modified xsi:type="dcterms:W3CDTF">2024-02-02T11:25:37Z</dcterms:modified>
</cp:coreProperties>
</file>