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7" r:id="rId2"/>
  </p:sldMasterIdLst>
  <p:notesMasterIdLst>
    <p:notesMasterId r:id="rId30"/>
  </p:notesMasterIdLst>
  <p:handoutMasterIdLst>
    <p:handoutMasterId r:id="rId31"/>
  </p:handoutMasterIdLst>
  <p:sldIdLst>
    <p:sldId id="309" r:id="rId3"/>
    <p:sldId id="266" r:id="rId4"/>
    <p:sldId id="308" r:id="rId5"/>
    <p:sldId id="285" r:id="rId6"/>
    <p:sldId id="286" r:id="rId7"/>
    <p:sldId id="305" r:id="rId8"/>
    <p:sldId id="288" r:id="rId9"/>
    <p:sldId id="289" r:id="rId10"/>
    <p:sldId id="301" r:id="rId11"/>
    <p:sldId id="291" r:id="rId12"/>
    <p:sldId id="290" r:id="rId13"/>
    <p:sldId id="294" r:id="rId14"/>
    <p:sldId id="295" r:id="rId15"/>
    <p:sldId id="292" r:id="rId16"/>
    <p:sldId id="293" r:id="rId17"/>
    <p:sldId id="287" r:id="rId18"/>
    <p:sldId id="296" r:id="rId19"/>
    <p:sldId id="297" r:id="rId20"/>
    <p:sldId id="298" r:id="rId21"/>
    <p:sldId id="299" r:id="rId22"/>
    <p:sldId id="300" r:id="rId23"/>
    <p:sldId id="302" r:id="rId24"/>
    <p:sldId id="303" r:id="rId25"/>
    <p:sldId id="304" r:id="rId26"/>
    <p:sldId id="306" r:id="rId27"/>
    <p:sldId id="307" r:id="rId28"/>
    <p:sldId id="282" r:id="rId29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lgemeines" id="{CB2E7776-5F69-442F-9FDD-DFFAFF0635DF}">
          <p14:sldIdLst>
            <p14:sldId id="309"/>
            <p14:sldId id="266"/>
            <p14:sldId id="308"/>
            <p14:sldId id="285"/>
            <p14:sldId id="286"/>
            <p14:sldId id="305"/>
            <p14:sldId id="288"/>
            <p14:sldId id="289"/>
            <p14:sldId id="301"/>
            <p14:sldId id="291"/>
            <p14:sldId id="290"/>
            <p14:sldId id="294"/>
            <p14:sldId id="295"/>
            <p14:sldId id="292"/>
            <p14:sldId id="293"/>
            <p14:sldId id="287"/>
            <p14:sldId id="296"/>
            <p14:sldId id="297"/>
            <p14:sldId id="298"/>
            <p14:sldId id="299"/>
            <p14:sldId id="300"/>
            <p14:sldId id="302"/>
            <p14:sldId id="303"/>
            <p14:sldId id="304"/>
            <p14:sldId id="306"/>
            <p14:sldId id="307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0C37"/>
    <a:srgbClr val="64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86393" autoAdjust="0"/>
  </p:normalViewPr>
  <p:slideViewPr>
    <p:cSldViewPr snapToObjects="1">
      <p:cViewPr varScale="1">
        <p:scale>
          <a:sx n="130" d="100"/>
          <a:sy n="130" d="100"/>
        </p:scale>
        <p:origin x="936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F499D-9592-6C40-8B1E-B6793B2B81B7}" type="datetimeFigureOut">
              <a:rPr lang="de-DE" smtClean="0"/>
              <a:pPr/>
              <a:t>02.02.2024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507D3-E97E-BF4A-841F-4306827097F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78850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A6AADE-934C-8243-A502-3A0DD498B83A}" type="datetimeFigureOut">
              <a:rPr lang="de-DE" smtClean="0"/>
              <a:pPr/>
              <a:t>02.02.2024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58C82-1522-084C-9BFE-841733B9AF1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94058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00000" y="3420000"/>
            <a:ext cx="4191000" cy="14478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000" b="0" i="0">
                <a:latin typeface="Frutiger CE 55 Roman"/>
                <a:cs typeface="Frutiger CE 55 Roman"/>
              </a:defRPr>
            </a:lvl1pPr>
          </a:lstStyle>
          <a:p>
            <a:r>
              <a:rPr lang="de-DE" dirty="0"/>
              <a:t>Titelthema</a:t>
            </a:r>
            <a:br>
              <a:rPr lang="de-DE" dirty="0"/>
            </a:br>
            <a:r>
              <a:rPr lang="de-DE" dirty="0"/>
              <a:t>der Präsentation</a:t>
            </a:r>
            <a:br>
              <a:rPr lang="de-DE" dirty="0"/>
            </a:br>
            <a:r>
              <a:rPr lang="de-DE" dirty="0"/>
              <a:t>auch dreizeilig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2895600"/>
          </a:xfrm>
          <a:prstGeom prst="rect">
            <a:avLst/>
          </a:prstGeom>
        </p:spPr>
        <p:txBody>
          <a:bodyPr vert="horz" tIns="0" rIns="0" bIns="0" anchor="ctr" anchorCtr="1"/>
          <a:lstStyle>
            <a:lvl1pPr marL="0" indent="0" algn="ctr">
              <a:spcBef>
                <a:spcPts val="0"/>
              </a:spcBef>
              <a:buFontTx/>
              <a:buNone/>
              <a:defRPr sz="2200" b="0" i="0">
                <a:latin typeface="Frutiger CE 45 Light"/>
                <a:cs typeface="Frutiger CE 45 Light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/>
          <p:cNvSpPr>
            <a:spLocks noGrp="1"/>
          </p:cNvSpPr>
          <p:nvPr>
            <p:ph idx="12" hasCustomPrompt="1"/>
          </p:nvPr>
        </p:nvSpPr>
        <p:spPr>
          <a:xfrm>
            <a:off x="457200" y="2438400"/>
            <a:ext cx="8229600" cy="35052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charset="2"/>
              <a:buNone/>
              <a:tabLst/>
              <a:defRPr sz="1800" b="0" i="0" baseline="0">
                <a:latin typeface="Frutiger CE 45 Light"/>
                <a:cs typeface="Frutiger CE 45 Light"/>
              </a:defRPr>
            </a:lvl1pPr>
          </a:lstStyle>
          <a:p>
            <a:pPr lvl="0"/>
            <a:r>
              <a:rPr lang="de-DE" dirty="0"/>
              <a:t>Grafik bzw. Tabelle einfügen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447800"/>
            <a:ext cx="6553200" cy="6096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2200" b="0" i="0">
                <a:latin typeface="Frutiger CE 55 Roman"/>
                <a:cs typeface="Frutiger CE 55 Roman"/>
              </a:defRPr>
            </a:lvl1pPr>
          </a:lstStyle>
          <a:p>
            <a:r>
              <a:rPr lang="de-DE" dirty="0"/>
              <a:t>Hauptüberschrift Inhalt</a:t>
            </a:r>
          </a:p>
        </p:txBody>
      </p:sp>
    </p:spTree>
    <p:extLst>
      <p:ext uri="{BB962C8B-B14F-4D97-AF65-F5344CB8AC3E}">
        <p14:creationId xmlns:p14="http://schemas.microsoft.com/office/powerpoint/2010/main" val="4042596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se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447800"/>
            <a:ext cx="4267200" cy="9906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2200" b="0" i="0">
                <a:latin typeface="Frutiger CE 55 Roman"/>
                <a:cs typeface="Frutiger CE 55 Roman"/>
              </a:defRPr>
            </a:lvl1pPr>
          </a:lstStyle>
          <a:p>
            <a:r>
              <a:rPr lang="de-DE" dirty="0"/>
              <a:t>Hauptüberschrift Inhalt</a:t>
            </a:r>
            <a:br>
              <a:rPr lang="de-DE" dirty="0"/>
            </a:br>
            <a:r>
              <a:rPr lang="de-DE" dirty="0"/>
              <a:t>auch zweizeilig</a:t>
            </a:r>
          </a:p>
        </p:txBody>
      </p:sp>
      <p:sp>
        <p:nvSpPr>
          <p:cNvPr id="10" name="Textplatzhalter 5"/>
          <p:cNvSpPr>
            <a:spLocks noGrp="1"/>
          </p:cNvSpPr>
          <p:nvPr>
            <p:ph idx="1" hasCustomPrompt="1"/>
          </p:nvPr>
        </p:nvSpPr>
        <p:spPr>
          <a:xfrm>
            <a:off x="457200" y="2438400"/>
            <a:ext cx="4267200" cy="3124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700"/>
              </a:spcAft>
              <a:buClrTx/>
              <a:buSzTx/>
              <a:buFont typeface="Symbol" charset="2"/>
              <a:buChar char="-"/>
              <a:tabLst/>
              <a:defRPr sz="1800" b="0" i="0" baseline="0">
                <a:latin typeface="Frutiger CE 55 Roman"/>
                <a:cs typeface="Frutiger CE 55 Roman"/>
              </a:defRPr>
            </a:lvl1pPr>
          </a:lstStyle>
          <a:p>
            <a:pPr lvl="0"/>
            <a:r>
              <a:rPr lang="de-DE" dirty="0"/>
              <a:t> Inhalt Aufzählung</a:t>
            </a:r>
          </a:p>
          <a:p>
            <a:pPr lvl="0"/>
            <a:r>
              <a:rPr lang="de-DE" dirty="0"/>
              <a:t> Inhalt Aufzählung</a:t>
            </a:r>
          </a:p>
          <a:p>
            <a:pPr lvl="0"/>
            <a:r>
              <a:rPr lang="de-DE" dirty="0"/>
              <a:t> Inhalt Aufzählung</a:t>
            </a:r>
          </a:p>
          <a:p>
            <a:pPr lvl="0"/>
            <a:r>
              <a:rPr lang="de-DE" dirty="0"/>
              <a:t> Inhalt Aufzählung</a:t>
            </a:r>
          </a:p>
          <a:p>
            <a:pPr lvl="0"/>
            <a:r>
              <a:rPr lang="de-DE" dirty="0"/>
              <a:t> Inhalt Aufzählung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700"/>
              </a:spcAft>
              <a:buClrTx/>
              <a:buSzTx/>
              <a:buFont typeface="Symbol" charset="2"/>
              <a:buChar char="-"/>
              <a:tabLst/>
              <a:defRPr/>
            </a:pPr>
            <a:r>
              <a:rPr lang="de-DE" dirty="0"/>
              <a:t> Inhalt Aufzählung</a:t>
            </a:r>
          </a:p>
          <a:p>
            <a:pPr lvl="0"/>
            <a:endParaRPr lang="de-DE" dirty="0"/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2"/>
          </p:nvPr>
        </p:nvSpPr>
        <p:spPr>
          <a:xfrm>
            <a:off x="5105400" y="1447800"/>
            <a:ext cx="3581400" cy="3962400"/>
          </a:xfrm>
          <a:prstGeom prst="rect">
            <a:avLst/>
          </a:prstGeom>
        </p:spPr>
        <p:txBody>
          <a:bodyPr vert="horz" lIns="0" tIns="0" rIns="0" bIns="0" anchor="ctr" anchorCtr="1"/>
          <a:lstStyle>
            <a:lvl1pPr marL="0" indent="0" algn="ctr">
              <a:spcBef>
                <a:spcPts val="0"/>
              </a:spcBef>
              <a:buFontTx/>
              <a:buNone/>
              <a:defRPr sz="2000" b="0" i="0">
                <a:latin typeface="Frutiger CE 45 Light"/>
                <a:cs typeface="Frutiger CE 45 Light"/>
              </a:defRPr>
            </a:lvl1pPr>
          </a:lstStyle>
          <a:p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idx="12" hasCustomPrompt="1"/>
          </p:nvPr>
        </p:nvSpPr>
        <p:spPr>
          <a:xfrm>
            <a:off x="4724400" y="2438400"/>
            <a:ext cx="4267200" cy="3124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700"/>
              </a:spcAft>
              <a:buClrTx/>
              <a:buSzTx/>
              <a:buFont typeface="Symbol" charset="2"/>
              <a:buChar char="-"/>
              <a:tabLst/>
              <a:defRPr sz="1800" b="0" i="0" baseline="0">
                <a:latin typeface="Frutiger CE 55 Roman"/>
                <a:cs typeface="Frutiger CE 55 Roman"/>
              </a:defRPr>
            </a:lvl1pPr>
          </a:lstStyle>
          <a:p>
            <a:pPr lvl="0"/>
            <a:r>
              <a:rPr lang="de-DE" dirty="0"/>
              <a:t> Inhalt Aufzählung</a:t>
            </a:r>
          </a:p>
          <a:p>
            <a:pPr lvl="0"/>
            <a:r>
              <a:rPr lang="de-DE" dirty="0"/>
              <a:t> Inhalt Aufzählung</a:t>
            </a:r>
          </a:p>
          <a:p>
            <a:pPr lvl="0"/>
            <a:r>
              <a:rPr lang="de-DE" dirty="0"/>
              <a:t> Inhalt Aufzählung</a:t>
            </a:r>
          </a:p>
          <a:p>
            <a:pPr lvl="0"/>
            <a:r>
              <a:rPr lang="de-DE" dirty="0"/>
              <a:t> Inhalt Aufzählung</a:t>
            </a:r>
          </a:p>
          <a:p>
            <a:pPr lvl="0"/>
            <a:r>
              <a:rPr lang="de-DE" dirty="0"/>
              <a:t> Inhalt Aufzählung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700"/>
              </a:spcAft>
              <a:buClrTx/>
              <a:buSzTx/>
              <a:buFont typeface="Symbol" charset="2"/>
              <a:buChar char="-"/>
              <a:tabLst/>
              <a:defRPr/>
            </a:pPr>
            <a:r>
              <a:rPr lang="de-DE" dirty="0"/>
              <a:t> Inhalt Aufzählung</a:t>
            </a:r>
          </a:p>
          <a:p>
            <a:pPr lvl="0"/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447800"/>
            <a:ext cx="6553200" cy="6096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2200" b="0" i="0">
                <a:latin typeface="Frutiger CE 55 Roman"/>
                <a:cs typeface="Frutiger CE 55 Roman"/>
              </a:defRPr>
            </a:lvl1pPr>
          </a:lstStyle>
          <a:p>
            <a:r>
              <a:rPr lang="de-DE" dirty="0"/>
              <a:t>Hauptüberschrift Inhalt</a:t>
            </a:r>
          </a:p>
        </p:txBody>
      </p:sp>
      <p:sp>
        <p:nvSpPr>
          <p:cNvPr id="13" name="Inhaltsplatzhalter 4"/>
          <p:cNvSpPr>
            <a:spLocks noGrp="1"/>
          </p:cNvSpPr>
          <p:nvPr>
            <p:ph idx="1" hasCustomPrompt="1"/>
          </p:nvPr>
        </p:nvSpPr>
        <p:spPr>
          <a:xfrm>
            <a:off x="323528" y="2438400"/>
            <a:ext cx="4267200" cy="3124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r>
              <a:rPr lang="de-DE" dirty="0"/>
              <a:t>Zeile 1</a:t>
            </a:r>
          </a:p>
          <a:p>
            <a:r>
              <a:rPr lang="de-DE" dirty="0"/>
              <a:t>Zeile 2</a:t>
            </a:r>
          </a:p>
          <a:p>
            <a:r>
              <a:rPr lang="de-DE" dirty="0"/>
              <a:t>Zeile 3</a:t>
            </a:r>
          </a:p>
          <a:p>
            <a:r>
              <a:rPr lang="de-DE" dirty="0"/>
              <a:t>Zeile 4</a:t>
            </a:r>
          </a:p>
          <a:p>
            <a:r>
              <a:rPr lang="de-DE" dirty="0"/>
              <a:t>Zeile 5</a:t>
            </a:r>
          </a:p>
          <a:p>
            <a:r>
              <a:rPr lang="de-DE" dirty="0"/>
              <a:t>Zeile 6</a:t>
            </a:r>
          </a:p>
          <a:p>
            <a:r>
              <a:rPr lang="de-DE" dirty="0"/>
              <a:t> Zeile 7</a:t>
            </a:r>
          </a:p>
          <a:p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/>
          <p:cNvSpPr>
            <a:spLocks noGrp="1"/>
          </p:cNvSpPr>
          <p:nvPr>
            <p:ph idx="12" hasCustomPrompt="1"/>
          </p:nvPr>
        </p:nvSpPr>
        <p:spPr>
          <a:xfrm>
            <a:off x="457200" y="2438400"/>
            <a:ext cx="8229600" cy="35052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charset="2"/>
              <a:buNone/>
              <a:tabLst/>
              <a:defRPr sz="1800" b="0" i="0" baseline="0">
                <a:latin typeface="Frutiger CE 45 Light"/>
                <a:cs typeface="Frutiger CE 45 Light"/>
              </a:defRPr>
            </a:lvl1pPr>
          </a:lstStyle>
          <a:p>
            <a:pPr lvl="0"/>
            <a:r>
              <a:rPr lang="de-DE" dirty="0"/>
              <a:t>Grafik bzw. Tabelle einfügen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447800"/>
            <a:ext cx="6553200" cy="6096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2200" b="0" i="0">
                <a:latin typeface="Frutiger CE 55 Roman"/>
                <a:cs typeface="Frutiger CE 55 Roman"/>
              </a:defRPr>
            </a:lvl1pPr>
          </a:lstStyle>
          <a:p>
            <a:r>
              <a:rPr lang="de-DE" dirty="0"/>
              <a:t>Hauptüberschrift Inhalt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5373216"/>
            <a:ext cx="3504410" cy="72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1" r:id="rId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7"/>
          <p:cNvCxnSpPr/>
          <p:nvPr userDrawn="1"/>
        </p:nvCxnSpPr>
        <p:spPr>
          <a:xfrm>
            <a:off x="457200" y="760412"/>
            <a:ext cx="8229600" cy="1588"/>
          </a:xfrm>
          <a:prstGeom prst="line">
            <a:avLst/>
          </a:prstGeom>
          <a:ln w="3175" cap="flat" cmpd="sng" algn="ctr">
            <a:solidFill>
              <a:srgbClr val="64646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el 1"/>
          <p:cNvSpPr txBox="1">
            <a:spLocks/>
          </p:cNvSpPr>
          <p:nvPr userDrawn="1"/>
        </p:nvSpPr>
        <p:spPr>
          <a:xfrm>
            <a:off x="457200" y="304800"/>
            <a:ext cx="5562600" cy="30480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utiger CE 55 Roman"/>
                <a:ea typeface="+mj-ea"/>
                <a:cs typeface="Frutiger CE 55 Roman"/>
              </a:rPr>
              <a:t>11.3 Gerätekunde und Bedienung</a:t>
            </a:r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457200" y="6172200"/>
            <a:ext cx="8229600" cy="1588"/>
          </a:xfrm>
          <a:prstGeom prst="line">
            <a:avLst/>
          </a:prstGeom>
          <a:ln w="3175" cap="flat" cmpd="sng" algn="ctr">
            <a:solidFill>
              <a:srgbClr val="64646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034" y="224688"/>
            <a:ext cx="1927422" cy="39600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1903528-1465-4445-B6FC-333AF545FCF2}"/>
              </a:ext>
            </a:extLst>
          </p:cNvPr>
          <p:cNvSpPr txBox="1"/>
          <p:nvPr userDrawn="1"/>
        </p:nvSpPr>
        <p:spPr>
          <a:xfrm>
            <a:off x="457200" y="6299172"/>
            <a:ext cx="514400" cy="40011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de-DE"/>
            </a:defPPr>
            <a:lvl1pPr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Frutiger CE 55 Roman"/>
                <a:ea typeface="+mj-ea"/>
                <a:cs typeface="Frutiger CE 55 Roman"/>
              </a:defRPr>
            </a:lvl1pPr>
          </a:lstStyle>
          <a:p>
            <a:pPr lvl="0"/>
            <a:r>
              <a:rPr lang="de-DE" dirty="0"/>
              <a:t>Version</a:t>
            </a:r>
          </a:p>
          <a:p>
            <a:pPr lvl="0"/>
            <a:r>
              <a:rPr lang="de-DE" dirty="0"/>
              <a:t>1.0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4DA3872-53D3-4A12-8D07-A546DD34FDAD}"/>
              </a:ext>
            </a:extLst>
          </p:cNvPr>
          <p:cNvSpPr txBox="1"/>
          <p:nvPr userDrawn="1"/>
        </p:nvSpPr>
        <p:spPr>
          <a:xfrm>
            <a:off x="7380312" y="6299172"/>
            <a:ext cx="1296144" cy="40011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de-DE"/>
            </a:defPPr>
            <a:lvl1pPr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Frutiger CE 55 Roman"/>
                <a:ea typeface="+mj-ea"/>
                <a:cs typeface="Frutiger CE 55 Roman"/>
              </a:defRPr>
            </a:lvl1pPr>
          </a:lstStyle>
          <a:p>
            <a:pPr lvl="0" algn="r"/>
            <a:r>
              <a:rPr lang="de-DE" dirty="0"/>
              <a:t>Grundlagen – Basis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digitalfunk.niedersachsen.de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gitalfunk.niedersachsen.de/" TargetMode="External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digitalfunk.niedersachsen.de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digitalfunk.niedersachsen.de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gitalfunk.niedersachsen.de/" TargetMode="External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gitalfunk.niedersachsen.de/" TargetMode="External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gitalfunk.niedersachsen.de/" TargetMode="Externa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gitalfunk.niedersachsen.de/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gitalfunk.niedersachsen.de/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gitalfunk.niedersachsen.de/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digitalfunk.niedersachsen.de/" TargetMode="Externa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gitalfunk.niedersachsen.de/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digitalfunk.niedersachsen.de/" TargetMode="Externa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digitalfunk.niedersachsen.de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digitalfunk.niedersachsen.de/" TargetMode="Externa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gitalfunk.niedersachsen.de/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digitalfunk.niedersachsen.d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gitalfunk.niedersachsen.de/" TargetMode="Externa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gitalfunk.niedersachsen.de/" TargetMode="Externa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digitalfunk.niedersachsen.de/" TargetMode="Externa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digitalfunk.niedersachsen.de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7E3D1B2-D303-4387-B6D1-06CFED4672D4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95536" y="980728"/>
            <a:ext cx="8229600" cy="3505200"/>
          </a:xfrm>
        </p:spPr>
        <p:txBody>
          <a:bodyPr>
            <a:normAutofit/>
          </a:bodyPr>
          <a:lstStyle/>
          <a:p>
            <a:r>
              <a:rPr lang="de-DE" sz="3000" dirty="0"/>
              <a:t>Es sollen nur die Folien präsentiert werden, die das in der Ortsfeuerwehr vorhandene Funkgerät zeigen. </a:t>
            </a:r>
          </a:p>
          <a:p>
            <a:r>
              <a:rPr lang="de-DE" sz="3000" dirty="0"/>
              <a:t>Bsp.: Sollte in der Ortsfeuerwehr nur „</a:t>
            </a:r>
            <a:r>
              <a:rPr lang="de-DE" sz="3000" dirty="0" err="1"/>
              <a:t>Sepura</a:t>
            </a:r>
            <a:r>
              <a:rPr lang="de-DE" sz="3000" dirty="0"/>
              <a:t>“ Funkgeräte vorhanden sein, sind die Folien mit „Motorola“ Erläuterungen auszublenden.</a:t>
            </a:r>
          </a:p>
        </p:txBody>
      </p:sp>
    </p:spTree>
    <p:extLst>
      <p:ext uri="{BB962C8B-B14F-4D97-AF65-F5344CB8AC3E}">
        <p14:creationId xmlns:p14="http://schemas.microsoft.com/office/powerpoint/2010/main" val="182938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C77F360-5C61-4C16-AFB3-AF87FA3F7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307132"/>
            <a:ext cx="2006657" cy="424373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2EF1363-17EA-4234-A544-A906788EF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2492896"/>
            <a:ext cx="4069724" cy="2613498"/>
          </a:xfrm>
          <a:prstGeom prst="rect">
            <a:avLst/>
          </a:prstGeom>
        </p:spPr>
      </p:pic>
      <p:sp>
        <p:nvSpPr>
          <p:cNvPr id="8" name="Titel 2">
            <a:extLst>
              <a:ext uri="{FF2B5EF4-FFF2-40B4-BE49-F238E27FC236}">
                <a16:creationId xmlns:a16="http://schemas.microsoft.com/office/drawing/2014/main" id="{103DEBB2-8FE8-4C7A-A9DE-7D90AC365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0"/>
            <a:ext cx="6553200" cy="609600"/>
          </a:xfrm>
        </p:spPr>
        <p:txBody>
          <a:bodyPr/>
          <a:lstStyle/>
          <a:p>
            <a:r>
              <a:rPr lang="de-DE" b="1" dirty="0">
                <a:latin typeface="NDSFrutiger 45 Light" panose="02000403040000020004" pitchFamily="2" charset="0"/>
              </a:rPr>
              <a:t>Funktionen des Endgerätes (</a:t>
            </a:r>
            <a:r>
              <a:rPr lang="de-DE" b="1" dirty="0" err="1">
                <a:latin typeface="NDSFrutiger 45 Light" panose="02000403040000020004" pitchFamily="2" charset="0"/>
              </a:rPr>
              <a:t>Sepura</a:t>
            </a:r>
            <a:r>
              <a:rPr lang="de-DE" b="1" dirty="0">
                <a:latin typeface="NDSFrutiger 45 Light" panose="02000403040000020004" pitchFamily="2" charset="0"/>
              </a:rPr>
              <a:t>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5012410-89B3-4B65-8E1C-2B4170B8925E}"/>
              </a:ext>
            </a:extLst>
          </p:cNvPr>
          <p:cNvSpPr txBox="1"/>
          <p:nvPr/>
        </p:nvSpPr>
        <p:spPr>
          <a:xfrm>
            <a:off x="438581" y="5805264"/>
            <a:ext cx="8309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NDSFrutiger 45 Light" panose="02000403040000020004" pitchFamily="2" charset="0"/>
              </a:rPr>
              <a:t>Quelle: Schulungsunterlagen ASDN                                                                      Link: </a:t>
            </a:r>
            <a:r>
              <a:rPr lang="de-DE" sz="1200" dirty="0">
                <a:highlight>
                  <a:srgbClr val="FFFF00"/>
                </a:highlight>
                <a:latin typeface="NDSFrutiger 45 Light" panose="02000403040000020004" pitchFamily="2" charset="0"/>
                <a:hlinkClick r:id="rId4"/>
              </a:rPr>
              <a:t>www.digitalfunk.niedersachsen.de</a:t>
            </a:r>
            <a:endParaRPr lang="de-DE" sz="1200" dirty="0">
              <a:highlight>
                <a:srgbClr val="FFFF00"/>
              </a:highlight>
              <a:latin typeface="NDSFrutiger 45 Light" panose="02000403040000020004" pitchFamily="2" charset="0"/>
            </a:endParaRPr>
          </a:p>
          <a:p>
            <a:endParaRPr lang="de-DE" sz="1200" dirty="0">
              <a:highlight>
                <a:srgbClr val="FFFF00"/>
              </a:highlight>
              <a:latin typeface="NDSFrutiger 45 Light" panose="02000403040000020004" pitchFamily="2" charset="0"/>
            </a:endParaRPr>
          </a:p>
          <a:p>
            <a:endParaRPr lang="de-DE" sz="1200" dirty="0">
              <a:highlight>
                <a:srgbClr val="FFFF00"/>
              </a:highlight>
              <a:latin typeface="NDSFrutiger 45 Light" panose="020004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12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932A1E46-3BF8-4B2E-A492-6B506BFC6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0"/>
            <a:ext cx="6553200" cy="609600"/>
          </a:xfrm>
        </p:spPr>
        <p:txBody>
          <a:bodyPr/>
          <a:lstStyle/>
          <a:p>
            <a:r>
              <a:rPr lang="de-DE" b="1" dirty="0">
                <a:latin typeface="NDSFrutiger 45 Light" panose="02000403040000020004" pitchFamily="2" charset="0"/>
              </a:rPr>
              <a:t>Funktionen des Endgerätes (</a:t>
            </a:r>
            <a:r>
              <a:rPr lang="de-DE" b="1" dirty="0" err="1">
                <a:latin typeface="NDSFrutiger 45 Light" panose="02000403040000020004" pitchFamily="2" charset="0"/>
              </a:rPr>
              <a:t>Sepura</a:t>
            </a:r>
            <a:r>
              <a:rPr lang="de-DE" b="1" dirty="0">
                <a:latin typeface="NDSFrutiger 45 Light" panose="02000403040000020004" pitchFamily="2" charset="0"/>
              </a:rPr>
              <a:t>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1F68273-352B-4485-A377-20C2EE817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029425"/>
            <a:ext cx="6027313" cy="361220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CF9AE8B-E8D7-443C-B1D1-5E60C3AD5CFD}"/>
              </a:ext>
            </a:extLst>
          </p:cNvPr>
          <p:cNvSpPr txBox="1"/>
          <p:nvPr/>
        </p:nvSpPr>
        <p:spPr>
          <a:xfrm>
            <a:off x="438581" y="5805264"/>
            <a:ext cx="8309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NDSFrutiger 45 Light" panose="02000403040000020004" pitchFamily="2" charset="0"/>
              </a:rPr>
              <a:t>Quelle: Schulungsunterlagen ASDN                                                                      Link: </a:t>
            </a:r>
            <a:r>
              <a:rPr lang="de-DE" sz="1200" dirty="0">
                <a:highlight>
                  <a:srgbClr val="FFFF00"/>
                </a:highlight>
                <a:latin typeface="NDSFrutiger 45 Light" panose="02000403040000020004" pitchFamily="2" charset="0"/>
                <a:hlinkClick r:id="rId3"/>
              </a:rPr>
              <a:t>www.digitalfunk.niedersachsen.de</a:t>
            </a:r>
            <a:endParaRPr lang="de-DE" sz="1200" dirty="0">
              <a:highlight>
                <a:srgbClr val="FFFF00"/>
              </a:highlight>
              <a:latin typeface="NDSFrutiger 45 Light" panose="02000403040000020004" pitchFamily="2" charset="0"/>
            </a:endParaRPr>
          </a:p>
          <a:p>
            <a:endParaRPr lang="de-DE" sz="1200" dirty="0">
              <a:highlight>
                <a:srgbClr val="FFFF00"/>
              </a:highlight>
              <a:latin typeface="NDSFrutiger 45 Light" panose="02000403040000020004" pitchFamily="2" charset="0"/>
            </a:endParaRPr>
          </a:p>
          <a:p>
            <a:endParaRPr lang="de-DE" sz="1200" dirty="0">
              <a:highlight>
                <a:srgbClr val="FFFF00"/>
              </a:highlight>
              <a:latin typeface="NDSFrutiger 45 Light" panose="020004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436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9DD40865-D2D7-4971-9C6E-3BA76D70D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44658"/>
            <a:ext cx="6553200" cy="609600"/>
          </a:xfrm>
        </p:spPr>
        <p:txBody>
          <a:bodyPr/>
          <a:lstStyle/>
          <a:p>
            <a:r>
              <a:rPr lang="de-DE" b="1" dirty="0">
                <a:latin typeface="NDSFrutiger 45 Light" panose="02000403040000020004" pitchFamily="2" charset="0"/>
              </a:rPr>
              <a:t>Funktionen des Endgerätes (</a:t>
            </a:r>
            <a:r>
              <a:rPr lang="de-DE" b="1" dirty="0" err="1">
                <a:latin typeface="NDSFrutiger 45 Light" panose="02000403040000020004" pitchFamily="2" charset="0"/>
              </a:rPr>
              <a:t>Sepura</a:t>
            </a:r>
            <a:r>
              <a:rPr lang="de-DE" b="1" dirty="0">
                <a:latin typeface="NDSFrutiger 45 Light" panose="02000403040000020004" pitchFamily="2" charset="0"/>
              </a:rPr>
              <a:t>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34E8445-37F3-42A4-8D9E-5ECC25166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170735"/>
            <a:ext cx="1800200" cy="454832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8D4B959-04BB-4BC7-A143-35C51F0C3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1804471"/>
            <a:ext cx="4997003" cy="3728936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780A1A26-2644-49A4-83C1-67FBD7F1683B}"/>
              </a:ext>
            </a:extLst>
          </p:cNvPr>
          <p:cNvSpPr txBox="1"/>
          <p:nvPr/>
        </p:nvSpPr>
        <p:spPr>
          <a:xfrm>
            <a:off x="438581" y="5805264"/>
            <a:ext cx="8309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NDSFrutiger 45 Light" panose="02000403040000020004" pitchFamily="2" charset="0"/>
              </a:rPr>
              <a:t>Quelle: Schulungsunterlagen ASDN                                                                      Link: </a:t>
            </a:r>
            <a:r>
              <a:rPr lang="de-DE" sz="1200" dirty="0">
                <a:highlight>
                  <a:srgbClr val="FFFF00"/>
                </a:highlight>
                <a:latin typeface="NDSFrutiger 45 Light" panose="02000403040000020004" pitchFamily="2" charset="0"/>
                <a:hlinkClick r:id="rId4"/>
              </a:rPr>
              <a:t>www.digitalfunk.niedersachsen.de</a:t>
            </a:r>
            <a:endParaRPr lang="de-DE" sz="1200" dirty="0">
              <a:highlight>
                <a:srgbClr val="FFFF00"/>
              </a:highlight>
              <a:latin typeface="NDSFrutiger 45 Light" panose="02000403040000020004" pitchFamily="2" charset="0"/>
            </a:endParaRPr>
          </a:p>
          <a:p>
            <a:endParaRPr lang="de-DE" sz="1200" dirty="0">
              <a:highlight>
                <a:srgbClr val="FFFF00"/>
              </a:highlight>
              <a:latin typeface="NDSFrutiger 45 Light" panose="02000403040000020004" pitchFamily="2" charset="0"/>
            </a:endParaRPr>
          </a:p>
          <a:p>
            <a:endParaRPr lang="de-DE" sz="1200" dirty="0">
              <a:highlight>
                <a:srgbClr val="FFFF00"/>
              </a:highlight>
              <a:latin typeface="NDSFrutiger 45 Light" panose="020004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793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B3509683-E01E-474C-9A3A-6B2ADFCEE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6553200" cy="609600"/>
          </a:xfrm>
        </p:spPr>
        <p:txBody>
          <a:bodyPr/>
          <a:lstStyle/>
          <a:p>
            <a:r>
              <a:rPr lang="de-DE" b="1" dirty="0">
                <a:latin typeface="NDSFrutiger 45 Light" panose="02000403040000020004" pitchFamily="2" charset="0"/>
              </a:rPr>
              <a:t>Funktionen des Endgerätes (</a:t>
            </a:r>
            <a:r>
              <a:rPr lang="de-DE" b="1" dirty="0" err="1">
                <a:latin typeface="NDSFrutiger 45 Light" panose="02000403040000020004" pitchFamily="2" charset="0"/>
              </a:rPr>
              <a:t>Sepura</a:t>
            </a:r>
            <a:r>
              <a:rPr lang="de-DE" b="1" dirty="0">
                <a:latin typeface="NDSFrutiger 45 Light" panose="02000403040000020004" pitchFamily="2" charset="0"/>
              </a:rPr>
              <a:t>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8AD7D28-D35E-40CA-8DC7-1F0232E7D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126615"/>
            <a:ext cx="1938786" cy="460664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45900B2-08E8-4FB0-BF49-FDAEAE4C3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2276872"/>
            <a:ext cx="4739425" cy="296369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EBA4A12-B11C-4DBB-9B55-DABED1150F6D}"/>
              </a:ext>
            </a:extLst>
          </p:cNvPr>
          <p:cNvSpPr txBox="1"/>
          <p:nvPr/>
        </p:nvSpPr>
        <p:spPr>
          <a:xfrm>
            <a:off x="438581" y="5805264"/>
            <a:ext cx="8309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NDSFrutiger 45 Light" panose="02000403040000020004" pitchFamily="2" charset="0"/>
              </a:rPr>
              <a:t>Quelle: Schulungsunterlagen ASDN                                                                      Link: </a:t>
            </a:r>
            <a:r>
              <a:rPr lang="de-DE" sz="1200" dirty="0">
                <a:highlight>
                  <a:srgbClr val="FFFF00"/>
                </a:highlight>
                <a:latin typeface="NDSFrutiger 45 Light" panose="02000403040000020004" pitchFamily="2" charset="0"/>
                <a:hlinkClick r:id="rId4"/>
              </a:rPr>
              <a:t>www.digitalfunk.niedersachsen.de</a:t>
            </a:r>
            <a:endParaRPr lang="de-DE" sz="1200" dirty="0">
              <a:highlight>
                <a:srgbClr val="FFFF00"/>
              </a:highlight>
              <a:latin typeface="NDSFrutiger 45 Light" panose="02000403040000020004" pitchFamily="2" charset="0"/>
            </a:endParaRPr>
          </a:p>
          <a:p>
            <a:endParaRPr lang="de-DE" sz="1200" dirty="0">
              <a:highlight>
                <a:srgbClr val="FFFF00"/>
              </a:highlight>
              <a:latin typeface="NDSFrutiger 45 Light" panose="02000403040000020004" pitchFamily="2" charset="0"/>
            </a:endParaRPr>
          </a:p>
          <a:p>
            <a:endParaRPr lang="de-DE" sz="1200" dirty="0">
              <a:highlight>
                <a:srgbClr val="FFFF00"/>
              </a:highlight>
              <a:latin typeface="NDSFrutiger 45 Light" panose="020004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240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FBEF7C62-E93F-47A2-9836-E4A2163CA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0"/>
            <a:ext cx="6553200" cy="609600"/>
          </a:xfrm>
        </p:spPr>
        <p:txBody>
          <a:bodyPr/>
          <a:lstStyle/>
          <a:p>
            <a:r>
              <a:rPr lang="de-DE" b="1" dirty="0">
                <a:latin typeface="NDSFrutiger 45 Light" panose="02000403040000020004" pitchFamily="2" charset="0"/>
              </a:rPr>
              <a:t>Funktionen des Endgerätes (</a:t>
            </a:r>
            <a:r>
              <a:rPr lang="de-DE" b="1" dirty="0" err="1">
                <a:latin typeface="NDSFrutiger 45 Light" panose="02000403040000020004" pitchFamily="2" charset="0"/>
              </a:rPr>
              <a:t>Sepura</a:t>
            </a:r>
            <a:r>
              <a:rPr lang="de-DE" b="1" dirty="0">
                <a:latin typeface="NDSFrutiger 45 Light" panose="02000403040000020004" pitchFamily="2" charset="0"/>
              </a:rPr>
              <a:t>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A941EA9-AF39-4B06-B241-614C1A849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914" y="1716179"/>
            <a:ext cx="6698171" cy="389690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1980891-E663-4152-8513-9518399AA88C}"/>
              </a:ext>
            </a:extLst>
          </p:cNvPr>
          <p:cNvSpPr txBox="1"/>
          <p:nvPr/>
        </p:nvSpPr>
        <p:spPr>
          <a:xfrm>
            <a:off x="438581" y="5805264"/>
            <a:ext cx="8309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NDSFrutiger 45 Light" panose="02000403040000020004" pitchFamily="2" charset="0"/>
              </a:rPr>
              <a:t>Quelle: Schulungsunterlagen ASDN                                                                      Link: </a:t>
            </a:r>
            <a:r>
              <a:rPr lang="de-DE" sz="1200" dirty="0">
                <a:highlight>
                  <a:srgbClr val="FFFF00"/>
                </a:highlight>
                <a:latin typeface="NDSFrutiger 45 Light" panose="02000403040000020004" pitchFamily="2" charset="0"/>
                <a:hlinkClick r:id="rId3"/>
              </a:rPr>
              <a:t>www.digitalfunk.niedersachsen.de</a:t>
            </a:r>
            <a:endParaRPr lang="de-DE" sz="1200" dirty="0">
              <a:highlight>
                <a:srgbClr val="FFFF00"/>
              </a:highlight>
              <a:latin typeface="NDSFrutiger 45 Light" panose="02000403040000020004" pitchFamily="2" charset="0"/>
            </a:endParaRPr>
          </a:p>
          <a:p>
            <a:endParaRPr lang="de-DE" sz="1200" dirty="0">
              <a:highlight>
                <a:srgbClr val="FFFF00"/>
              </a:highlight>
              <a:latin typeface="NDSFrutiger 45 Light" panose="02000403040000020004" pitchFamily="2" charset="0"/>
            </a:endParaRPr>
          </a:p>
          <a:p>
            <a:endParaRPr lang="de-DE" sz="1200" dirty="0">
              <a:highlight>
                <a:srgbClr val="FFFF00"/>
              </a:highlight>
              <a:latin typeface="NDSFrutiger 45 Light" panose="020004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560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6E3ABFA7-2C89-418F-BF9A-158385CDA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97610"/>
            <a:ext cx="6553200" cy="609600"/>
          </a:xfrm>
        </p:spPr>
        <p:txBody>
          <a:bodyPr/>
          <a:lstStyle/>
          <a:p>
            <a:r>
              <a:rPr lang="de-DE" b="1" dirty="0">
                <a:latin typeface="NDSFrutiger 45 Light" panose="02000403040000020004" pitchFamily="2" charset="0"/>
              </a:rPr>
              <a:t>Funktionen des Endgerätes (</a:t>
            </a:r>
            <a:r>
              <a:rPr lang="de-DE" b="1" dirty="0" err="1">
                <a:latin typeface="NDSFrutiger 45 Light" panose="02000403040000020004" pitchFamily="2" charset="0"/>
              </a:rPr>
              <a:t>Sepura</a:t>
            </a:r>
            <a:r>
              <a:rPr lang="de-DE" b="1" dirty="0">
                <a:latin typeface="NDSFrutiger 45 Light" panose="02000403040000020004" pitchFamily="2" charset="0"/>
              </a:rPr>
              <a:t>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F04BBBA-247E-46D1-8360-227E97108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628800"/>
            <a:ext cx="6130344" cy="374190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D391C64-A59B-42D7-A603-8B292B7AA020}"/>
              </a:ext>
            </a:extLst>
          </p:cNvPr>
          <p:cNvSpPr txBox="1"/>
          <p:nvPr/>
        </p:nvSpPr>
        <p:spPr>
          <a:xfrm>
            <a:off x="438581" y="5805264"/>
            <a:ext cx="8309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NDSFrutiger 45 Light" panose="02000403040000020004" pitchFamily="2" charset="0"/>
              </a:rPr>
              <a:t>Quelle: Schulungsunterlagen ASDN                                                                      Link: </a:t>
            </a:r>
            <a:r>
              <a:rPr lang="de-DE" sz="1200" dirty="0">
                <a:highlight>
                  <a:srgbClr val="FFFF00"/>
                </a:highlight>
                <a:latin typeface="NDSFrutiger 45 Light" panose="02000403040000020004" pitchFamily="2" charset="0"/>
                <a:hlinkClick r:id="rId3"/>
              </a:rPr>
              <a:t>www.digitalfunk.niedersachsen.de</a:t>
            </a:r>
            <a:endParaRPr lang="de-DE" sz="1200" dirty="0">
              <a:highlight>
                <a:srgbClr val="FFFF00"/>
              </a:highlight>
              <a:latin typeface="NDSFrutiger 45 Light" panose="02000403040000020004" pitchFamily="2" charset="0"/>
            </a:endParaRPr>
          </a:p>
          <a:p>
            <a:endParaRPr lang="de-DE" sz="1200" dirty="0">
              <a:highlight>
                <a:srgbClr val="FFFF00"/>
              </a:highlight>
              <a:latin typeface="NDSFrutiger 45 Light" panose="02000403040000020004" pitchFamily="2" charset="0"/>
            </a:endParaRPr>
          </a:p>
          <a:p>
            <a:endParaRPr lang="de-DE" sz="1200" dirty="0">
              <a:highlight>
                <a:srgbClr val="FFFF00"/>
              </a:highlight>
              <a:latin typeface="NDSFrutiger 45 Light" panose="020004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523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3EC7EC82-D593-40AC-93D5-48A69B513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97610"/>
            <a:ext cx="6553200" cy="609600"/>
          </a:xfrm>
        </p:spPr>
        <p:txBody>
          <a:bodyPr/>
          <a:lstStyle/>
          <a:p>
            <a:r>
              <a:rPr lang="de-DE" b="1" dirty="0">
                <a:latin typeface="NDSFrutiger 45 Light" panose="02000403040000020004" pitchFamily="2" charset="0"/>
              </a:rPr>
              <a:t>Funktionen des Endgerätes (Motorola)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9725E78-2BAF-4C66-A48F-5C90AD8B8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127" y="1340768"/>
            <a:ext cx="8336395" cy="4465004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F4E94A9B-AB7D-4281-B388-53478DE27D4C}"/>
              </a:ext>
            </a:extLst>
          </p:cNvPr>
          <p:cNvSpPr txBox="1"/>
          <p:nvPr/>
        </p:nvSpPr>
        <p:spPr>
          <a:xfrm>
            <a:off x="438581" y="5805264"/>
            <a:ext cx="8309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NDSFrutiger 45 Light" panose="02000403040000020004" pitchFamily="2" charset="0"/>
              </a:rPr>
              <a:t>Quelle: Schulungsunterlagen ASDN                                                                      Link: </a:t>
            </a:r>
            <a:r>
              <a:rPr lang="de-DE" sz="1200" dirty="0">
                <a:highlight>
                  <a:srgbClr val="FFFF00"/>
                </a:highlight>
                <a:latin typeface="NDSFrutiger 45 Light" panose="02000403040000020004" pitchFamily="2" charset="0"/>
                <a:hlinkClick r:id="rId3"/>
              </a:rPr>
              <a:t>www.digitalfunk.niedersachsen.de</a:t>
            </a:r>
            <a:endParaRPr lang="de-DE" sz="1200" dirty="0">
              <a:highlight>
                <a:srgbClr val="FFFF00"/>
              </a:highlight>
              <a:latin typeface="NDSFrutiger 45 Light" panose="02000403040000020004" pitchFamily="2" charset="0"/>
            </a:endParaRPr>
          </a:p>
          <a:p>
            <a:endParaRPr lang="de-DE" sz="1200" dirty="0">
              <a:highlight>
                <a:srgbClr val="FFFF00"/>
              </a:highlight>
              <a:latin typeface="NDSFrutiger 45 Light" panose="02000403040000020004" pitchFamily="2" charset="0"/>
            </a:endParaRPr>
          </a:p>
          <a:p>
            <a:endParaRPr lang="de-DE" sz="1200" dirty="0">
              <a:highlight>
                <a:srgbClr val="FFFF00"/>
              </a:highlight>
              <a:latin typeface="NDSFrutiger 45 Light" panose="020004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790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6">
            <a:extLst>
              <a:ext uri="{FF2B5EF4-FFF2-40B4-BE49-F238E27FC236}">
                <a16:creationId xmlns:a16="http://schemas.microsoft.com/office/drawing/2014/main" id="{B7A9327C-AFAE-4DB9-A67F-BF35118691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3" y="827498"/>
            <a:ext cx="3505993" cy="5259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4">
            <a:extLst>
              <a:ext uri="{FF2B5EF4-FFF2-40B4-BE49-F238E27FC236}">
                <a16:creationId xmlns:a16="http://schemas.microsoft.com/office/drawing/2014/main" id="{A2171AD9-C17F-4A70-92EC-54936DB5E5B9}"/>
              </a:ext>
            </a:extLst>
          </p:cNvPr>
          <p:cNvSpPr>
            <a:spLocks noChangeArrowheads="1"/>
          </p:cNvSpPr>
          <p:nvPr/>
        </p:nvSpPr>
        <p:spPr bwMode="auto">
          <a:xfrm rot="-5460000">
            <a:off x="1902073" y="4512856"/>
            <a:ext cx="431800" cy="4318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33D0E0A0-70AE-4017-9D07-66BA96AC2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412776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 dirty="0"/>
              <a:t>Funktionen des Endgerätes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5F5FFC14-07C1-468B-9C2F-E8F376B0F664}"/>
              </a:ext>
            </a:extLst>
          </p:cNvPr>
          <p:cNvGrpSpPr/>
          <p:nvPr/>
        </p:nvGrpSpPr>
        <p:grpSpPr>
          <a:xfrm>
            <a:off x="3603136" y="2073463"/>
            <a:ext cx="5530850" cy="3435979"/>
            <a:chOff x="3433763" y="1268413"/>
            <a:chExt cx="5530850" cy="3435979"/>
          </a:xfrm>
        </p:grpSpPr>
        <p:sp>
          <p:nvSpPr>
            <p:cNvPr id="7" name="Text Box 6">
              <a:extLst>
                <a:ext uri="{FF2B5EF4-FFF2-40B4-BE49-F238E27FC236}">
                  <a16:creationId xmlns:a16="http://schemas.microsoft.com/office/drawing/2014/main" id="{B0EE058C-283E-446C-AA05-3C4A74DBEB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3763" y="2492375"/>
              <a:ext cx="5530850" cy="22120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342900" indent="-342900">
                <a:lnSpc>
                  <a:spcPct val="86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de-DE" altLang="de-DE" sz="2000" dirty="0"/>
                <a:t>Einschalten (ca. 2 Sekunden halten)</a:t>
              </a:r>
            </a:p>
            <a:p>
              <a:pPr>
                <a:lnSpc>
                  <a:spcPct val="8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de-DE" altLang="de-DE" sz="2000" dirty="0"/>
            </a:p>
            <a:p>
              <a:pPr marL="342900" indent="-342900">
                <a:lnSpc>
                  <a:spcPct val="86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de-DE" altLang="de-DE" sz="2000" dirty="0"/>
                <a:t>Ausschalten (ca. 2 Sekunden halten)</a:t>
              </a:r>
            </a:p>
            <a:p>
              <a:pPr>
                <a:lnSpc>
                  <a:spcPct val="8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de-DE" altLang="de-DE" sz="2000" dirty="0"/>
            </a:p>
            <a:p>
              <a:pPr marL="342900" indent="-342900">
                <a:lnSpc>
                  <a:spcPct val="86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de-DE" altLang="de-DE" sz="2000" dirty="0"/>
                <a:t>Rückkehr zum Startbildschirm</a:t>
              </a:r>
            </a:p>
            <a:p>
              <a:pPr>
                <a:lnSpc>
                  <a:spcPct val="8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de-DE" altLang="de-DE" sz="2000" dirty="0"/>
            </a:p>
            <a:p>
              <a:pPr marL="342900" indent="-342900">
                <a:lnSpc>
                  <a:spcPct val="86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de-DE" altLang="de-DE" sz="2000" dirty="0"/>
                <a:t>Gespräch beenden</a:t>
              </a:r>
            </a:p>
            <a:p>
              <a:pPr>
                <a:lnSpc>
                  <a:spcPct val="8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de-DE" altLang="de-DE" sz="2000" dirty="0"/>
            </a:p>
          </p:txBody>
        </p:sp>
        <p:sp>
          <p:nvSpPr>
            <p:cNvPr id="8" name="Text Box 7">
              <a:extLst>
                <a:ext uri="{FF2B5EF4-FFF2-40B4-BE49-F238E27FC236}">
                  <a16:creationId xmlns:a16="http://schemas.microsoft.com/office/drawing/2014/main" id="{341182CE-0B82-4F63-AE93-22E43B5249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3763" y="1268413"/>
              <a:ext cx="4676768" cy="623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b="1" dirty="0"/>
                <a:t>Ein-Aus-/Beenden-/Ausgangsmodus-Taste</a:t>
              </a:r>
            </a:p>
          </p:txBody>
        </p:sp>
      </p:grpSp>
      <p:sp>
        <p:nvSpPr>
          <p:cNvPr id="9" name="Textfeld 8">
            <a:extLst>
              <a:ext uri="{FF2B5EF4-FFF2-40B4-BE49-F238E27FC236}">
                <a16:creationId xmlns:a16="http://schemas.microsoft.com/office/drawing/2014/main" id="{717590FD-81C3-4293-BE7E-03C008DC6DB3}"/>
              </a:ext>
            </a:extLst>
          </p:cNvPr>
          <p:cNvSpPr txBox="1"/>
          <p:nvPr/>
        </p:nvSpPr>
        <p:spPr>
          <a:xfrm>
            <a:off x="438581" y="5805264"/>
            <a:ext cx="8309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NDSFrutiger 45 Light" panose="02000403040000020004" pitchFamily="2" charset="0"/>
              </a:rPr>
              <a:t>Quelle: Schulungsunterlagen ASDN                                                                      Link: </a:t>
            </a:r>
            <a:r>
              <a:rPr lang="de-DE" sz="1200" dirty="0">
                <a:highlight>
                  <a:srgbClr val="FFFF00"/>
                </a:highlight>
                <a:latin typeface="NDSFrutiger 45 Light" panose="02000403040000020004" pitchFamily="2" charset="0"/>
                <a:hlinkClick r:id="rId3"/>
              </a:rPr>
              <a:t>www.digitalfunk.niedersachsen.de</a:t>
            </a:r>
            <a:endParaRPr lang="de-DE" sz="1200" dirty="0">
              <a:highlight>
                <a:srgbClr val="FFFF00"/>
              </a:highlight>
              <a:latin typeface="NDSFrutiger 45 Light" panose="02000403040000020004" pitchFamily="2" charset="0"/>
            </a:endParaRPr>
          </a:p>
          <a:p>
            <a:endParaRPr lang="de-DE" sz="1200" dirty="0">
              <a:highlight>
                <a:srgbClr val="FFFF00"/>
              </a:highlight>
              <a:latin typeface="NDSFrutiger 45 Light" panose="02000403040000020004" pitchFamily="2" charset="0"/>
            </a:endParaRPr>
          </a:p>
          <a:p>
            <a:endParaRPr lang="de-DE" sz="1200" dirty="0">
              <a:highlight>
                <a:srgbClr val="FFFF00"/>
              </a:highlight>
              <a:latin typeface="NDSFrutiger 45 Light" panose="020004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690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6">
            <a:extLst>
              <a:ext uri="{FF2B5EF4-FFF2-40B4-BE49-F238E27FC236}">
                <a16:creationId xmlns:a16="http://schemas.microsoft.com/office/drawing/2014/main" id="{5D901E24-999B-4918-B9A9-BE72CF9F1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10381"/>
            <a:ext cx="2978009" cy="4467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3">
            <a:extLst>
              <a:ext uri="{FF2B5EF4-FFF2-40B4-BE49-F238E27FC236}">
                <a16:creationId xmlns:a16="http://schemas.microsoft.com/office/drawing/2014/main" id="{89957B7D-97B0-4816-B8CE-0DBE6BDDA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11909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 dirty="0"/>
              <a:t>Funktionen des Endgerätes</a:t>
            </a:r>
          </a:p>
        </p:txBody>
      </p:sp>
      <p:sp>
        <p:nvSpPr>
          <p:cNvPr id="11" name="Oval 4">
            <a:extLst>
              <a:ext uri="{FF2B5EF4-FFF2-40B4-BE49-F238E27FC236}">
                <a16:creationId xmlns:a16="http://schemas.microsoft.com/office/drawing/2014/main" id="{DA59331B-3E98-4A0A-9048-3E03807EA1A6}"/>
              </a:ext>
            </a:extLst>
          </p:cNvPr>
          <p:cNvSpPr>
            <a:spLocks noChangeArrowheads="1"/>
          </p:cNvSpPr>
          <p:nvPr/>
        </p:nvSpPr>
        <p:spPr bwMode="auto">
          <a:xfrm rot="-5460000">
            <a:off x="1308100" y="2708275"/>
            <a:ext cx="431800" cy="4318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41E7D794-2BDC-4A17-A8F7-AF17758EBF51}"/>
              </a:ext>
            </a:extLst>
          </p:cNvPr>
          <p:cNvGrpSpPr/>
          <p:nvPr/>
        </p:nvGrpSpPr>
        <p:grpSpPr>
          <a:xfrm>
            <a:off x="3531866" y="1779493"/>
            <a:ext cx="5561012" cy="4399933"/>
            <a:chOff x="3208338" y="1306513"/>
            <a:chExt cx="5561012" cy="4399933"/>
          </a:xfrm>
        </p:grpSpPr>
        <p:sp>
          <p:nvSpPr>
            <p:cNvPr id="13" name="Text Box 6">
              <a:extLst>
                <a:ext uri="{FF2B5EF4-FFF2-40B4-BE49-F238E27FC236}">
                  <a16:creationId xmlns:a16="http://schemas.microsoft.com/office/drawing/2014/main" id="{BAD51040-94CF-435D-9E17-F50A1CFD8E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8500" y="2349500"/>
              <a:ext cx="5530850" cy="33569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342900" indent="-3429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/>
                <a:t>Mit dem Navigationsdrehknopf</a:t>
              </a:r>
            </a:p>
            <a:p>
              <a:pPr>
                <a:lnSpc>
                  <a:spcPct val="8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de-DE" altLang="de-DE" sz="2000" dirty="0"/>
            </a:p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de-DE" altLang="de-DE" sz="2000" dirty="0"/>
                <a:t>verändern Sie die Lautstärke</a:t>
              </a:r>
            </a:p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de-DE" altLang="de-DE" sz="2000" dirty="0"/>
                <a:t>verändern Sie durch einmaliges Drücken und anschließendem Drehen die Rufgruppe innerhalb des ausgewählten Ordners</a:t>
              </a:r>
            </a:p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de-DE" altLang="de-DE" sz="2000" dirty="0"/>
                <a:t>bewegen Sie sich durch einmaliges Drücken und anschließendem Drehen innerhalb des Menüs</a:t>
              </a:r>
            </a:p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Tx/>
                <a:buChar char="-"/>
              </a:pPr>
              <a:endParaRPr lang="de-DE" altLang="de-DE" sz="2000" dirty="0"/>
            </a:p>
          </p:txBody>
        </p:sp>
        <p:sp>
          <p:nvSpPr>
            <p:cNvPr id="14" name="Text Box 7">
              <a:extLst>
                <a:ext uri="{FF2B5EF4-FFF2-40B4-BE49-F238E27FC236}">
                  <a16:creationId xmlns:a16="http://schemas.microsoft.com/office/drawing/2014/main" id="{9234A945-97A2-40C7-8915-6950EAE127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8338" y="1306513"/>
              <a:ext cx="3659187" cy="358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b="1" dirty="0"/>
                <a:t>Navigationsdrehknopf</a:t>
              </a:r>
            </a:p>
          </p:txBody>
        </p:sp>
      </p:grpSp>
      <p:sp>
        <p:nvSpPr>
          <p:cNvPr id="15" name="Textfeld 14">
            <a:extLst>
              <a:ext uri="{FF2B5EF4-FFF2-40B4-BE49-F238E27FC236}">
                <a16:creationId xmlns:a16="http://schemas.microsoft.com/office/drawing/2014/main" id="{882A87AC-C8DD-4559-B157-61E65C7900E1}"/>
              </a:ext>
            </a:extLst>
          </p:cNvPr>
          <p:cNvSpPr txBox="1"/>
          <p:nvPr/>
        </p:nvSpPr>
        <p:spPr>
          <a:xfrm>
            <a:off x="438581" y="5805264"/>
            <a:ext cx="8309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NDSFrutiger 45 Light" panose="02000403040000020004" pitchFamily="2" charset="0"/>
              </a:rPr>
              <a:t>Quelle: Schulungsunterlagen ASDN                                                                      Link: </a:t>
            </a:r>
            <a:r>
              <a:rPr lang="de-DE" sz="1200" dirty="0">
                <a:highlight>
                  <a:srgbClr val="FFFF00"/>
                </a:highlight>
                <a:latin typeface="NDSFrutiger 45 Light" panose="02000403040000020004" pitchFamily="2" charset="0"/>
                <a:hlinkClick r:id="rId3"/>
              </a:rPr>
              <a:t>www.digitalfunk.niedersachsen.de</a:t>
            </a:r>
            <a:endParaRPr lang="de-DE" sz="1200" dirty="0">
              <a:highlight>
                <a:srgbClr val="FFFF00"/>
              </a:highlight>
              <a:latin typeface="NDSFrutiger 45 Light" panose="02000403040000020004" pitchFamily="2" charset="0"/>
            </a:endParaRPr>
          </a:p>
          <a:p>
            <a:endParaRPr lang="de-DE" sz="1200" dirty="0">
              <a:highlight>
                <a:srgbClr val="FFFF00"/>
              </a:highlight>
              <a:latin typeface="NDSFrutiger 45 Light" panose="02000403040000020004" pitchFamily="2" charset="0"/>
            </a:endParaRPr>
          </a:p>
          <a:p>
            <a:endParaRPr lang="de-DE" sz="1200" dirty="0">
              <a:highlight>
                <a:srgbClr val="FFFF00"/>
              </a:highlight>
              <a:latin typeface="NDSFrutiger 45 Light" panose="020004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176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">
            <a:extLst>
              <a:ext uri="{FF2B5EF4-FFF2-40B4-BE49-F238E27FC236}">
                <a16:creationId xmlns:a16="http://schemas.microsoft.com/office/drawing/2014/main" id="{77D78446-3239-4702-A487-E7E788F2B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4" r="27702" b="35509"/>
          <a:stretch>
            <a:fillRect/>
          </a:stretch>
        </p:blipFill>
        <p:spPr bwMode="auto">
          <a:xfrm>
            <a:off x="448365" y="898222"/>
            <a:ext cx="2820042" cy="5165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38">
            <a:extLst>
              <a:ext uri="{FF2B5EF4-FFF2-40B4-BE49-F238E27FC236}">
                <a16:creationId xmlns:a16="http://schemas.microsoft.com/office/drawing/2014/main" id="{778CB9BE-71C6-440A-A64E-F92CECD8C9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67745" y="2498723"/>
            <a:ext cx="1951830" cy="17223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11" name="Text Box 39">
            <a:extLst>
              <a:ext uri="{FF2B5EF4-FFF2-40B4-BE49-F238E27FC236}">
                <a16:creationId xmlns:a16="http://schemas.microsoft.com/office/drawing/2014/main" id="{3D9DD763-A3D4-45DF-A7A8-DBAB82D0D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9575" y="2312988"/>
            <a:ext cx="43529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LED-Statusanzeige</a:t>
            </a:r>
          </a:p>
        </p:txBody>
      </p:sp>
      <p:sp>
        <p:nvSpPr>
          <p:cNvPr id="12" name="Text Box 40">
            <a:extLst>
              <a:ext uri="{FF2B5EF4-FFF2-40B4-BE49-F238E27FC236}">
                <a16:creationId xmlns:a16="http://schemas.microsoft.com/office/drawing/2014/main" id="{C55199E2-E13E-4765-8B1B-27E2C6557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4679" y="1693201"/>
            <a:ext cx="4430713" cy="35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Farben der Leuchtanzeige</a:t>
            </a:r>
          </a:p>
        </p:txBody>
      </p:sp>
      <p:sp>
        <p:nvSpPr>
          <p:cNvPr id="13" name="Rectangle 42">
            <a:extLst>
              <a:ext uri="{FF2B5EF4-FFF2-40B4-BE49-F238E27FC236}">
                <a16:creationId xmlns:a16="http://schemas.microsoft.com/office/drawing/2014/main" id="{4F932AE0-CE61-4C63-9BB6-488319F68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5084763"/>
            <a:ext cx="827087" cy="827087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>
                <a:solidFill>
                  <a:srgbClr val="000099"/>
                </a:solidFill>
              </a:rPr>
              <a:t>orange</a:t>
            </a:r>
          </a:p>
        </p:txBody>
      </p:sp>
      <p:sp>
        <p:nvSpPr>
          <p:cNvPr id="14" name="Rectangle 45">
            <a:extLst>
              <a:ext uri="{FF2B5EF4-FFF2-40B4-BE49-F238E27FC236}">
                <a16:creationId xmlns:a16="http://schemas.microsoft.com/office/drawing/2014/main" id="{131A5397-B0C3-41D6-A11F-D1E011884A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2838450"/>
            <a:ext cx="827088" cy="827088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>
                <a:solidFill>
                  <a:schemeClr val="bg1"/>
                </a:solidFill>
              </a:rPr>
              <a:t>rot</a:t>
            </a:r>
          </a:p>
        </p:txBody>
      </p:sp>
      <p:sp>
        <p:nvSpPr>
          <p:cNvPr id="15" name="Text Box 46">
            <a:extLst>
              <a:ext uri="{FF2B5EF4-FFF2-40B4-BE49-F238E27FC236}">
                <a16:creationId xmlns:a16="http://schemas.microsoft.com/office/drawing/2014/main" id="{79ADBEB5-B7D9-4CDB-86D7-50144BE58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0338" y="2876550"/>
            <a:ext cx="3652837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Dauernd: Gerät außer Betrieb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Blinkend: </a:t>
            </a:r>
            <a:r>
              <a:rPr lang="de-DE" altLang="de-DE" sz="2000" dirty="0" err="1"/>
              <a:t>Einbuchvorgang</a:t>
            </a:r>
            <a:endParaRPr lang="de-DE" altLang="de-DE" sz="2000" dirty="0"/>
          </a:p>
        </p:txBody>
      </p:sp>
      <p:sp>
        <p:nvSpPr>
          <p:cNvPr id="16" name="Rectangle 48">
            <a:extLst>
              <a:ext uri="{FF2B5EF4-FFF2-40B4-BE49-F238E27FC236}">
                <a16:creationId xmlns:a16="http://schemas.microsoft.com/office/drawing/2014/main" id="{C4828B51-B048-46FF-B13A-E93DA245A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3933825"/>
            <a:ext cx="827087" cy="827088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>
                <a:solidFill>
                  <a:schemeClr val="bg1"/>
                </a:solidFill>
              </a:rPr>
              <a:t>grün</a:t>
            </a:r>
          </a:p>
        </p:txBody>
      </p:sp>
      <p:sp>
        <p:nvSpPr>
          <p:cNvPr id="17" name="Text Box 53">
            <a:extLst>
              <a:ext uri="{FF2B5EF4-FFF2-40B4-BE49-F238E27FC236}">
                <a16:creationId xmlns:a16="http://schemas.microsoft.com/office/drawing/2014/main" id="{545DDD97-4257-4B97-8670-45B394DC8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993114"/>
            <a:ext cx="9144000" cy="38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 dirty="0"/>
              <a:t>Funktionen des Endgerätes</a:t>
            </a:r>
          </a:p>
        </p:txBody>
      </p:sp>
      <p:sp>
        <p:nvSpPr>
          <p:cNvPr id="18" name="Text Box 57">
            <a:extLst>
              <a:ext uri="{FF2B5EF4-FFF2-40B4-BE49-F238E27FC236}">
                <a16:creationId xmlns:a16="http://schemas.microsoft.com/office/drawing/2014/main" id="{7654CA51-D2F3-4129-804C-05AF61128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5108575"/>
            <a:ext cx="3652838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Dauernd: Sendesperre aktiv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Blinkend: Ankommender Ruf</a:t>
            </a:r>
          </a:p>
        </p:txBody>
      </p:sp>
      <p:sp>
        <p:nvSpPr>
          <p:cNvPr id="19" name="Text Box 46">
            <a:extLst>
              <a:ext uri="{FF2B5EF4-FFF2-40B4-BE49-F238E27FC236}">
                <a16:creationId xmlns:a16="http://schemas.microsoft.com/office/drawing/2014/main" id="{5845E865-3493-47F3-8C6B-F0E9A7FFB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0338" y="3927475"/>
            <a:ext cx="3652837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Dauernd: Gerät sendet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Blinkend: Gerät in Betrieb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DC8C7FE-684B-4EA5-A5D6-E94223C14D92}"/>
              </a:ext>
            </a:extLst>
          </p:cNvPr>
          <p:cNvSpPr txBox="1"/>
          <p:nvPr/>
        </p:nvSpPr>
        <p:spPr>
          <a:xfrm>
            <a:off x="438581" y="5805264"/>
            <a:ext cx="8309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NDSFrutiger 45 Light" panose="02000403040000020004" pitchFamily="2" charset="0"/>
              </a:rPr>
              <a:t>Quelle: Schulungsunterlagen ASDN                                                                      Link: </a:t>
            </a:r>
            <a:r>
              <a:rPr lang="de-DE" sz="1200" dirty="0">
                <a:highlight>
                  <a:srgbClr val="FFFF00"/>
                </a:highlight>
                <a:latin typeface="NDSFrutiger 45 Light" panose="02000403040000020004" pitchFamily="2" charset="0"/>
                <a:hlinkClick r:id="rId3"/>
              </a:rPr>
              <a:t>www.digitalfunk.niedersachsen.de</a:t>
            </a:r>
            <a:endParaRPr lang="de-DE" sz="1200" dirty="0">
              <a:highlight>
                <a:srgbClr val="FFFF00"/>
              </a:highlight>
              <a:latin typeface="NDSFrutiger 45 Light" panose="02000403040000020004" pitchFamily="2" charset="0"/>
            </a:endParaRPr>
          </a:p>
          <a:p>
            <a:endParaRPr lang="de-DE" sz="1200" dirty="0">
              <a:highlight>
                <a:srgbClr val="FFFF00"/>
              </a:highlight>
              <a:latin typeface="NDSFrutiger 45 Light" panose="02000403040000020004" pitchFamily="2" charset="0"/>
            </a:endParaRPr>
          </a:p>
          <a:p>
            <a:endParaRPr lang="de-DE" sz="1200" dirty="0">
              <a:highlight>
                <a:srgbClr val="FFFF00"/>
              </a:highlight>
              <a:latin typeface="NDSFrutiger 45 Light" panose="020004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003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1C1D4D59-7900-48B0-BEDF-C227E0800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51523">
            <a:off x="7164765" y="1537811"/>
            <a:ext cx="1512364" cy="22034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915816" y="3068960"/>
            <a:ext cx="4875184" cy="1447800"/>
          </a:xfrm>
        </p:spPr>
        <p:txBody>
          <a:bodyPr/>
          <a:lstStyle/>
          <a:p>
            <a:r>
              <a:rPr lang="de-DE" b="1" dirty="0"/>
              <a:t>Gerätekunde und Bedienung </a:t>
            </a:r>
            <a:br>
              <a:rPr lang="de-DE" dirty="0"/>
            </a:br>
            <a:r>
              <a:rPr lang="de-DE" sz="2400" dirty="0"/>
              <a:t>Modulare Grundlagenausbildung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06A3BA9-C361-4B93-961A-74631B3AB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2753" y="188640"/>
            <a:ext cx="1763068" cy="185162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5FDC96B-7B1B-4646-9B7F-FBC9792E0C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50998">
            <a:off x="5943625" y="1545693"/>
            <a:ext cx="594999" cy="177584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>
            <a:extLst>
              <a:ext uri="{FF2B5EF4-FFF2-40B4-BE49-F238E27FC236}">
                <a16:creationId xmlns:a16="http://schemas.microsoft.com/office/drawing/2014/main" id="{882A87AC-C8DD-4559-B157-61E65C7900E1}"/>
              </a:ext>
            </a:extLst>
          </p:cNvPr>
          <p:cNvSpPr txBox="1"/>
          <p:nvPr/>
        </p:nvSpPr>
        <p:spPr>
          <a:xfrm>
            <a:off x="438581" y="5805264"/>
            <a:ext cx="8309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NDSFrutiger 45 Light" panose="02000403040000020004" pitchFamily="2" charset="0"/>
              </a:rPr>
              <a:t>Quelle: Schulungsunterlagen ASDN                                                                      Link: </a:t>
            </a:r>
            <a:r>
              <a:rPr lang="de-DE" sz="1200" dirty="0">
                <a:highlight>
                  <a:srgbClr val="FFFF00"/>
                </a:highlight>
                <a:latin typeface="NDSFrutiger 45 Light" panose="02000403040000020004" pitchFamily="2" charset="0"/>
                <a:hlinkClick r:id="rId2"/>
              </a:rPr>
              <a:t>www.digitalfunk.niedersachsen.de</a:t>
            </a:r>
            <a:endParaRPr lang="de-DE" sz="1200" dirty="0">
              <a:highlight>
                <a:srgbClr val="FFFF00"/>
              </a:highlight>
              <a:latin typeface="NDSFrutiger 45 Light" panose="02000403040000020004" pitchFamily="2" charset="0"/>
            </a:endParaRPr>
          </a:p>
          <a:p>
            <a:endParaRPr lang="de-DE" sz="1200" dirty="0">
              <a:highlight>
                <a:srgbClr val="FFFF00"/>
              </a:highlight>
              <a:latin typeface="NDSFrutiger 45 Light" panose="02000403040000020004" pitchFamily="2" charset="0"/>
            </a:endParaRPr>
          </a:p>
          <a:p>
            <a:endParaRPr lang="de-DE" sz="1200" dirty="0">
              <a:highlight>
                <a:srgbClr val="FFFF00"/>
              </a:highlight>
              <a:latin typeface="NDSFrutiger 45 Light" panose="02000403040000020004" pitchFamily="2" charset="0"/>
            </a:endParaRPr>
          </a:p>
        </p:txBody>
      </p:sp>
      <p:pic>
        <p:nvPicPr>
          <p:cNvPr id="16" name="Grafik 1">
            <a:extLst>
              <a:ext uri="{FF2B5EF4-FFF2-40B4-BE49-F238E27FC236}">
                <a16:creationId xmlns:a16="http://schemas.microsoft.com/office/drawing/2014/main" id="{63EBB377-9B7E-40F3-B3F0-13014CD2BB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5" r="15488" b="6905"/>
          <a:stretch>
            <a:fillRect/>
          </a:stretch>
        </p:blipFill>
        <p:spPr bwMode="auto">
          <a:xfrm>
            <a:off x="644285" y="908719"/>
            <a:ext cx="2445293" cy="4936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">
            <a:extLst>
              <a:ext uri="{FF2B5EF4-FFF2-40B4-BE49-F238E27FC236}">
                <a16:creationId xmlns:a16="http://schemas.microsoft.com/office/drawing/2014/main" id="{96DA028A-CE2E-4FA3-B63A-1C6A85C3B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1031797"/>
            <a:ext cx="9144000" cy="38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 dirty="0"/>
              <a:t>Funktionen des Endgerätes MTP 850</a:t>
            </a:r>
          </a:p>
        </p:txBody>
      </p:sp>
      <p:sp>
        <p:nvSpPr>
          <p:cNvPr id="18" name="Oval 4">
            <a:extLst>
              <a:ext uri="{FF2B5EF4-FFF2-40B4-BE49-F238E27FC236}">
                <a16:creationId xmlns:a16="http://schemas.microsoft.com/office/drawing/2014/main" id="{B5F5D127-4DB0-4A03-90C1-E7FE8396A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600" y="3360171"/>
            <a:ext cx="431800" cy="4318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9" name="Oval 4">
            <a:extLst>
              <a:ext uri="{FF2B5EF4-FFF2-40B4-BE49-F238E27FC236}">
                <a16:creationId xmlns:a16="http://schemas.microsoft.com/office/drawing/2014/main" id="{BE603E3E-1F44-4115-87BC-9869B7DB9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333" y="4216299"/>
            <a:ext cx="431800" cy="4318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A2EC470D-1600-4FCA-A11D-5D43607BCF5A}"/>
              </a:ext>
            </a:extLst>
          </p:cNvPr>
          <p:cNvGrpSpPr/>
          <p:nvPr/>
        </p:nvGrpSpPr>
        <p:grpSpPr>
          <a:xfrm>
            <a:off x="3239344" y="1928911"/>
            <a:ext cx="5802511" cy="3594489"/>
            <a:chOff x="3502019" y="1626905"/>
            <a:chExt cx="5148262" cy="3594489"/>
          </a:xfrm>
        </p:grpSpPr>
        <p:sp>
          <p:nvSpPr>
            <p:cNvPr id="21" name="Text Box 6">
              <a:extLst>
                <a:ext uri="{FF2B5EF4-FFF2-40B4-BE49-F238E27FC236}">
                  <a16:creationId xmlns:a16="http://schemas.microsoft.com/office/drawing/2014/main" id="{ECDEBF7C-1B8A-46DD-97E7-8D8780AAD1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2019" y="1626905"/>
              <a:ext cx="4667250" cy="359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b="1" dirty="0"/>
                <a:t>Programmierbare Seiten-Tasten</a:t>
              </a:r>
            </a:p>
          </p:txBody>
        </p:sp>
        <p:sp>
          <p:nvSpPr>
            <p:cNvPr id="22" name="Text Box 7">
              <a:extLst>
                <a:ext uri="{FF2B5EF4-FFF2-40B4-BE49-F238E27FC236}">
                  <a16:creationId xmlns:a16="http://schemas.microsoft.com/office/drawing/2014/main" id="{21A7CD21-4A88-4E1E-8C2B-2BAA03FC13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2019" y="2035662"/>
              <a:ext cx="5148262" cy="1153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342900" indent="-342900">
                <a:lnSpc>
                  <a:spcPct val="86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de-DE" altLang="de-DE" sz="2000" dirty="0"/>
                <a:t>obere Seiten-Taste: </a:t>
              </a:r>
              <a:br>
                <a:rPr lang="de-DE" altLang="de-DE" sz="2000" dirty="0"/>
              </a:br>
              <a:r>
                <a:rPr lang="de-DE" altLang="de-DE" sz="2000" dirty="0"/>
                <a:t>durch langes Drücken wechseln Sie, auch betriebsartübergreifend, in die zuvor eingestellte Rufgruppe (</a:t>
              </a:r>
              <a:r>
                <a:rPr lang="de-DE" altLang="de-DE" sz="2000" dirty="0" err="1"/>
                <a:t>Toggeln</a:t>
              </a:r>
              <a:r>
                <a:rPr lang="de-DE" altLang="de-DE" sz="2000" dirty="0"/>
                <a:t>)</a:t>
              </a:r>
            </a:p>
          </p:txBody>
        </p:sp>
        <p:sp>
          <p:nvSpPr>
            <p:cNvPr id="23" name="Text Box 7">
              <a:extLst>
                <a:ext uri="{FF2B5EF4-FFF2-40B4-BE49-F238E27FC236}">
                  <a16:creationId xmlns:a16="http://schemas.microsoft.com/office/drawing/2014/main" id="{5EF8A7A5-B6B1-40FE-BC68-18AE1489CA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2019" y="3274065"/>
              <a:ext cx="5076825" cy="1947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342900" indent="-342900">
                <a:lnSpc>
                  <a:spcPct val="86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de-DE" altLang="de-DE" sz="2000" dirty="0"/>
                <a:t>untere Seiten-Taste:</a:t>
              </a:r>
              <a:br>
                <a:rPr lang="de-DE" altLang="de-DE" sz="2000" dirty="0"/>
              </a:br>
              <a:r>
                <a:rPr lang="de-DE" altLang="de-DE" sz="2000" dirty="0"/>
                <a:t>- durch langes Drücken wird die Betriebsart (TMO/DMO) gewechselt (kommunale Programmierung)</a:t>
              </a:r>
              <a:br>
                <a:rPr lang="de-DE" altLang="de-DE" sz="2000" dirty="0"/>
              </a:br>
              <a:r>
                <a:rPr lang="de-DE" altLang="de-DE" sz="2000" dirty="0"/>
                <a:t>- keine Belegung (polizeiliche Programmierung)</a:t>
              </a:r>
              <a:br>
                <a:rPr lang="de-DE" altLang="de-DE" sz="2000" dirty="0"/>
              </a:br>
              <a:endParaRPr lang="de-DE" altLang="de-DE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65919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fik 9">
            <a:extLst>
              <a:ext uri="{FF2B5EF4-FFF2-40B4-BE49-F238E27FC236}">
                <a16:creationId xmlns:a16="http://schemas.microsoft.com/office/drawing/2014/main" id="{5A9A938C-0070-49FB-9B56-DD89F9B27E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4" y="908720"/>
            <a:ext cx="3409996" cy="511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882A87AC-C8DD-4559-B157-61E65C7900E1}"/>
              </a:ext>
            </a:extLst>
          </p:cNvPr>
          <p:cNvSpPr txBox="1"/>
          <p:nvPr/>
        </p:nvSpPr>
        <p:spPr>
          <a:xfrm>
            <a:off x="438581" y="5805264"/>
            <a:ext cx="8309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NDSFrutiger 45 Light" panose="02000403040000020004" pitchFamily="2" charset="0"/>
              </a:rPr>
              <a:t>Quelle: Schulungsunterlagen ASDN                                                                      Link: </a:t>
            </a:r>
            <a:r>
              <a:rPr lang="de-DE" sz="1200" dirty="0">
                <a:highlight>
                  <a:srgbClr val="FFFF00"/>
                </a:highlight>
                <a:latin typeface="NDSFrutiger 45 Light" panose="02000403040000020004" pitchFamily="2" charset="0"/>
                <a:hlinkClick r:id="rId3"/>
              </a:rPr>
              <a:t>www.digitalfunk.niedersachsen.de</a:t>
            </a:r>
            <a:endParaRPr lang="de-DE" sz="1200" dirty="0">
              <a:highlight>
                <a:srgbClr val="FFFF00"/>
              </a:highlight>
              <a:latin typeface="NDSFrutiger 45 Light" panose="02000403040000020004" pitchFamily="2" charset="0"/>
            </a:endParaRPr>
          </a:p>
          <a:p>
            <a:endParaRPr lang="de-DE" sz="1200" dirty="0">
              <a:highlight>
                <a:srgbClr val="FFFF00"/>
              </a:highlight>
              <a:latin typeface="NDSFrutiger 45 Light" panose="02000403040000020004" pitchFamily="2" charset="0"/>
            </a:endParaRPr>
          </a:p>
          <a:p>
            <a:endParaRPr lang="de-DE" sz="1200" dirty="0">
              <a:highlight>
                <a:srgbClr val="FFFF00"/>
              </a:highlight>
              <a:latin typeface="NDSFrutiger 45 Light" panose="02000403040000020004" pitchFamily="2" charset="0"/>
            </a:endParaRPr>
          </a:p>
        </p:txBody>
      </p:sp>
      <p:sp>
        <p:nvSpPr>
          <p:cNvPr id="26" name="Text Box 11">
            <a:extLst>
              <a:ext uri="{FF2B5EF4-FFF2-40B4-BE49-F238E27FC236}">
                <a16:creationId xmlns:a16="http://schemas.microsoft.com/office/drawing/2014/main" id="{768C8223-92B5-4E8E-8089-5B7E03B27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149" y="1667853"/>
            <a:ext cx="2106612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Tastensperre</a:t>
            </a:r>
          </a:p>
        </p:txBody>
      </p:sp>
      <p:sp>
        <p:nvSpPr>
          <p:cNvPr id="27" name="Text Box 12">
            <a:extLst>
              <a:ext uri="{FF2B5EF4-FFF2-40B4-BE49-F238E27FC236}">
                <a16:creationId xmlns:a16="http://schemas.microsoft.com/office/drawing/2014/main" id="{8A303E72-D997-4AAF-9DB0-C46F20C35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6712" y="2226883"/>
            <a:ext cx="55308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Bei aktivierter Tastensperre sind alle Tasten außer der Sendetaste, der Notruftaste und der Lautstärkeregelung (Navigationsdrehknopf) gesperrt.</a:t>
            </a:r>
          </a:p>
        </p:txBody>
      </p:sp>
      <p:sp>
        <p:nvSpPr>
          <p:cNvPr id="28" name="Text Box 17">
            <a:extLst>
              <a:ext uri="{FF2B5EF4-FFF2-40B4-BE49-F238E27FC236}">
                <a16:creationId xmlns:a16="http://schemas.microsoft.com/office/drawing/2014/main" id="{9B046299-77F7-4A22-B038-0486BD335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517" y="1083424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 dirty="0"/>
              <a:t>Funktionen des Endgerätes</a:t>
            </a:r>
          </a:p>
        </p:txBody>
      </p:sp>
      <p:sp>
        <p:nvSpPr>
          <p:cNvPr id="29" name="Text Box 21">
            <a:extLst>
              <a:ext uri="{FF2B5EF4-FFF2-40B4-BE49-F238E27FC236}">
                <a16:creationId xmlns:a16="http://schemas.microsoft.com/office/drawing/2014/main" id="{C7F55045-E442-4B37-BD0E-C0717FCDC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6712" y="3665555"/>
            <a:ext cx="50403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>
                <a:solidFill>
                  <a:srgbClr val="0000FF"/>
                </a:solidFill>
              </a:rPr>
              <a:t>Menü-Taste und * Taste drücken</a:t>
            </a:r>
          </a:p>
        </p:txBody>
      </p:sp>
      <p:sp>
        <p:nvSpPr>
          <p:cNvPr id="30" name="Oval 22">
            <a:extLst>
              <a:ext uri="{FF2B5EF4-FFF2-40B4-BE49-F238E27FC236}">
                <a16:creationId xmlns:a16="http://schemas.microsoft.com/office/drawing/2014/main" id="{AF8037AD-B659-4183-8AAB-EAC8071CF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6163" y="5242161"/>
            <a:ext cx="431800" cy="4318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1" name="Text Box 24">
            <a:extLst>
              <a:ext uri="{FF2B5EF4-FFF2-40B4-BE49-F238E27FC236}">
                <a16:creationId xmlns:a16="http://schemas.microsoft.com/office/drawing/2014/main" id="{FFCE4BE5-4E54-46C9-B336-ADE054E27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6712" y="4310477"/>
            <a:ext cx="5111750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Es erscheint folgendes Symbol im Display:</a:t>
            </a:r>
          </a:p>
        </p:txBody>
      </p:sp>
      <p:sp>
        <p:nvSpPr>
          <p:cNvPr id="32" name="Oval 22">
            <a:extLst>
              <a:ext uri="{FF2B5EF4-FFF2-40B4-BE49-F238E27FC236}">
                <a16:creationId xmlns:a16="http://schemas.microsoft.com/office/drawing/2014/main" id="{C6F0A405-D8A7-463F-99F1-90766BC0F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8584" y="4233863"/>
            <a:ext cx="431800" cy="4318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33" name="Grafik 1">
            <a:extLst>
              <a:ext uri="{FF2B5EF4-FFF2-40B4-BE49-F238E27FC236}">
                <a16:creationId xmlns:a16="http://schemas.microsoft.com/office/drawing/2014/main" id="{7C4299A2-E007-4896-8048-E5CAEAEAF8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1" t="14587" r="47427" b="76343"/>
          <a:stretch>
            <a:fillRect/>
          </a:stretch>
        </p:blipFill>
        <p:spPr bwMode="auto">
          <a:xfrm>
            <a:off x="3708149" y="4741103"/>
            <a:ext cx="779462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71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>
            <a:extLst>
              <a:ext uri="{FF2B5EF4-FFF2-40B4-BE49-F238E27FC236}">
                <a16:creationId xmlns:a16="http://schemas.microsoft.com/office/drawing/2014/main" id="{882A87AC-C8DD-4559-B157-61E65C7900E1}"/>
              </a:ext>
            </a:extLst>
          </p:cNvPr>
          <p:cNvSpPr txBox="1"/>
          <p:nvPr/>
        </p:nvSpPr>
        <p:spPr>
          <a:xfrm>
            <a:off x="438581" y="5805264"/>
            <a:ext cx="8309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NDSFrutiger 45 Light" panose="02000403040000020004" pitchFamily="2" charset="0"/>
              </a:rPr>
              <a:t>Quelle: Schulungsunterlagen ASDN                                                                      Link: </a:t>
            </a:r>
            <a:r>
              <a:rPr lang="de-DE" sz="1200" dirty="0">
                <a:highlight>
                  <a:srgbClr val="FFFF00"/>
                </a:highlight>
                <a:latin typeface="NDSFrutiger 45 Light" panose="02000403040000020004" pitchFamily="2" charset="0"/>
                <a:hlinkClick r:id="rId2"/>
              </a:rPr>
              <a:t>www.digitalfunk.niedersachsen.de</a:t>
            </a:r>
            <a:endParaRPr lang="de-DE" sz="1200" dirty="0">
              <a:highlight>
                <a:srgbClr val="FFFF00"/>
              </a:highlight>
              <a:latin typeface="NDSFrutiger 45 Light" panose="02000403040000020004" pitchFamily="2" charset="0"/>
            </a:endParaRPr>
          </a:p>
          <a:p>
            <a:endParaRPr lang="de-DE" sz="1200" dirty="0">
              <a:highlight>
                <a:srgbClr val="FFFF00"/>
              </a:highlight>
              <a:latin typeface="NDSFrutiger 45 Light" panose="02000403040000020004" pitchFamily="2" charset="0"/>
            </a:endParaRPr>
          </a:p>
          <a:p>
            <a:endParaRPr lang="de-DE" sz="1200" dirty="0">
              <a:highlight>
                <a:srgbClr val="FFFF00"/>
              </a:highlight>
              <a:latin typeface="NDSFrutiger 45 Light" panose="02000403040000020004" pitchFamily="2" charset="0"/>
            </a:endParaRPr>
          </a:p>
        </p:txBody>
      </p:sp>
      <p:pic>
        <p:nvPicPr>
          <p:cNvPr id="3" name="Grafik 9">
            <a:extLst>
              <a:ext uri="{FF2B5EF4-FFF2-40B4-BE49-F238E27FC236}">
                <a16:creationId xmlns:a16="http://schemas.microsoft.com/office/drawing/2014/main" id="{A8C8FB6A-667B-4BB0-9D87-AE41418FF1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11" y="997780"/>
            <a:ext cx="3454401" cy="475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>
            <a:extLst>
              <a:ext uri="{FF2B5EF4-FFF2-40B4-BE49-F238E27FC236}">
                <a16:creationId xmlns:a16="http://schemas.microsoft.com/office/drawing/2014/main" id="{D5DFEC69-A070-44CD-BC4C-DBEB0E5676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1916113"/>
            <a:ext cx="5473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000" b="1" dirty="0"/>
              <a:t>Bitte schalten Sie das Funkgerät ein.</a:t>
            </a:r>
          </a:p>
        </p:txBody>
      </p:sp>
      <p:grpSp>
        <p:nvGrpSpPr>
          <p:cNvPr id="5" name="Group 27">
            <a:extLst>
              <a:ext uri="{FF2B5EF4-FFF2-40B4-BE49-F238E27FC236}">
                <a16:creationId xmlns:a16="http://schemas.microsoft.com/office/drawing/2014/main" id="{8F00955F-5945-4E2C-BF54-92357B59E29C}"/>
              </a:ext>
            </a:extLst>
          </p:cNvPr>
          <p:cNvGrpSpPr>
            <a:grpSpLocks/>
          </p:cNvGrpSpPr>
          <p:nvPr/>
        </p:nvGrpSpPr>
        <p:grpSpPr bwMode="auto">
          <a:xfrm>
            <a:off x="2195736" y="2421507"/>
            <a:ext cx="6816725" cy="2286000"/>
            <a:chOff x="1223" y="1706"/>
            <a:chExt cx="4294" cy="1440"/>
          </a:xfrm>
        </p:grpSpPr>
        <p:sp>
          <p:nvSpPr>
            <p:cNvPr id="6" name="Text Box 12">
              <a:extLst>
                <a:ext uri="{FF2B5EF4-FFF2-40B4-BE49-F238E27FC236}">
                  <a16:creationId xmlns:a16="http://schemas.microsoft.com/office/drawing/2014/main" id="{59C3538C-A4AA-41B5-BAF0-BCDD41E5EF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4" y="1706"/>
              <a:ext cx="3363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342900" indent="-3429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>
                <a:lnSpc>
                  <a:spcPct val="86000"/>
                </a:lnSpc>
                <a:buClr>
                  <a:srgbClr val="000000"/>
                </a:buClr>
                <a:buSzPct val="100000"/>
              </a:pPr>
              <a:r>
                <a:rPr lang="de-DE" altLang="de-DE" sz="2000" dirty="0">
                  <a:solidFill>
                    <a:srgbClr val="0000FF"/>
                  </a:solidFill>
                </a:rPr>
                <a:t>Ein- / Aus-Taste ca. 2 Sekunden drücken</a:t>
              </a:r>
              <a:endParaRPr lang="de-DE" altLang="de-DE" sz="2000" dirty="0"/>
            </a:p>
          </p:txBody>
        </p:sp>
        <p:sp>
          <p:nvSpPr>
            <p:cNvPr id="7" name="Oval 20">
              <a:extLst>
                <a:ext uri="{FF2B5EF4-FFF2-40B4-BE49-F238E27FC236}">
                  <a16:creationId xmlns:a16="http://schemas.microsoft.com/office/drawing/2014/main" id="{6C1F6E23-A62F-4F65-9B3F-DD2813754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3" y="2874"/>
              <a:ext cx="272" cy="272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</p:grpSp>
      <p:sp>
        <p:nvSpPr>
          <p:cNvPr id="8" name="Text Box 22">
            <a:extLst>
              <a:ext uri="{FF2B5EF4-FFF2-40B4-BE49-F238E27FC236}">
                <a16:creationId xmlns:a16="http://schemas.microsoft.com/office/drawing/2014/main" id="{CFC3D3E8-3A01-4AB6-A012-3C93257A7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4569" y="3712298"/>
            <a:ext cx="5724525" cy="1990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altLang="de-DE" sz="2000" dirty="0"/>
              <a:t>Das Gerät meldet sich mit dem zuletzt eingestellten Betriebszustand an.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000" dirty="0"/>
          </a:p>
          <a:p>
            <a:pPr marL="342900" indent="-342900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altLang="de-DE" sz="2000" dirty="0"/>
              <a:t>Beim Einschalten werden aktueller  Softwarestand und Programmierung angezeigt.</a:t>
            </a:r>
          </a:p>
        </p:txBody>
      </p:sp>
      <p:sp>
        <p:nvSpPr>
          <p:cNvPr id="9" name="Text Box 23">
            <a:extLst>
              <a:ext uri="{FF2B5EF4-FFF2-40B4-BE49-F238E27FC236}">
                <a16:creationId xmlns:a16="http://schemas.microsoft.com/office/drawing/2014/main" id="{E99A251B-80DB-4B7E-A642-DFD138902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21" y="835819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 dirty="0"/>
              <a:t>Funktionen des Endgerätes</a:t>
            </a:r>
          </a:p>
        </p:txBody>
      </p:sp>
      <p:sp>
        <p:nvSpPr>
          <p:cNvPr id="10" name="Text Box 24">
            <a:extLst>
              <a:ext uri="{FF2B5EF4-FFF2-40B4-BE49-F238E27FC236}">
                <a16:creationId xmlns:a16="http://schemas.microsoft.com/office/drawing/2014/main" id="{5825CE6E-F3B2-4589-B407-B52CD49D0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3763" y="1268413"/>
            <a:ext cx="265112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Anmelden im Netz</a:t>
            </a:r>
          </a:p>
        </p:txBody>
      </p:sp>
    </p:spTree>
    <p:extLst>
      <p:ext uri="{BB962C8B-B14F-4D97-AF65-F5344CB8AC3E}">
        <p14:creationId xmlns:p14="http://schemas.microsoft.com/office/powerpoint/2010/main" val="178762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>
            <a:extLst>
              <a:ext uri="{FF2B5EF4-FFF2-40B4-BE49-F238E27FC236}">
                <a16:creationId xmlns:a16="http://schemas.microsoft.com/office/drawing/2014/main" id="{882A87AC-C8DD-4559-B157-61E65C7900E1}"/>
              </a:ext>
            </a:extLst>
          </p:cNvPr>
          <p:cNvSpPr txBox="1"/>
          <p:nvPr/>
        </p:nvSpPr>
        <p:spPr>
          <a:xfrm>
            <a:off x="438581" y="5805264"/>
            <a:ext cx="8309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NDSFrutiger 45 Light" panose="02000403040000020004" pitchFamily="2" charset="0"/>
              </a:rPr>
              <a:t>Quelle: Schulungsunterlagen ASDN                                                                      Link: </a:t>
            </a:r>
            <a:r>
              <a:rPr lang="de-DE" sz="1200" dirty="0">
                <a:highlight>
                  <a:srgbClr val="FFFF00"/>
                </a:highlight>
                <a:latin typeface="NDSFrutiger 45 Light" panose="02000403040000020004" pitchFamily="2" charset="0"/>
                <a:hlinkClick r:id="rId2"/>
              </a:rPr>
              <a:t>www.digitalfunk.niedersachsen.de</a:t>
            </a:r>
            <a:endParaRPr lang="de-DE" sz="1200" dirty="0">
              <a:highlight>
                <a:srgbClr val="FFFF00"/>
              </a:highlight>
              <a:latin typeface="NDSFrutiger 45 Light" panose="02000403040000020004" pitchFamily="2" charset="0"/>
            </a:endParaRPr>
          </a:p>
          <a:p>
            <a:endParaRPr lang="de-DE" sz="1200" dirty="0">
              <a:highlight>
                <a:srgbClr val="FFFF00"/>
              </a:highlight>
              <a:latin typeface="NDSFrutiger 45 Light" panose="02000403040000020004" pitchFamily="2" charset="0"/>
            </a:endParaRPr>
          </a:p>
          <a:p>
            <a:endParaRPr lang="de-DE" sz="1200" dirty="0">
              <a:highlight>
                <a:srgbClr val="FFFF00"/>
              </a:highlight>
              <a:latin typeface="NDSFrutiger 45 Light" panose="02000403040000020004" pitchFamily="2" charset="0"/>
            </a:endParaRPr>
          </a:p>
        </p:txBody>
      </p:sp>
      <p:pic>
        <p:nvPicPr>
          <p:cNvPr id="3" name="Grafik 11">
            <a:extLst>
              <a:ext uri="{FF2B5EF4-FFF2-40B4-BE49-F238E27FC236}">
                <a16:creationId xmlns:a16="http://schemas.microsoft.com/office/drawing/2014/main" id="{8187C04F-E3E8-4333-A7BA-B30D29F699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1" y="781940"/>
            <a:ext cx="3563937" cy="502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25">
            <a:extLst>
              <a:ext uri="{FF2B5EF4-FFF2-40B4-BE49-F238E27FC236}">
                <a16:creationId xmlns:a16="http://schemas.microsoft.com/office/drawing/2014/main" id="{FDF211F1-4C24-4CB0-A195-AD9EAC85E728}"/>
              </a:ext>
            </a:extLst>
          </p:cNvPr>
          <p:cNvGrpSpPr>
            <a:grpSpLocks/>
          </p:cNvGrpSpPr>
          <p:nvPr/>
        </p:nvGrpSpPr>
        <p:grpSpPr bwMode="auto">
          <a:xfrm>
            <a:off x="1303338" y="2708274"/>
            <a:ext cx="7156450" cy="623888"/>
            <a:chOff x="821" y="1706"/>
            <a:chExt cx="4508" cy="393"/>
          </a:xfrm>
        </p:grpSpPr>
        <p:sp>
          <p:nvSpPr>
            <p:cNvPr id="5" name="Text Box 12">
              <a:extLst>
                <a:ext uri="{FF2B5EF4-FFF2-40B4-BE49-F238E27FC236}">
                  <a16:creationId xmlns:a16="http://schemas.microsoft.com/office/drawing/2014/main" id="{139B2FF7-DA45-4BB4-9D42-4FD3D708DB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4" y="1706"/>
              <a:ext cx="3175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buClr>
                  <a:srgbClr val="000000"/>
                </a:buClr>
                <a:buSzPct val="100000"/>
              </a:pPr>
              <a:r>
                <a:rPr lang="de-DE" altLang="de-DE" sz="2000" dirty="0">
                  <a:solidFill>
                    <a:srgbClr val="0000FF"/>
                  </a:solidFill>
                </a:rPr>
                <a:t>Navigationsdrehknopf gegen den  Uhrzeigersinn drehen</a:t>
              </a:r>
            </a:p>
          </p:txBody>
        </p:sp>
        <p:sp>
          <p:nvSpPr>
            <p:cNvPr id="6" name="Oval 13">
              <a:extLst>
                <a:ext uri="{FF2B5EF4-FFF2-40B4-BE49-F238E27FC236}">
                  <a16:creationId xmlns:a16="http://schemas.microsoft.com/office/drawing/2014/main" id="{1E1A0323-E8CC-4D1E-BE51-F5DA5044B9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1" y="1707"/>
              <a:ext cx="272" cy="272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</p:grpSp>
      <p:sp>
        <p:nvSpPr>
          <p:cNvPr id="7" name="Text Box 15">
            <a:extLst>
              <a:ext uri="{FF2B5EF4-FFF2-40B4-BE49-F238E27FC236}">
                <a16:creationId xmlns:a16="http://schemas.microsoft.com/office/drawing/2014/main" id="{24F5DC6F-4618-45FE-B060-2A1C5B5C5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3575050"/>
            <a:ext cx="5338763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Dieses wird im Display durch einen Balken angezeigt.</a:t>
            </a:r>
          </a:p>
        </p:txBody>
      </p:sp>
      <p:sp>
        <p:nvSpPr>
          <p:cNvPr id="8" name="Text Box 18">
            <a:extLst>
              <a:ext uri="{FF2B5EF4-FFF2-40B4-BE49-F238E27FC236}">
                <a16:creationId xmlns:a16="http://schemas.microsoft.com/office/drawing/2014/main" id="{A0B0C1B2-05DC-4461-AA3D-073BFC01E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835819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 dirty="0"/>
              <a:t>Funktionen des Endgerätes</a:t>
            </a:r>
          </a:p>
        </p:txBody>
      </p:sp>
      <p:sp>
        <p:nvSpPr>
          <p:cNvPr id="9" name="Text Box 19">
            <a:extLst>
              <a:ext uri="{FF2B5EF4-FFF2-40B4-BE49-F238E27FC236}">
                <a16:creationId xmlns:a16="http://schemas.microsoft.com/office/drawing/2014/main" id="{9F6D3613-9DBC-420B-9B15-F91F170BE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308" y="1388666"/>
            <a:ext cx="286702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Lautstärke einstellen</a:t>
            </a:r>
          </a:p>
        </p:txBody>
      </p:sp>
      <p:sp>
        <p:nvSpPr>
          <p:cNvPr id="10" name="Text Box 20">
            <a:extLst>
              <a:ext uri="{FF2B5EF4-FFF2-40B4-BE49-F238E27FC236}">
                <a16:creationId xmlns:a16="http://schemas.microsoft.com/office/drawing/2014/main" id="{9DD347C2-5D1B-4F0A-AA7C-AF19954A2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1916113"/>
            <a:ext cx="5473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000" b="1"/>
              <a:t>Stellen Sie die Lautstärke auf kleinste Stufe</a:t>
            </a:r>
          </a:p>
        </p:txBody>
      </p:sp>
      <p:pic>
        <p:nvPicPr>
          <p:cNvPr id="11" name="Grafik 1">
            <a:extLst>
              <a:ext uri="{FF2B5EF4-FFF2-40B4-BE49-F238E27FC236}">
                <a16:creationId xmlns:a16="http://schemas.microsoft.com/office/drawing/2014/main" id="{1D47C5D6-0F4D-4B99-B6E0-F80D59F20C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4" t="21075" r="18439" b="28125"/>
          <a:stretch>
            <a:fillRect/>
          </a:stretch>
        </p:blipFill>
        <p:spPr bwMode="auto">
          <a:xfrm>
            <a:off x="3533775" y="4410075"/>
            <a:ext cx="2190750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96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>
            <a:extLst>
              <a:ext uri="{FF2B5EF4-FFF2-40B4-BE49-F238E27FC236}">
                <a16:creationId xmlns:a16="http://schemas.microsoft.com/office/drawing/2014/main" id="{882A87AC-C8DD-4559-B157-61E65C7900E1}"/>
              </a:ext>
            </a:extLst>
          </p:cNvPr>
          <p:cNvSpPr txBox="1"/>
          <p:nvPr/>
        </p:nvSpPr>
        <p:spPr>
          <a:xfrm>
            <a:off x="438581" y="5805264"/>
            <a:ext cx="8309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NDSFrutiger 45 Light" panose="02000403040000020004" pitchFamily="2" charset="0"/>
              </a:rPr>
              <a:t>Quelle: Schulungsunterlagen ASDN                                                                      Link: </a:t>
            </a:r>
            <a:r>
              <a:rPr lang="de-DE" sz="1200" dirty="0">
                <a:highlight>
                  <a:srgbClr val="FFFF00"/>
                </a:highlight>
                <a:latin typeface="NDSFrutiger 45 Light" panose="02000403040000020004" pitchFamily="2" charset="0"/>
                <a:hlinkClick r:id="rId2"/>
              </a:rPr>
              <a:t>www.digitalfunk.niedersachsen.de</a:t>
            </a:r>
            <a:endParaRPr lang="de-DE" sz="1200" dirty="0">
              <a:highlight>
                <a:srgbClr val="FFFF00"/>
              </a:highlight>
              <a:latin typeface="NDSFrutiger 45 Light" panose="02000403040000020004" pitchFamily="2" charset="0"/>
            </a:endParaRPr>
          </a:p>
          <a:p>
            <a:endParaRPr lang="de-DE" sz="1200" dirty="0">
              <a:highlight>
                <a:srgbClr val="FFFF00"/>
              </a:highlight>
              <a:latin typeface="NDSFrutiger 45 Light" panose="02000403040000020004" pitchFamily="2" charset="0"/>
            </a:endParaRPr>
          </a:p>
          <a:p>
            <a:endParaRPr lang="de-DE" sz="1200" dirty="0">
              <a:highlight>
                <a:srgbClr val="FFFF00"/>
              </a:highlight>
              <a:latin typeface="NDSFrutiger 45 Light" panose="02000403040000020004" pitchFamily="2" charset="0"/>
            </a:endParaRPr>
          </a:p>
        </p:txBody>
      </p:sp>
      <p:pic>
        <p:nvPicPr>
          <p:cNvPr id="3" name="Grafik 9">
            <a:extLst>
              <a:ext uri="{FF2B5EF4-FFF2-40B4-BE49-F238E27FC236}">
                <a16:creationId xmlns:a16="http://schemas.microsoft.com/office/drawing/2014/main" id="{AB6358FA-B6B5-4C9E-88E7-37D01ECBCC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3563888" cy="4924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id="{63768AE4-D2A8-4A17-800D-D9E34C410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813894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 dirty="0"/>
              <a:t>Funktionen des Endgerätes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5A85666C-B715-4250-8FC8-A32EA6FCCC72}"/>
              </a:ext>
            </a:extLst>
          </p:cNvPr>
          <p:cNvGrpSpPr/>
          <p:nvPr/>
        </p:nvGrpSpPr>
        <p:grpSpPr>
          <a:xfrm>
            <a:off x="3203543" y="1316325"/>
            <a:ext cx="5714294" cy="4540521"/>
            <a:chOff x="3359856" y="1277938"/>
            <a:chExt cx="5714294" cy="4540521"/>
          </a:xfrm>
        </p:grpSpPr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C191D31F-1B7C-4B66-BDB3-D489C52BA8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3913" y="2924175"/>
              <a:ext cx="5710237" cy="14610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342900" indent="-3429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de-DE" altLang="de-DE" sz="2000" dirty="0">
                  <a:solidFill>
                    <a:srgbClr val="0000FF"/>
                  </a:solidFill>
                </a:rPr>
                <a:t>Navigationsknopf 1x </a:t>
              </a:r>
              <a:r>
                <a:rPr lang="de-DE" altLang="de-DE" sz="2000" dirty="0"/>
                <a:t>drücken</a:t>
              </a:r>
            </a:p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de-DE" altLang="de-DE" sz="2000" dirty="0"/>
                <a:t>Drehen des Navigationsknopf  links/rechts</a:t>
              </a:r>
            </a:p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de-DE" altLang="de-DE" sz="2000" dirty="0">
                  <a:solidFill>
                    <a:srgbClr val="0000FF"/>
                  </a:solidFill>
                </a:rPr>
                <a:t>Sendetaste</a:t>
              </a:r>
              <a:r>
                <a:rPr lang="de-DE" altLang="de-DE" sz="2000" dirty="0"/>
                <a:t> drücken oder ca. 5 Sekunden warten</a:t>
              </a:r>
            </a:p>
          </p:txBody>
        </p:sp>
        <p:sp>
          <p:nvSpPr>
            <p:cNvPr id="7" name="Text Box 3">
              <a:extLst>
                <a:ext uri="{FF2B5EF4-FFF2-40B4-BE49-F238E27FC236}">
                  <a16:creationId xmlns:a16="http://schemas.microsoft.com/office/drawing/2014/main" id="{E67D8B09-5B2C-4473-9F4B-F7B33AD2A7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3913" y="1277938"/>
              <a:ext cx="4164012" cy="623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b="1" dirty="0"/>
                <a:t>Wechsel der Gesprächsgruppe (Variante 1)</a:t>
              </a:r>
            </a:p>
          </p:txBody>
        </p:sp>
        <p:sp>
          <p:nvSpPr>
            <p:cNvPr id="8" name="Text Box 8">
              <a:extLst>
                <a:ext uri="{FF2B5EF4-FFF2-40B4-BE49-F238E27FC236}">
                  <a16:creationId xmlns:a16="http://schemas.microsoft.com/office/drawing/2014/main" id="{3FB3A0D0-9840-4728-9450-23BA1F5C83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98610" y="1931194"/>
              <a:ext cx="5459412" cy="889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/>
                <a:t>Innerhalb eines Gruppenordners kann die Gesprächsgruppe wie folgt gewechselt werden:</a:t>
              </a:r>
            </a:p>
          </p:txBody>
        </p:sp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4413310B-9022-45F5-A4D1-D7EFE894E0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9856" y="4357417"/>
              <a:ext cx="5710237" cy="14610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342900" indent="-3429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b="1" dirty="0">
                  <a:solidFill>
                    <a:srgbClr val="FF0000"/>
                  </a:solidFill>
                </a:rPr>
                <a:t>oder</a:t>
              </a:r>
            </a:p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de-DE" altLang="de-DE" sz="2000" dirty="0"/>
                <a:t>mit </a:t>
              </a:r>
              <a:r>
                <a:rPr lang="de-DE" altLang="de-DE" sz="2000" dirty="0">
                  <a:solidFill>
                    <a:srgbClr val="0000FF"/>
                  </a:solidFill>
                </a:rPr>
                <a:t>Navigationstaste</a:t>
              </a:r>
              <a:r>
                <a:rPr lang="de-DE" altLang="de-DE" sz="2000" dirty="0"/>
                <a:t> ◄► auswählen</a:t>
              </a:r>
            </a:p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de-DE" altLang="de-DE" sz="2000" dirty="0">
                  <a:solidFill>
                    <a:srgbClr val="0000FF"/>
                  </a:solidFill>
                </a:rPr>
                <a:t>Sendetaste</a:t>
              </a:r>
              <a:r>
                <a:rPr lang="de-DE" altLang="de-DE" sz="2000" dirty="0"/>
                <a:t> drücken oder </a:t>
              </a:r>
              <a:r>
                <a:rPr lang="de-DE" altLang="de-DE" sz="2000" dirty="0">
                  <a:solidFill>
                    <a:srgbClr val="0000FF"/>
                  </a:solidFill>
                </a:rPr>
                <a:t>Kontexttaste</a:t>
              </a:r>
              <a:r>
                <a:rPr lang="de-DE" altLang="de-DE" sz="2000" dirty="0"/>
                <a:t> „wählen“ Auswahl bestätigen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46985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7">
            <a:extLst>
              <a:ext uri="{FF2B5EF4-FFF2-40B4-BE49-F238E27FC236}">
                <a16:creationId xmlns:a16="http://schemas.microsoft.com/office/drawing/2014/main" id="{2FE552D6-6ACF-4D50-A049-7180B68FB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646113"/>
            <a:ext cx="3729038" cy="5159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>
            <a:extLst>
              <a:ext uri="{FF2B5EF4-FFF2-40B4-BE49-F238E27FC236}">
                <a16:creationId xmlns:a16="http://schemas.microsoft.com/office/drawing/2014/main" id="{13341CC8-4889-4FBE-8D77-EEF5DA01F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806571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 dirty="0"/>
              <a:t>Funktionen des Endgerätes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F7027D33-27E8-4FAB-B535-C97420221A8B}"/>
              </a:ext>
            </a:extLst>
          </p:cNvPr>
          <p:cNvGrpSpPr/>
          <p:nvPr/>
        </p:nvGrpSpPr>
        <p:grpSpPr>
          <a:xfrm>
            <a:off x="3004676" y="1325580"/>
            <a:ext cx="5812044" cy="3649332"/>
            <a:chOff x="3510476" y="1554133"/>
            <a:chExt cx="5633524" cy="3818422"/>
          </a:xfrm>
        </p:grpSpPr>
        <p:sp>
          <p:nvSpPr>
            <p:cNvPr id="7" name="Text Box 9">
              <a:extLst>
                <a:ext uri="{FF2B5EF4-FFF2-40B4-BE49-F238E27FC236}">
                  <a16:creationId xmlns:a16="http://schemas.microsoft.com/office/drawing/2014/main" id="{C3598631-56CE-4CD0-856E-D8FD5EEC94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3938" y="2200275"/>
              <a:ext cx="5580062" cy="3172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</a:pPr>
              <a:r>
                <a:rPr lang="de-DE" altLang="de-DE" sz="2000" dirty="0"/>
                <a:t>Drücken der </a:t>
              </a:r>
              <a:r>
                <a:rPr lang="de-DE" altLang="de-DE" sz="2000" dirty="0">
                  <a:solidFill>
                    <a:srgbClr val="0000FF"/>
                  </a:solidFill>
                </a:rPr>
                <a:t>roten Taste</a:t>
              </a:r>
              <a:r>
                <a:rPr lang="de-DE" altLang="de-DE" sz="2000" dirty="0"/>
                <a:t> (mind. 2 Sekunden)</a:t>
              </a:r>
            </a:p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</a:pPr>
              <a:r>
                <a:rPr lang="de-DE" altLang="de-DE" sz="2000" dirty="0"/>
                <a:t>Das Gerät sendet ohne Drücken der Sendetaste für eine vorher programmierte Zeit (15 Sekunden Senden, 30 Sekunden Empfangen – für 15 Minuten) an ein vordefiniertes Ziel.</a:t>
              </a:r>
            </a:p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</a:pPr>
              <a:r>
                <a:rPr lang="de-DE" altLang="de-DE" sz="2000" dirty="0"/>
                <a:t>Das Drücken der Notruftaste in ausgeschaltetem Zustand schaltet das Gerät zwar ein, es wird aber </a:t>
              </a:r>
              <a:r>
                <a:rPr lang="de-DE" altLang="de-DE" sz="2000" b="1" dirty="0"/>
                <a:t>kein</a:t>
              </a:r>
              <a:r>
                <a:rPr lang="de-DE" altLang="de-DE" sz="2000" dirty="0"/>
                <a:t> Notruf gesendet.</a:t>
              </a:r>
            </a:p>
          </p:txBody>
        </p:sp>
        <p:sp>
          <p:nvSpPr>
            <p:cNvPr id="8" name="Text Box 11">
              <a:extLst>
                <a:ext uri="{FF2B5EF4-FFF2-40B4-BE49-F238E27FC236}">
                  <a16:creationId xmlns:a16="http://schemas.microsoft.com/office/drawing/2014/main" id="{9BE9DE76-137C-456B-AD60-BF984BF5BD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0476" y="1554133"/>
              <a:ext cx="5567362" cy="354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b="1" dirty="0"/>
                <a:t>Notruf</a:t>
              </a:r>
            </a:p>
          </p:txBody>
        </p:sp>
      </p:grpSp>
      <p:sp>
        <p:nvSpPr>
          <p:cNvPr id="9" name="Text Box 4">
            <a:extLst>
              <a:ext uri="{FF2B5EF4-FFF2-40B4-BE49-F238E27FC236}">
                <a16:creationId xmlns:a16="http://schemas.microsoft.com/office/drawing/2014/main" id="{D5FCF5A2-4B8B-46EC-9BB1-8B755F446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563" y="908398"/>
            <a:ext cx="1524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 defTabSz="1001713" eaLnBrk="0" hangingPunct="0">
              <a:tabLst>
                <a:tab pos="417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1713" eaLnBrk="0" hangingPunct="0">
              <a:tabLst>
                <a:tab pos="417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1713" eaLnBrk="0" hangingPunct="0">
              <a:tabLst>
                <a:tab pos="417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1713" eaLnBrk="0" hangingPunct="0">
              <a:tabLst>
                <a:tab pos="417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1713" eaLnBrk="0" hangingPunct="0">
              <a:tabLst>
                <a:tab pos="417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171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171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171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171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b="1" u="sng" dirty="0">
                <a:sym typeface="Symbol" panose="05050102010706020507" pitchFamily="18" charset="2"/>
              </a:rPr>
              <a:t>Notruftaste</a:t>
            </a:r>
            <a:endParaRPr lang="de-DE" altLang="de-DE" i="1" dirty="0">
              <a:sym typeface="Symbol" panose="05050102010706020507" pitchFamily="18" charset="2"/>
            </a:endParaRPr>
          </a:p>
        </p:txBody>
      </p:sp>
      <p:sp>
        <p:nvSpPr>
          <p:cNvPr id="10" name="Line 5">
            <a:extLst>
              <a:ext uri="{FF2B5EF4-FFF2-40B4-BE49-F238E27FC236}">
                <a16:creationId xmlns:a16="http://schemas.microsoft.com/office/drawing/2014/main" id="{7C04A503-8CF2-4263-9350-9CBF41040F2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36738" y="1268760"/>
            <a:ext cx="1588" cy="1584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B1E7CCE-DEAD-40F5-A042-C39C69151460}"/>
              </a:ext>
            </a:extLst>
          </p:cNvPr>
          <p:cNvSpPr txBox="1"/>
          <p:nvPr/>
        </p:nvSpPr>
        <p:spPr>
          <a:xfrm>
            <a:off x="438581" y="5805264"/>
            <a:ext cx="8309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NDSFrutiger 45 Light" panose="02000403040000020004" pitchFamily="2" charset="0"/>
              </a:rPr>
              <a:t>Quelle: Schulungsunterlagen ASDN                                                                      Link: </a:t>
            </a:r>
            <a:r>
              <a:rPr lang="de-DE" sz="1200" dirty="0">
                <a:highlight>
                  <a:srgbClr val="FFFF00"/>
                </a:highlight>
                <a:latin typeface="NDSFrutiger 45 Light" panose="02000403040000020004" pitchFamily="2" charset="0"/>
                <a:hlinkClick r:id="rId3"/>
              </a:rPr>
              <a:t>www.digitalfunk.niedersachsen.de</a:t>
            </a:r>
            <a:endParaRPr lang="de-DE" sz="1200" dirty="0">
              <a:highlight>
                <a:srgbClr val="FFFF00"/>
              </a:highlight>
              <a:latin typeface="NDSFrutiger 45 Light" panose="02000403040000020004" pitchFamily="2" charset="0"/>
            </a:endParaRPr>
          </a:p>
          <a:p>
            <a:endParaRPr lang="de-DE" sz="1200" dirty="0">
              <a:highlight>
                <a:srgbClr val="FFFF00"/>
              </a:highlight>
              <a:latin typeface="NDSFrutiger 45 Light" panose="02000403040000020004" pitchFamily="2" charset="0"/>
            </a:endParaRPr>
          </a:p>
          <a:p>
            <a:endParaRPr lang="de-DE" sz="1200" dirty="0">
              <a:highlight>
                <a:srgbClr val="FFFF00"/>
              </a:highlight>
              <a:latin typeface="NDSFrutiger 45 Light" panose="020004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44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4">
            <a:extLst>
              <a:ext uri="{FF2B5EF4-FFF2-40B4-BE49-F238E27FC236}">
                <a16:creationId xmlns:a16="http://schemas.microsoft.com/office/drawing/2014/main" id="{80FC68F8-E483-4F86-B1DD-615AD1814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52736"/>
            <a:ext cx="6553200" cy="609600"/>
          </a:xfrm>
        </p:spPr>
        <p:txBody>
          <a:bodyPr/>
          <a:lstStyle/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Zusammenfassung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CE0485E-C611-48EC-BD6F-FCF7A55F4C3D}"/>
              </a:ext>
            </a:extLst>
          </p:cNvPr>
          <p:cNvSpPr txBox="1"/>
          <p:nvPr/>
        </p:nvSpPr>
        <p:spPr>
          <a:xfrm>
            <a:off x="755576" y="1700808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Die in den zuvor dargestellten Funktionen bilden nur einen Teil </a:t>
            </a:r>
          </a:p>
        </p:txBody>
      </p:sp>
    </p:spTree>
    <p:extLst>
      <p:ext uri="{BB962C8B-B14F-4D97-AF65-F5344CB8AC3E}">
        <p14:creationId xmlns:p14="http://schemas.microsoft.com/office/powerpoint/2010/main" val="6561431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1052736"/>
            <a:ext cx="6553200" cy="609600"/>
          </a:xfrm>
        </p:spPr>
        <p:txBody>
          <a:bodyPr/>
          <a:lstStyle/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Zusammenfassung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F7291A0-26D2-4646-9357-A0BB50E80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89922"/>
            <a:ext cx="809625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914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7AFE3C8-F831-42B6-B2AA-4C1ACC87FDE4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7200" y="1556792"/>
            <a:ext cx="8229600" cy="3505200"/>
          </a:xfrm>
        </p:spPr>
        <p:txBody>
          <a:bodyPr>
            <a:normAutofit/>
          </a:bodyPr>
          <a:lstStyle/>
          <a:p>
            <a:r>
              <a:rPr lang="de-DE" sz="2400" dirty="0">
                <a:latin typeface="NDSFrutiger 45 Light" panose="02000403040000020004" pitchFamily="2" charset="0"/>
              </a:rPr>
              <a:t>Die Teilnehmenden sollen </a:t>
            </a:r>
          </a:p>
          <a:p>
            <a:r>
              <a:rPr lang="de-DE" sz="2400" dirty="0">
                <a:latin typeface="NDSFrutiger 45 Light" panose="02000403040000020004" pitchFamily="2" charset="0"/>
              </a:rPr>
              <a:t>die für die </a:t>
            </a:r>
            <a:r>
              <a:rPr lang="de-DE" sz="2400" dirty="0" err="1">
                <a:latin typeface="NDSFrutiger 45 Light" panose="02000403040000020004" pitchFamily="2" charset="0"/>
              </a:rPr>
              <a:t>Truppfunktion</a:t>
            </a:r>
            <a:r>
              <a:rPr lang="de-DE" sz="2400" dirty="0">
                <a:latin typeface="NDSFrutiger 45 Light" panose="02000403040000020004" pitchFamily="2" charset="0"/>
              </a:rPr>
              <a:t> bedeutenden </a:t>
            </a:r>
            <a:r>
              <a:rPr lang="de-DE" sz="2400" dirty="0">
                <a:effectLst/>
                <a:latin typeface="NDSFrutiger 45 Light" panose="02000403040000020004" pitchFamily="2" charset="0"/>
                <a:ea typeface="MS Mincho"/>
                <a:cs typeface="Arial" panose="020B0604020202020204" pitchFamily="34" charset="0"/>
              </a:rPr>
              <a:t>Grundfunktionen eines HRTs / MRTs erläutern können. </a:t>
            </a:r>
            <a:endParaRPr lang="de-DE" sz="2400" dirty="0"/>
          </a:p>
          <a:p>
            <a:endParaRPr lang="de-DE" sz="2400" dirty="0">
              <a:latin typeface="NDSFrutiger 45 Light" panose="02000403040000020004" pitchFamily="2" charset="0"/>
            </a:endParaRPr>
          </a:p>
          <a:p>
            <a:endParaRPr lang="de-DE" sz="2400" dirty="0">
              <a:latin typeface="NDSFrutiger 45 Light" panose="02000403040000020004" pitchFamily="2" charset="0"/>
            </a:endParaRPr>
          </a:p>
          <a:p>
            <a:endParaRPr lang="de-DE" sz="2400" dirty="0">
              <a:latin typeface="NDSFrutiger 45 Light" panose="02000403040000020004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DSFrutiger 45 Light" panose="02000403040000020004" pitchFamily="2" charset="0"/>
                <a:ea typeface="+mn-ea"/>
                <a:cs typeface="+mn-cs"/>
              </a:rPr>
              <a:t>Anmerkung: Diese Folien stellen nicht die gesamte Bedienungsanleitung der Funkgeräte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DSFrutiger 45 Light" panose="02000403040000020004" pitchFamily="2" charset="0"/>
                <a:ea typeface="+mn-ea"/>
                <a:cs typeface="+mn-cs"/>
              </a:rPr>
              <a:t>Sepura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DSFrutiger 45 Light" panose="02000403040000020004" pitchFamily="2" charset="0"/>
                <a:ea typeface="+mn-ea"/>
                <a:cs typeface="+mn-cs"/>
              </a:rPr>
              <a:t> und Motorola dar, vielmehr dient der Auszug dazu, um am Sprechfunkverkehr teilzunehmen. Sämtliche Sonderfunktionen werden in den Ergänzungsmodulen erwähnt. </a:t>
            </a:r>
          </a:p>
          <a:p>
            <a:endParaRPr lang="de-DE" sz="2400" dirty="0">
              <a:latin typeface="NDSFrutiger 45 Light" panose="02000403040000020004" pitchFamily="2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672E620-07B2-494C-A3DE-03E3D06CA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740" y="914400"/>
            <a:ext cx="6553200" cy="609600"/>
          </a:xfrm>
        </p:spPr>
        <p:txBody>
          <a:bodyPr/>
          <a:lstStyle/>
          <a:p>
            <a:r>
              <a:rPr lang="de-DE" b="1" dirty="0">
                <a:latin typeface="NDSFrutiger 45 Light" panose="02000403040000020004" pitchFamily="2" charset="0"/>
              </a:rPr>
              <a:t>Lernziele</a:t>
            </a:r>
          </a:p>
        </p:txBody>
      </p:sp>
    </p:spTree>
    <p:extLst>
      <p:ext uri="{BB962C8B-B14F-4D97-AF65-F5344CB8AC3E}">
        <p14:creationId xmlns:p14="http://schemas.microsoft.com/office/powerpoint/2010/main" val="3654767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3738C41-928E-4A32-9424-019FC9DE4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0"/>
            <a:ext cx="6553200" cy="609600"/>
          </a:xfrm>
        </p:spPr>
        <p:txBody>
          <a:bodyPr/>
          <a:lstStyle/>
          <a:p>
            <a:r>
              <a:rPr lang="de-DE" b="1" dirty="0">
                <a:latin typeface="NDSFrutiger 45 Light" panose="02000403040000020004" pitchFamily="2" charset="0"/>
              </a:rPr>
              <a:t>Funkgerätetypen (</a:t>
            </a:r>
            <a:r>
              <a:rPr lang="de-DE" b="1" dirty="0" err="1">
                <a:latin typeface="NDSFrutiger 45 Light" panose="02000403040000020004" pitchFamily="2" charset="0"/>
              </a:rPr>
              <a:t>Sepura</a:t>
            </a:r>
            <a:r>
              <a:rPr lang="de-DE" b="1" dirty="0">
                <a:latin typeface="NDSFrutiger 45 Light" panose="02000403040000020004" pitchFamily="2" charset="0"/>
              </a:rPr>
              <a:t>)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55F5C94-EAF4-4E4E-ABD3-22A777BED7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85"/>
          <a:stretch/>
        </p:blipFill>
        <p:spPr>
          <a:xfrm>
            <a:off x="755576" y="1641345"/>
            <a:ext cx="4104456" cy="357531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B7FD601-AD2E-4B42-A870-45A828FE43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6314" y="2420888"/>
            <a:ext cx="2756079" cy="2898843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A80032C8-C753-4A5F-82A8-B50C280EB1DC}"/>
              </a:ext>
            </a:extLst>
          </p:cNvPr>
          <p:cNvSpPr txBox="1"/>
          <p:nvPr/>
        </p:nvSpPr>
        <p:spPr>
          <a:xfrm>
            <a:off x="438581" y="5805264"/>
            <a:ext cx="8309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NDSFrutiger 45 Light" panose="02000403040000020004" pitchFamily="2" charset="0"/>
              </a:rPr>
              <a:t>Quelle: Schulungsunterlagen ASDN                                                                      Link: </a:t>
            </a:r>
            <a:r>
              <a:rPr lang="de-DE" sz="1200" dirty="0">
                <a:highlight>
                  <a:srgbClr val="FFFF00"/>
                </a:highlight>
                <a:latin typeface="NDSFrutiger 45 Light" panose="02000403040000020004" pitchFamily="2" charset="0"/>
                <a:hlinkClick r:id="rId4"/>
              </a:rPr>
              <a:t>www.digitalfunk.niedersachsen.de</a:t>
            </a:r>
            <a:endParaRPr lang="de-DE" sz="1200" dirty="0">
              <a:highlight>
                <a:srgbClr val="FFFF00"/>
              </a:highlight>
              <a:latin typeface="NDSFrutiger 45 Light" panose="02000403040000020004" pitchFamily="2" charset="0"/>
            </a:endParaRPr>
          </a:p>
          <a:p>
            <a:endParaRPr lang="de-DE" sz="1200" dirty="0">
              <a:highlight>
                <a:srgbClr val="FFFF00"/>
              </a:highlight>
              <a:latin typeface="NDSFrutiger 45 Light" panose="02000403040000020004" pitchFamily="2" charset="0"/>
            </a:endParaRPr>
          </a:p>
          <a:p>
            <a:endParaRPr lang="de-DE" sz="1200" dirty="0">
              <a:highlight>
                <a:srgbClr val="FFFF00"/>
              </a:highlight>
              <a:latin typeface="NDSFrutiger 45 Light" panose="020004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099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B842A06-14B6-4B25-B62F-F4A7E9839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97610"/>
            <a:ext cx="6553200" cy="609600"/>
          </a:xfrm>
        </p:spPr>
        <p:txBody>
          <a:bodyPr/>
          <a:lstStyle/>
          <a:p>
            <a:r>
              <a:rPr lang="de-DE" b="1" dirty="0">
                <a:latin typeface="NDSFrutiger 45 Light" panose="02000403040000020004" pitchFamily="2" charset="0"/>
              </a:rPr>
              <a:t>Funkgerätetypen (Motorola)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10F3DBE-7A66-4EF6-B267-DFA2C9F89D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44"/>
          <a:stretch/>
        </p:blipFill>
        <p:spPr>
          <a:xfrm>
            <a:off x="1187624" y="1844824"/>
            <a:ext cx="7006107" cy="377167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91C72F3-9214-4CD2-90BB-B59A049FE29D}"/>
              </a:ext>
            </a:extLst>
          </p:cNvPr>
          <p:cNvSpPr txBox="1"/>
          <p:nvPr/>
        </p:nvSpPr>
        <p:spPr>
          <a:xfrm>
            <a:off x="438581" y="5805264"/>
            <a:ext cx="8309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NDSFrutiger 45 Light" panose="02000403040000020004" pitchFamily="2" charset="0"/>
              </a:rPr>
              <a:t>Quelle: Schulungsunterlagen ASDN                                                                      Link: </a:t>
            </a:r>
            <a:r>
              <a:rPr lang="de-DE" sz="1200" dirty="0">
                <a:highlight>
                  <a:srgbClr val="FFFF00"/>
                </a:highlight>
                <a:latin typeface="NDSFrutiger 45 Light" panose="02000403040000020004" pitchFamily="2" charset="0"/>
                <a:hlinkClick r:id="rId3"/>
              </a:rPr>
              <a:t>www.digitalfunk.niedersachsen.de</a:t>
            </a:r>
            <a:endParaRPr lang="de-DE" sz="1200" dirty="0">
              <a:highlight>
                <a:srgbClr val="FFFF00"/>
              </a:highlight>
              <a:latin typeface="NDSFrutiger 45 Light" panose="02000403040000020004" pitchFamily="2" charset="0"/>
            </a:endParaRPr>
          </a:p>
          <a:p>
            <a:endParaRPr lang="de-DE" sz="1200" dirty="0">
              <a:highlight>
                <a:srgbClr val="FFFF00"/>
              </a:highlight>
              <a:latin typeface="NDSFrutiger 45 Light" panose="02000403040000020004" pitchFamily="2" charset="0"/>
            </a:endParaRPr>
          </a:p>
          <a:p>
            <a:endParaRPr lang="de-DE" sz="1200" dirty="0">
              <a:highlight>
                <a:srgbClr val="FFFF00"/>
              </a:highlight>
              <a:latin typeface="NDSFrutiger 45 Light" panose="020004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323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82A98E18-37C7-4303-92F4-44E2FB5B4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97610"/>
            <a:ext cx="6553200" cy="609600"/>
          </a:xfrm>
        </p:spPr>
        <p:txBody>
          <a:bodyPr/>
          <a:lstStyle/>
          <a:p>
            <a:r>
              <a:rPr lang="de-DE" b="1" dirty="0">
                <a:latin typeface="NDSFrutiger 45 Light" panose="02000403040000020004" pitchFamily="2" charset="0"/>
              </a:rPr>
              <a:t>Funkgerätetypen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6EF3280-6967-4D87-BF41-10C9B58D0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340768"/>
            <a:ext cx="2756079" cy="289884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C2AA103-DCF1-4913-B2B3-25E7779B16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85"/>
          <a:stretch/>
        </p:blipFill>
        <p:spPr>
          <a:xfrm>
            <a:off x="4499992" y="1002534"/>
            <a:ext cx="4104456" cy="357531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FFFDD973-3C9D-4697-B04D-D47B4371CEE3}"/>
              </a:ext>
            </a:extLst>
          </p:cNvPr>
          <p:cNvSpPr txBox="1"/>
          <p:nvPr/>
        </p:nvSpPr>
        <p:spPr>
          <a:xfrm>
            <a:off x="2915816" y="4869160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MRT</a:t>
            </a:r>
            <a:r>
              <a:rPr lang="de-DE" dirty="0"/>
              <a:t> = Mobile Radio Terminal</a:t>
            </a:r>
          </a:p>
          <a:p>
            <a:r>
              <a:rPr lang="de-DE" b="1" dirty="0">
                <a:solidFill>
                  <a:srgbClr val="FF0000"/>
                </a:solidFill>
              </a:rPr>
              <a:t>HRT</a:t>
            </a:r>
            <a:r>
              <a:rPr lang="de-DE" dirty="0"/>
              <a:t> = Handheld Radio Terminal</a:t>
            </a:r>
          </a:p>
          <a:p>
            <a:r>
              <a:rPr lang="de-DE" b="1" dirty="0">
                <a:solidFill>
                  <a:srgbClr val="FF0000"/>
                </a:solidFill>
              </a:rPr>
              <a:t>FRT</a:t>
            </a:r>
            <a:r>
              <a:rPr lang="de-DE" dirty="0"/>
              <a:t> = Fixed Radio Terminal</a:t>
            </a:r>
          </a:p>
        </p:txBody>
      </p:sp>
    </p:spTree>
    <p:extLst>
      <p:ext uri="{BB962C8B-B14F-4D97-AF65-F5344CB8AC3E}">
        <p14:creationId xmlns:p14="http://schemas.microsoft.com/office/powerpoint/2010/main" val="1759711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57C6B33D-749C-46B7-BEA0-D63551C06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582" y="944105"/>
            <a:ext cx="8309881" cy="609600"/>
          </a:xfrm>
        </p:spPr>
        <p:txBody>
          <a:bodyPr/>
          <a:lstStyle/>
          <a:p>
            <a:r>
              <a:rPr lang="de-DE" b="1" dirty="0">
                <a:latin typeface="NDSFrutiger 45 Light" panose="02000403040000020004" pitchFamily="2" charset="0"/>
              </a:rPr>
              <a:t>Funkgerätetypen (</a:t>
            </a:r>
            <a:r>
              <a:rPr lang="de-DE" b="1" dirty="0" err="1">
                <a:latin typeface="NDSFrutiger 45 Light" panose="02000403040000020004" pitchFamily="2" charset="0"/>
              </a:rPr>
              <a:t>Sepura</a:t>
            </a:r>
            <a:r>
              <a:rPr lang="de-DE" b="1" dirty="0">
                <a:latin typeface="NDSFrutiger 45 Light" panose="02000403040000020004" pitchFamily="2" charset="0"/>
              </a:rPr>
              <a:t>)</a:t>
            </a:r>
            <a:br>
              <a:rPr lang="de-DE" b="1" dirty="0">
                <a:latin typeface="NDSFrutiger 45 Light" panose="02000403040000020004" pitchFamily="2" charset="0"/>
              </a:rPr>
            </a:br>
            <a:r>
              <a:rPr lang="de-DE" sz="1600" dirty="0">
                <a:latin typeface="NDSFrutiger 45 Light" panose="02000403040000020004" pitchFamily="2" charset="0"/>
              </a:rPr>
              <a:t>Übersicht der Tastenbelegung (aktuelle Programmierung)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0DC6AB6-68FB-4B15-BFBA-BD0404C17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700808"/>
            <a:ext cx="6875403" cy="387295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667DAD4-788C-4C74-8905-09D2B7B027C9}"/>
              </a:ext>
            </a:extLst>
          </p:cNvPr>
          <p:cNvSpPr txBox="1"/>
          <p:nvPr/>
        </p:nvSpPr>
        <p:spPr>
          <a:xfrm>
            <a:off x="438581" y="5805264"/>
            <a:ext cx="8309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NDSFrutiger 45 Light" panose="02000403040000020004" pitchFamily="2" charset="0"/>
              </a:rPr>
              <a:t>Quelle: Schulungsunterlagen ASDN                                                                      Link: </a:t>
            </a:r>
            <a:r>
              <a:rPr lang="de-DE" sz="1200" dirty="0">
                <a:highlight>
                  <a:srgbClr val="FFFF00"/>
                </a:highlight>
                <a:latin typeface="NDSFrutiger 45 Light" panose="02000403040000020004" pitchFamily="2" charset="0"/>
                <a:hlinkClick r:id="rId3"/>
              </a:rPr>
              <a:t>www.digitalfunk.niedersachsen.de</a:t>
            </a:r>
            <a:endParaRPr lang="de-DE" sz="1200" dirty="0">
              <a:highlight>
                <a:srgbClr val="FFFF00"/>
              </a:highlight>
              <a:latin typeface="NDSFrutiger 45 Light" panose="02000403040000020004" pitchFamily="2" charset="0"/>
            </a:endParaRPr>
          </a:p>
          <a:p>
            <a:endParaRPr lang="de-DE" sz="1200" dirty="0">
              <a:highlight>
                <a:srgbClr val="FFFF00"/>
              </a:highlight>
              <a:latin typeface="NDSFrutiger 45 Light" panose="02000403040000020004" pitchFamily="2" charset="0"/>
            </a:endParaRPr>
          </a:p>
          <a:p>
            <a:endParaRPr lang="de-DE" sz="1200" dirty="0">
              <a:highlight>
                <a:srgbClr val="FFFF00"/>
              </a:highlight>
              <a:latin typeface="NDSFrutiger 45 Light" panose="020004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958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7E08E66-AE50-40A5-A08A-9D2AAF314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0"/>
            <a:ext cx="6553200" cy="609600"/>
          </a:xfrm>
        </p:spPr>
        <p:txBody>
          <a:bodyPr/>
          <a:lstStyle/>
          <a:p>
            <a:r>
              <a:rPr lang="de-DE" b="1" dirty="0">
                <a:latin typeface="NDSFrutiger 45 Light" panose="02000403040000020004" pitchFamily="2" charset="0"/>
              </a:rPr>
              <a:t>Funktionen des Endgerätes (</a:t>
            </a:r>
            <a:r>
              <a:rPr lang="de-DE" b="1" dirty="0" err="1">
                <a:latin typeface="NDSFrutiger 45 Light" panose="02000403040000020004" pitchFamily="2" charset="0"/>
              </a:rPr>
              <a:t>Sepura</a:t>
            </a:r>
            <a:r>
              <a:rPr lang="de-DE" b="1" dirty="0">
                <a:latin typeface="NDSFrutiger 45 Light" panose="02000403040000020004" pitchFamily="2" charset="0"/>
              </a:rPr>
              <a:t>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2B2226C-1129-4892-9F1A-AC34F8067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489" y="1219200"/>
            <a:ext cx="2016224" cy="427860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4E9B421-5BA6-4ECC-95D3-9A57A18BA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5430" y="2744821"/>
            <a:ext cx="3528811" cy="136835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9C5DA4D-DDE1-484E-9B68-433E1B22C7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3334" y="4699036"/>
            <a:ext cx="2730321" cy="3048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97D5CECC-F7EB-476E-84B5-8AB7A33A95A8}"/>
              </a:ext>
            </a:extLst>
          </p:cNvPr>
          <p:cNvSpPr txBox="1"/>
          <p:nvPr/>
        </p:nvSpPr>
        <p:spPr>
          <a:xfrm>
            <a:off x="438581" y="5805264"/>
            <a:ext cx="8309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NDSFrutiger 45 Light" panose="02000403040000020004" pitchFamily="2" charset="0"/>
              </a:rPr>
              <a:t>Quelle: Schulungsunterlagen ASDN                                                                      Link: </a:t>
            </a:r>
            <a:r>
              <a:rPr lang="de-DE" sz="1200" dirty="0">
                <a:highlight>
                  <a:srgbClr val="FFFF00"/>
                </a:highlight>
                <a:latin typeface="NDSFrutiger 45 Light" panose="02000403040000020004" pitchFamily="2" charset="0"/>
                <a:hlinkClick r:id="rId5"/>
              </a:rPr>
              <a:t>www.digitalfunk.niedersachsen.de</a:t>
            </a:r>
            <a:endParaRPr lang="de-DE" sz="1200" dirty="0">
              <a:highlight>
                <a:srgbClr val="FFFF00"/>
              </a:highlight>
              <a:latin typeface="NDSFrutiger 45 Light" panose="02000403040000020004" pitchFamily="2" charset="0"/>
            </a:endParaRPr>
          </a:p>
          <a:p>
            <a:endParaRPr lang="de-DE" sz="1200" dirty="0">
              <a:highlight>
                <a:srgbClr val="FFFF00"/>
              </a:highlight>
              <a:latin typeface="NDSFrutiger 45 Light" panose="02000403040000020004" pitchFamily="2" charset="0"/>
            </a:endParaRPr>
          </a:p>
          <a:p>
            <a:endParaRPr lang="de-DE" sz="1200" dirty="0">
              <a:highlight>
                <a:srgbClr val="FFFF00"/>
              </a:highlight>
              <a:latin typeface="NDSFrutiger 45 Light" panose="020004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743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97D5CECC-F7EB-476E-84B5-8AB7A33A95A8}"/>
              </a:ext>
            </a:extLst>
          </p:cNvPr>
          <p:cNvSpPr txBox="1"/>
          <p:nvPr/>
        </p:nvSpPr>
        <p:spPr>
          <a:xfrm>
            <a:off x="438581" y="5805264"/>
            <a:ext cx="8309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NDSFrutiger 45 Light" panose="02000403040000020004" pitchFamily="2" charset="0"/>
              </a:rPr>
              <a:t>Quelle: Schulungsunterlagen ASDN                                                                      Link: </a:t>
            </a:r>
            <a:r>
              <a:rPr lang="de-DE" sz="1200" dirty="0">
                <a:highlight>
                  <a:srgbClr val="FFFF00"/>
                </a:highlight>
                <a:latin typeface="NDSFrutiger 45 Light" panose="02000403040000020004" pitchFamily="2" charset="0"/>
                <a:hlinkClick r:id="rId2"/>
              </a:rPr>
              <a:t>www.digitalfunk.niedersachsen.de</a:t>
            </a:r>
            <a:endParaRPr lang="de-DE" sz="1200" dirty="0">
              <a:highlight>
                <a:srgbClr val="FFFF00"/>
              </a:highlight>
              <a:latin typeface="NDSFrutiger 45 Light" panose="02000403040000020004" pitchFamily="2" charset="0"/>
            </a:endParaRPr>
          </a:p>
          <a:p>
            <a:endParaRPr lang="de-DE" sz="1200" dirty="0">
              <a:highlight>
                <a:srgbClr val="FFFF00"/>
              </a:highlight>
              <a:latin typeface="NDSFrutiger 45 Light" panose="02000403040000020004" pitchFamily="2" charset="0"/>
            </a:endParaRPr>
          </a:p>
          <a:p>
            <a:endParaRPr lang="de-DE" sz="1200" dirty="0">
              <a:highlight>
                <a:srgbClr val="FFFF00"/>
              </a:highlight>
              <a:latin typeface="NDSFrutiger 45 Light" panose="02000403040000020004" pitchFamily="2" charset="0"/>
            </a:endParaRPr>
          </a:p>
        </p:txBody>
      </p:sp>
      <p:pic>
        <p:nvPicPr>
          <p:cNvPr id="9" name="Grafik 1" descr="STP_Grö0e.jpg">
            <a:extLst>
              <a:ext uri="{FF2B5EF4-FFF2-40B4-BE49-F238E27FC236}">
                <a16:creationId xmlns:a16="http://schemas.microsoft.com/office/drawing/2014/main" id="{FF7E190A-68AE-452C-A6C5-DD96FA91EF5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41" y="983550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1">
            <a:extLst>
              <a:ext uri="{FF2B5EF4-FFF2-40B4-BE49-F238E27FC236}">
                <a16:creationId xmlns:a16="http://schemas.microsoft.com/office/drawing/2014/main" id="{C97F5327-6377-46CA-BC69-4C2C785FE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1619250"/>
            <a:ext cx="24352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 err="1"/>
              <a:t>Softkey</a:t>
            </a:r>
            <a:r>
              <a:rPr lang="de-DE" altLang="de-DE" sz="2000" b="1" dirty="0"/>
              <a:t>-Taste</a:t>
            </a:r>
          </a:p>
        </p:txBody>
      </p:sp>
      <p:sp>
        <p:nvSpPr>
          <p:cNvPr id="11" name="Text Box 17">
            <a:extLst>
              <a:ext uri="{FF2B5EF4-FFF2-40B4-BE49-F238E27FC236}">
                <a16:creationId xmlns:a16="http://schemas.microsoft.com/office/drawing/2014/main" id="{705F9166-963B-49B2-B561-E1E660A5A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581" y="983550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 dirty="0"/>
              <a:t>Funktionen des Endgerätes</a:t>
            </a:r>
          </a:p>
        </p:txBody>
      </p:sp>
      <p:sp>
        <p:nvSpPr>
          <p:cNvPr id="12" name="Text Box 21">
            <a:extLst>
              <a:ext uri="{FF2B5EF4-FFF2-40B4-BE49-F238E27FC236}">
                <a16:creationId xmlns:a16="http://schemas.microsoft.com/office/drawing/2014/main" id="{1A553A1B-3FDE-4D16-B99C-C4C014BE7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2160588"/>
            <a:ext cx="5545138" cy="255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de-DE" altLang="de-DE" sz="2000" u="sng" dirty="0"/>
              <a:t>2 mögliche Tasten zur Betätigung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de-DE" altLang="de-DE" sz="2000" dirty="0">
              <a:solidFill>
                <a:srgbClr val="0000FF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de-DE" altLang="de-DE" sz="2000" dirty="0">
                <a:solidFill>
                  <a:srgbClr val="0000FF"/>
                </a:solidFill>
              </a:rPr>
              <a:t>langes Drücken </a:t>
            </a:r>
            <a:r>
              <a:rPr lang="de-DE" altLang="de-DE" sz="2000" dirty="0"/>
              <a:t>= Tastensperre Ein / Aus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de-DE" altLang="de-DE" sz="2000" dirty="0"/>
          </a:p>
          <a:p>
            <a:pPr marL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de-DE" altLang="de-DE" sz="2000" dirty="0"/>
              <a:t>Bei aktivierter Tastensperre sind alle Tasten außer der Sendetaste und der Notruftaste gesperrt.</a:t>
            </a:r>
          </a:p>
          <a:p>
            <a:pPr>
              <a:buClr>
                <a:srgbClr val="000000"/>
              </a:buClr>
              <a:buSzPct val="100000"/>
              <a:defRPr/>
            </a:pPr>
            <a:r>
              <a:rPr lang="de-DE" altLang="de-DE" sz="2000" dirty="0"/>
              <a:t>Es erscheint folgendes Symbol im Display:</a:t>
            </a:r>
          </a:p>
        </p:txBody>
      </p:sp>
      <p:sp>
        <p:nvSpPr>
          <p:cNvPr id="13" name="Oval 22">
            <a:extLst>
              <a:ext uri="{FF2B5EF4-FFF2-40B4-BE49-F238E27FC236}">
                <a16:creationId xmlns:a16="http://schemas.microsoft.com/office/drawing/2014/main" id="{1AD04CA2-B2EC-4EE6-A2E8-301F6C3F9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261" y="2936413"/>
            <a:ext cx="431800" cy="4318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14" name="Picture 25">
            <a:extLst>
              <a:ext uri="{FF2B5EF4-FFF2-40B4-BE49-F238E27FC236}">
                <a16:creationId xmlns:a16="http://schemas.microsoft.com/office/drawing/2014/main" id="{7CCB4E78-C667-4904-B161-AF7917912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828251"/>
            <a:ext cx="90805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Oval 4">
            <a:extLst>
              <a:ext uri="{FF2B5EF4-FFF2-40B4-BE49-F238E27FC236}">
                <a16:creationId xmlns:a16="http://schemas.microsoft.com/office/drawing/2014/main" id="{EA2C5B7B-BD90-49FC-B780-9C13064FE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5094612"/>
            <a:ext cx="431800" cy="4318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43273139"/>
      </p:ext>
    </p:extLst>
  </p:cSld>
  <p:clrMapOvr>
    <a:masterClrMapping/>
  </p:clrMapOvr>
</p:sld>
</file>

<file path=ppt/theme/theme1.xml><?xml version="1.0" encoding="utf-8"?>
<a:theme xmlns:a="http://schemas.openxmlformats.org/drawingml/2006/main" name="Tit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200624 RU Muster-Präsentation NLBK" id="{D09F790F-6057-4FDF-BA2D-69D9162EF19C}" vid="{3F01A0E8-55E6-4EC3-949E-7E8243669E9F}"/>
    </a:ext>
  </a:extLst>
</a:theme>
</file>

<file path=ppt/theme/theme2.xml><?xml version="1.0" encoding="utf-8"?>
<a:theme xmlns:a="http://schemas.openxmlformats.org/drawingml/2006/main" name="Folien Inha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200624 RU Muster-Präsentation NLBK" id="{D09F790F-6057-4FDF-BA2D-69D9162EF19C}" vid="{5226889E-A30A-42E5-9839-D1189686F3C7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20200624 RU Muster-Präsentation NLBK</Template>
  <TotalTime>0</TotalTime>
  <Words>884</Words>
  <Application>Microsoft Office PowerPoint</Application>
  <PresentationFormat>Bildschirmpräsentation (4:3)</PresentationFormat>
  <Paragraphs>121</Paragraphs>
  <Slides>27</Slides>
  <Notes>0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27</vt:i4>
      </vt:variant>
    </vt:vector>
  </HeadingPairs>
  <TitlesOfParts>
    <vt:vector size="36" baseType="lpstr">
      <vt:lpstr>Arial</vt:lpstr>
      <vt:lpstr>Calibri</vt:lpstr>
      <vt:lpstr>Frutiger CE 45 Light</vt:lpstr>
      <vt:lpstr>Frutiger CE 55 Roman</vt:lpstr>
      <vt:lpstr>NDSFrutiger 45 Light</vt:lpstr>
      <vt:lpstr>Symbol</vt:lpstr>
      <vt:lpstr>Times New Roman</vt:lpstr>
      <vt:lpstr>Titel</vt:lpstr>
      <vt:lpstr>Folien Inhalt</vt:lpstr>
      <vt:lpstr>PowerPoint-Präsentation</vt:lpstr>
      <vt:lpstr>Gerätekunde und Bedienung  Modulare Grundlagenausbildung</vt:lpstr>
      <vt:lpstr>Lernziele</vt:lpstr>
      <vt:lpstr>Funkgerätetypen (Sepura)</vt:lpstr>
      <vt:lpstr>Funkgerätetypen (Motorola)</vt:lpstr>
      <vt:lpstr>Funkgerätetypen </vt:lpstr>
      <vt:lpstr>Funkgerätetypen (Sepura) Übersicht der Tastenbelegung (aktuelle Programmierung)</vt:lpstr>
      <vt:lpstr>Funktionen des Endgerätes (Sepura)</vt:lpstr>
      <vt:lpstr>PowerPoint-Präsentation</vt:lpstr>
      <vt:lpstr>Funktionen des Endgerätes (Sepura)</vt:lpstr>
      <vt:lpstr>Funktionen des Endgerätes (Sepura)</vt:lpstr>
      <vt:lpstr>Funktionen des Endgerätes (Sepura)</vt:lpstr>
      <vt:lpstr>Funktionen des Endgerätes (Sepura)</vt:lpstr>
      <vt:lpstr>Funktionen des Endgerätes (Sepura)</vt:lpstr>
      <vt:lpstr>Funktionen des Endgerätes (Sepura)</vt:lpstr>
      <vt:lpstr>Funktionen des Endgerätes (Motorola)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Zusammenfassung</vt:lpstr>
      <vt:lpstr>Zusammenfassung</vt:lpstr>
    </vt:vector>
  </TitlesOfParts>
  <Company>IT.Niedersachsen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Titelthema der Präsentation auch dreizeilig</dc:title>
  <dc:creator>Wiemann, Sascha (NLBK)</dc:creator>
  <cp:lastModifiedBy>Knabenschuh, Jakob (NLBK)</cp:lastModifiedBy>
  <cp:revision>118</cp:revision>
  <dcterms:created xsi:type="dcterms:W3CDTF">2021-01-11T06:05:12Z</dcterms:created>
  <dcterms:modified xsi:type="dcterms:W3CDTF">2024-02-02T12:14:07Z</dcterms:modified>
</cp:coreProperties>
</file>