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7" r:id="rId2"/>
  </p:sldMasterIdLst>
  <p:notesMasterIdLst>
    <p:notesMasterId r:id="rId15"/>
  </p:notesMasterIdLst>
  <p:handoutMasterIdLst>
    <p:handoutMasterId r:id="rId16"/>
  </p:handoutMasterIdLst>
  <p:sldIdLst>
    <p:sldId id="266" r:id="rId3"/>
    <p:sldId id="284" r:id="rId4"/>
    <p:sldId id="283" r:id="rId5"/>
    <p:sldId id="288" r:id="rId6"/>
    <p:sldId id="285" r:id="rId7"/>
    <p:sldId id="287" r:id="rId8"/>
    <p:sldId id="291" r:id="rId9"/>
    <p:sldId id="290" r:id="rId10"/>
    <p:sldId id="286" r:id="rId11"/>
    <p:sldId id="292" r:id="rId12"/>
    <p:sldId id="289" r:id="rId13"/>
    <p:sldId id="282" r:id="rId14"/>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lgemeines" id="{CB2E7776-5F69-442F-9FDD-DFFAFF0635DF}">
          <p14:sldIdLst>
            <p14:sldId id="266"/>
            <p14:sldId id="284"/>
            <p14:sldId id="283"/>
            <p14:sldId id="288"/>
            <p14:sldId id="285"/>
            <p14:sldId id="287"/>
            <p14:sldId id="291"/>
            <p14:sldId id="290"/>
            <p14:sldId id="286"/>
            <p14:sldId id="292"/>
            <p14:sldId id="289"/>
            <p14:sldId id="2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C37"/>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86393" autoAdjust="0"/>
  </p:normalViewPr>
  <p:slideViewPr>
    <p:cSldViewPr snapToObjects="1">
      <p:cViewPr varScale="1">
        <p:scale>
          <a:sx n="130" d="100"/>
          <a:sy n="130" d="100"/>
        </p:scale>
        <p:origin x="9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0F499D-9592-6C40-8B1E-B6793B2B81B7}" type="datetimeFigureOut">
              <a:rPr lang="de-DE" smtClean="0"/>
              <a:pPr/>
              <a:t>02.02.2024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7507D3-E97E-BF4A-841F-4306827097F7}" type="slidenum">
              <a:rPr lang="de-DE" smtClean="0"/>
              <a:pPr/>
              <a:t>‹Nr.›</a:t>
            </a:fld>
            <a:endParaRPr lang="de-DE"/>
          </a:p>
        </p:txBody>
      </p:sp>
    </p:spTree>
    <p:extLst>
      <p:ext uri="{BB962C8B-B14F-4D97-AF65-F5344CB8AC3E}">
        <p14:creationId xmlns:p14="http://schemas.microsoft.com/office/powerpoint/2010/main" val="260788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A6AADE-934C-8243-A502-3A0DD498B83A}" type="datetimeFigureOut">
              <a:rPr lang="de-DE" smtClean="0"/>
              <a:pPr/>
              <a:t>02.02.2024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58C82-1522-084C-9BFE-841733B9AF15}" type="slidenum">
              <a:rPr lang="de-DE" smtClean="0"/>
              <a:pPr/>
              <a:t>‹Nr.›</a:t>
            </a:fld>
            <a:endParaRPr lang="de-DE"/>
          </a:p>
        </p:txBody>
      </p:sp>
    </p:spTree>
    <p:extLst>
      <p:ext uri="{BB962C8B-B14F-4D97-AF65-F5344CB8AC3E}">
        <p14:creationId xmlns:p14="http://schemas.microsoft.com/office/powerpoint/2010/main" val="39894058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0" y="3420000"/>
            <a:ext cx="4191000" cy="1447800"/>
          </a:xfrm>
          <a:prstGeom prst="rect">
            <a:avLst/>
          </a:prstGeom>
        </p:spPr>
        <p:txBody>
          <a:bodyPr lIns="0" tIns="0" rIns="0" bIns="0" anchor="ctr"/>
          <a:lstStyle>
            <a:lvl1pPr algn="l">
              <a:defRPr sz="3000" b="0" i="0">
                <a:latin typeface="Frutiger CE 55 Roman"/>
                <a:cs typeface="Frutiger CE 55 Roman"/>
              </a:defRPr>
            </a:lvl1pPr>
          </a:lstStyle>
          <a:p>
            <a:r>
              <a:rPr lang="de-DE" dirty="0"/>
              <a:t>Titelthema</a:t>
            </a:r>
            <a:br>
              <a:rPr lang="de-DE" dirty="0"/>
            </a:br>
            <a:r>
              <a:rPr lang="de-DE" dirty="0"/>
              <a:t>der Präsentation</a:t>
            </a:r>
            <a:br>
              <a:rPr lang="de-DE" dirty="0"/>
            </a:br>
            <a:r>
              <a:rPr lang="de-DE" dirty="0"/>
              <a:t>auch dreizeilig</a:t>
            </a:r>
          </a:p>
        </p:txBody>
      </p:sp>
      <p:sp>
        <p:nvSpPr>
          <p:cNvPr id="6" name="Bildplatzhalter 5"/>
          <p:cNvSpPr>
            <a:spLocks noGrp="1"/>
          </p:cNvSpPr>
          <p:nvPr>
            <p:ph type="pic" sz="quarter" idx="10"/>
          </p:nvPr>
        </p:nvSpPr>
        <p:spPr>
          <a:xfrm>
            <a:off x="0" y="0"/>
            <a:ext cx="9144000" cy="2895600"/>
          </a:xfrm>
          <a:prstGeom prst="rect">
            <a:avLst/>
          </a:prstGeom>
        </p:spPr>
        <p:txBody>
          <a:bodyPr vert="horz" tIns="0" rIns="0" bIns="0" anchor="ctr" anchorCtr="1"/>
          <a:lstStyle>
            <a:lvl1pPr marL="0" indent="0" algn="ctr">
              <a:spcBef>
                <a:spcPts val="0"/>
              </a:spcBef>
              <a:buFontTx/>
              <a:buNone/>
              <a:defRPr sz="2200" b="0" i="0">
                <a:latin typeface="Frutiger CE 45 Light"/>
                <a:cs typeface="Frutiger CE 45 Light"/>
              </a:defRPr>
            </a:lvl1pPr>
          </a:lstStyle>
          <a:p>
            <a:r>
              <a:rPr lang="de-DE"/>
              <a:t>Bild durch Klicken auf Symbol hinzufügen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lgeseiten">
    <p:spTree>
      <p:nvGrpSpPr>
        <p:cNvPr id="1" name=""/>
        <p:cNvGrpSpPr/>
        <p:nvPr/>
      </p:nvGrpSpPr>
      <p:grpSpPr>
        <a:xfrm>
          <a:off x="0" y="0"/>
          <a:ext cx="0" cy="0"/>
          <a:chOff x="0" y="0"/>
          <a:chExt cx="0" cy="0"/>
        </a:xfrm>
      </p:grpSpPr>
      <p:sp>
        <p:nvSpPr>
          <p:cNvPr id="9" name="Titel 1"/>
          <p:cNvSpPr>
            <a:spLocks noGrp="1"/>
          </p:cNvSpPr>
          <p:nvPr>
            <p:ph type="title" hasCustomPrompt="1"/>
          </p:nvPr>
        </p:nvSpPr>
        <p:spPr>
          <a:xfrm>
            <a:off x="457200" y="1447800"/>
            <a:ext cx="4267200" cy="990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br>
              <a:rPr lang="de-DE" dirty="0"/>
            </a:br>
            <a:r>
              <a:rPr lang="de-DE" dirty="0"/>
              <a:t>auch zweizeilig</a:t>
            </a:r>
          </a:p>
        </p:txBody>
      </p:sp>
      <p:sp>
        <p:nvSpPr>
          <p:cNvPr id="10" name="Textplatzhalter 5"/>
          <p:cNvSpPr>
            <a:spLocks noGrp="1"/>
          </p:cNvSpPr>
          <p:nvPr>
            <p:ph idx="1" hasCustomPrompt="1"/>
          </p:nvPr>
        </p:nvSpPr>
        <p:spPr>
          <a:xfrm>
            <a:off x="457200" y="2438400"/>
            <a:ext cx="4267200" cy="3124200"/>
          </a:xfrm>
          <a:prstGeom prst="rect">
            <a:avLst/>
          </a:prstGeom>
        </p:spPr>
        <p:txBody>
          <a:bodyPr vert="horz" lIns="0" tIns="0" rIns="0" bIns="0" rtlCol="0">
            <a:normAutofit/>
          </a:bodyPr>
          <a:lstStyle>
            <a:lvl1pPr marL="0" marR="0" indent="0" algn="l" defTabSz="457200" rtl="0" eaLnBrk="1" fontAlgn="auto" latinLnBrk="0" hangingPunct="1">
              <a:lnSpc>
                <a:spcPct val="100000"/>
              </a:lnSpc>
              <a:spcBef>
                <a:spcPts val="0"/>
              </a:spcBef>
              <a:spcAft>
                <a:spcPts val="1700"/>
              </a:spcAft>
              <a:buClrTx/>
              <a:buSzTx/>
              <a:buFont typeface="Symbol" charset="2"/>
              <a:buChar char="-"/>
              <a:tabLst/>
              <a:defRPr sz="1800" b="0" i="0" baseline="0">
                <a:latin typeface="Frutiger CE 55 Roman"/>
                <a:cs typeface="Frutiger CE 55 Roman"/>
              </a:defRPr>
            </a:lvl1pPr>
          </a:lstStyle>
          <a:p>
            <a:pPr lvl="0"/>
            <a:r>
              <a:rPr lang="de-DE" dirty="0"/>
              <a:t> Inhalt Aufzählung</a:t>
            </a:r>
          </a:p>
          <a:p>
            <a:pPr lvl="0"/>
            <a:r>
              <a:rPr lang="de-DE" dirty="0"/>
              <a:t> Inhalt Aufzählung</a:t>
            </a:r>
          </a:p>
          <a:p>
            <a:pPr lvl="0"/>
            <a:r>
              <a:rPr lang="de-DE" dirty="0"/>
              <a:t> Inhalt Aufzählung</a:t>
            </a:r>
          </a:p>
          <a:p>
            <a:pPr lvl="0"/>
            <a:r>
              <a:rPr lang="de-DE" dirty="0"/>
              <a:t> Inhalt Aufzählung</a:t>
            </a:r>
          </a:p>
          <a:p>
            <a:pPr lvl="0"/>
            <a:r>
              <a:rPr lang="de-DE" dirty="0"/>
              <a:t> Inhalt Aufzählung</a:t>
            </a:r>
          </a:p>
          <a:p>
            <a:pPr marL="0" marR="0" lvl="0" indent="0" algn="l" defTabSz="457200" rtl="0" eaLnBrk="1" fontAlgn="auto" latinLnBrk="0" hangingPunct="1">
              <a:lnSpc>
                <a:spcPct val="100000"/>
              </a:lnSpc>
              <a:spcBef>
                <a:spcPts val="0"/>
              </a:spcBef>
              <a:spcAft>
                <a:spcPts val="1700"/>
              </a:spcAft>
              <a:buClrTx/>
              <a:buSzTx/>
              <a:buFont typeface="Symbol" charset="2"/>
              <a:buChar char="-"/>
              <a:tabLst/>
              <a:defRPr/>
            </a:pPr>
            <a:r>
              <a:rPr lang="de-DE" dirty="0"/>
              <a:t> Inhalt Aufzählung</a:t>
            </a:r>
          </a:p>
          <a:p>
            <a:pPr lvl="0"/>
            <a:endParaRPr lang="de-DE" dirty="0"/>
          </a:p>
        </p:txBody>
      </p:sp>
      <p:sp>
        <p:nvSpPr>
          <p:cNvPr id="14" name="Bildplatzhalter 13"/>
          <p:cNvSpPr>
            <a:spLocks noGrp="1"/>
          </p:cNvSpPr>
          <p:nvPr>
            <p:ph type="pic" sz="quarter" idx="12"/>
          </p:nvPr>
        </p:nvSpPr>
        <p:spPr>
          <a:xfrm>
            <a:off x="5105400" y="1447800"/>
            <a:ext cx="3581400" cy="3962400"/>
          </a:xfrm>
          <a:prstGeom prst="rect">
            <a:avLst/>
          </a:prstGeom>
        </p:spPr>
        <p:txBody>
          <a:bodyPr vert="horz" lIns="0" tIns="0" rIns="0" bIns="0" anchor="ctr" anchorCtr="1"/>
          <a:lstStyle>
            <a:lvl1pPr marL="0" indent="0" algn="ctr">
              <a:spcBef>
                <a:spcPts val="0"/>
              </a:spcBef>
              <a:buFontTx/>
              <a:buNone/>
              <a:defRPr sz="2000" b="0" i="0">
                <a:latin typeface="Frutiger CE 45 Light"/>
                <a:cs typeface="Frutiger CE 45 Light"/>
              </a:defRPr>
            </a:lvl1pPr>
          </a:lstStyle>
          <a:p>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Textplatzhalter 5"/>
          <p:cNvSpPr>
            <a:spLocks noGrp="1"/>
          </p:cNvSpPr>
          <p:nvPr>
            <p:ph idx="12" hasCustomPrompt="1"/>
          </p:nvPr>
        </p:nvSpPr>
        <p:spPr>
          <a:xfrm>
            <a:off x="4724400" y="2438400"/>
            <a:ext cx="4267200" cy="3124200"/>
          </a:xfrm>
          <a:prstGeom prst="rect">
            <a:avLst/>
          </a:prstGeom>
        </p:spPr>
        <p:txBody>
          <a:bodyPr vert="horz" lIns="0" tIns="0" rIns="0" bIns="0" rtlCol="0">
            <a:normAutofit/>
          </a:bodyPr>
          <a:lstStyle>
            <a:lvl1pPr marL="0" marR="0" indent="0" algn="l" defTabSz="457200" rtl="0" eaLnBrk="1" fontAlgn="auto" latinLnBrk="0" hangingPunct="1">
              <a:lnSpc>
                <a:spcPct val="100000"/>
              </a:lnSpc>
              <a:spcBef>
                <a:spcPts val="0"/>
              </a:spcBef>
              <a:spcAft>
                <a:spcPts val="1700"/>
              </a:spcAft>
              <a:buClrTx/>
              <a:buSzTx/>
              <a:buFont typeface="Symbol" charset="2"/>
              <a:buChar char="-"/>
              <a:tabLst/>
              <a:defRPr sz="1800" b="0" i="0" baseline="0">
                <a:latin typeface="Frutiger CE 55 Roman"/>
                <a:cs typeface="Frutiger CE 55 Roman"/>
              </a:defRPr>
            </a:lvl1pPr>
          </a:lstStyle>
          <a:p>
            <a:pPr lvl="0"/>
            <a:r>
              <a:rPr lang="de-DE" dirty="0"/>
              <a:t> Inhalt Aufzählung</a:t>
            </a:r>
          </a:p>
          <a:p>
            <a:pPr lvl="0"/>
            <a:r>
              <a:rPr lang="de-DE" dirty="0"/>
              <a:t> Inhalt Aufzählung</a:t>
            </a:r>
          </a:p>
          <a:p>
            <a:pPr lvl="0"/>
            <a:r>
              <a:rPr lang="de-DE" dirty="0"/>
              <a:t> Inhalt Aufzählung</a:t>
            </a:r>
          </a:p>
          <a:p>
            <a:pPr lvl="0"/>
            <a:r>
              <a:rPr lang="de-DE" dirty="0"/>
              <a:t> Inhalt Aufzählung</a:t>
            </a:r>
          </a:p>
          <a:p>
            <a:pPr lvl="0"/>
            <a:r>
              <a:rPr lang="de-DE" dirty="0"/>
              <a:t> Inhalt Aufzählung</a:t>
            </a:r>
          </a:p>
          <a:p>
            <a:pPr marL="0" marR="0" lvl="0" indent="0" algn="l" defTabSz="457200" rtl="0" eaLnBrk="1" fontAlgn="auto" latinLnBrk="0" hangingPunct="1">
              <a:lnSpc>
                <a:spcPct val="100000"/>
              </a:lnSpc>
              <a:spcBef>
                <a:spcPts val="0"/>
              </a:spcBef>
              <a:spcAft>
                <a:spcPts val="1700"/>
              </a:spcAft>
              <a:buClrTx/>
              <a:buSzTx/>
              <a:buFont typeface="Symbol" charset="2"/>
              <a:buChar char="-"/>
              <a:tabLst/>
              <a:defRPr/>
            </a:pPr>
            <a:r>
              <a:rPr lang="de-DE" dirty="0"/>
              <a:t> Inhalt Aufzählung</a:t>
            </a:r>
          </a:p>
          <a:p>
            <a:pPr lvl="0"/>
            <a:endParaRPr lang="de-DE" dirty="0"/>
          </a:p>
        </p:txBody>
      </p:sp>
      <p:sp>
        <p:nvSpPr>
          <p:cNvPr id="8" name="Titel 1"/>
          <p:cNvSpPr>
            <a:spLocks noGrp="1"/>
          </p:cNvSpPr>
          <p:nvPr>
            <p:ph type="title" hasCustomPrompt="1"/>
          </p:nvPr>
        </p:nvSpPr>
        <p:spPr>
          <a:xfrm>
            <a:off x="457200" y="1447800"/>
            <a:ext cx="6553200" cy="609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p>
        </p:txBody>
      </p:sp>
      <p:sp>
        <p:nvSpPr>
          <p:cNvPr id="13" name="Inhaltsplatzhalter 4"/>
          <p:cNvSpPr>
            <a:spLocks noGrp="1"/>
          </p:cNvSpPr>
          <p:nvPr>
            <p:ph idx="1" hasCustomPrompt="1"/>
          </p:nvPr>
        </p:nvSpPr>
        <p:spPr>
          <a:xfrm>
            <a:off x="323528" y="2438400"/>
            <a:ext cx="4267200" cy="3124200"/>
          </a:xfrm>
          <a:prstGeom prst="rect">
            <a:avLst/>
          </a:prstGeom>
        </p:spPr>
        <p:txBody>
          <a:bodyPr>
            <a:noAutofit/>
          </a:bodyPr>
          <a:lstStyle>
            <a:lvl1pPr marL="0" indent="0">
              <a:buNone/>
              <a:defRPr sz="1800"/>
            </a:lvl1pPr>
          </a:lstStyle>
          <a:p>
            <a:r>
              <a:rPr lang="de-DE" dirty="0"/>
              <a:t>Zeile 1</a:t>
            </a:r>
          </a:p>
          <a:p>
            <a:r>
              <a:rPr lang="de-DE" dirty="0"/>
              <a:t>Zeile 2</a:t>
            </a:r>
          </a:p>
          <a:p>
            <a:r>
              <a:rPr lang="de-DE" dirty="0"/>
              <a:t>Zeile 3</a:t>
            </a:r>
          </a:p>
          <a:p>
            <a:r>
              <a:rPr lang="de-DE" dirty="0"/>
              <a:t>Zeile 4</a:t>
            </a:r>
          </a:p>
          <a:p>
            <a:r>
              <a:rPr lang="de-DE" dirty="0"/>
              <a:t>Zeile 5</a:t>
            </a:r>
          </a:p>
          <a:p>
            <a:r>
              <a:rPr lang="de-DE" dirty="0"/>
              <a:t>Zeile 6</a:t>
            </a:r>
          </a:p>
          <a:p>
            <a:r>
              <a:rPr lang="de-DE" dirty="0"/>
              <a:t> Zeile 7</a:t>
            </a:r>
          </a:p>
          <a:p>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5" name="Textplatzhalter 5"/>
          <p:cNvSpPr>
            <a:spLocks noGrp="1"/>
          </p:cNvSpPr>
          <p:nvPr>
            <p:ph idx="12" hasCustomPrompt="1"/>
          </p:nvPr>
        </p:nvSpPr>
        <p:spPr>
          <a:xfrm>
            <a:off x="457200" y="2438400"/>
            <a:ext cx="8229600" cy="3505200"/>
          </a:xfrm>
          <a:prstGeom prst="rect">
            <a:avLst/>
          </a:prstGeom>
        </p:spPr>
        <p:txBody>
          <a:bodyPr vert="horz" lIns="0" tIns="0" rIns="0" bIns="0" rtlCol="0" anchor="ctr">
            <a:normAutofit/>
          </a:bodyPr>
          <a:lstStyle>
            <a:lvl1pPr marL="0" marR="0" indent="0" algn="ctr" defTabSz="457200" rtl="0" eaLnBrk="1" fontAlgn="auto" latinLnBrk="0" hangingPunct="1">
              <a:lnSpc>
                <a:spcPct val="100000"/>
              </a:lnSpc>
              <a:spcBef>
                <a:spcPts val="0"/>
              </a:spcBef>
              <a:spcAft>
                <a:spcPts val="0"/>
              </a:spcAft>
              <a:buClrTx/>
              <a:buSzTx/>
              <a:buFont typeface="Symbol" charset="2"/>
              <a:buNone/>
              <a:tabLst/>
              <a:defRPr sz="1800" b="0" i="0" baseline="0">
                <a:latin typeface="Frutiger CE 45 Light"/>
                <a:cs typeface="Frutiger CE 45 Light"/>
              </a:defRPr>
            </a:lvl1pPr>
          </a:lstStyle>
          <a:p>
            <a:pPr lvl="0"/>
            <a:r>
              <a:rPr lang="de-DE" dirty="0"/>
              <a:t>Grafik bzw. Tabelle einfügen</a:t>
            </a:r>
          </a:p>
        </p:txBody>
      </p:sp>
      <p:sp>
        <p:nvSpPr>
          <p:cNvPr id="6" name="Titel 1"/>
          <p:cNvSpPr>
            <a:spLocks noGrp="1"/>
          </p:cNvSpPr>
          <p:nvPr>
            <p:ph type="title" hasCustomPrompt="1"/>
          </p:nvPr>
        </p:nvSpPr>
        <p:spPr>
          <a:xfrm>
            <a:off x="457200" y="1447800"/>
            <a:ext cx="6553200" cy="609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43808" y="5373216"/>
            <a:ext cx="3504410" cy="72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8" name="Gerade Verbindung 7"/>
          <p:cNvCxnSpPr/>
          <p:nvPr userDrawn="1"/>
        </p:nvCxnSpPr>
        <p:spPr>
          <a:xfrm>
            <a:off x="457200" y="760412"/>
            <a:ext cx="8229600" cy="1588"/>
          </a:xfrm>
          <a:prstGeom prst="line">
            <a:avLst/>
          </a:prstGeom>
          <a:ln w="3175" cap="flat" cmpd="sng" algn="ctr">
            <a:solidFill>
              <a:srgbClr val="64646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1"/>
          <p:cNvSpPr txBox="1">
            <a:spLocks/>
          </p:cNvSpPr>
          <p:nvPr userDrawn="1"/>
        </p:nvSpPr>
        <p:spPr>
          <a:xfrm>
            <a:off x="457200" y="304800"/>
            <a:ext cx="5562600" cy="304800"/>
          </a:xfrm>
          <a:prstGeom prst="rect">
            <a:avLst/>
          </a:prstGeom>
        </p:spPr>
        <p:txBody>
          <a:bodyPr lIns="0" tIns="0" rIns="0" bIns="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Frutiger CE 55 Roman"/>
                <a:ea typeface="+mj-ea"/>
                <a:cs typeface="Frutiger CE 55 Roman"/>
              </a:rPr>
              <a:t>11.1 Rechtsgrundlagen Sprechfunk</a:t>
            </a:r>
          </a:p>
        </p:txBody>
      </p:sp>
      <p:cxnSp>
        <p:nvCxnSpPr>
          <p:cNvPr id="12" name="Gerade Verbindung 11"/>
          <p:cNvCxnSpPr/>
          <p:nvPr userDrawn="1"/>
        </p:nvCxnSpPr>
        <p:spPr>
          <a:xfrm>
            <a:off x="457200" y="6172200"/>
            <a:ext cx="8229600" cy="1588"/>
          </a:xfrm>
          <a:prstGeom prst="line">
            <a:avLst/>
          </a:prstGeom>
          <a:ln w="3175" cap="flat" cmpd="sng" algn="ctr">
            <a:solidFill>
              <a:srgbClr val="64646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Grafik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749034" y="224688"/>
            <a:ext cx="1927422" cy="396000"/>
          </a:xfrm>
          <a:prstGeom prst="rect">
            <a:avLst/>
          </a:prstGeom>
        </p:spPr>
      </p:pic>
      <p:sp>
        <p:nvSpPr>
          <p:cNvPr id="9" name="Textfeld 8">
            <a:extLst>
              <a:ext uri="{FF2B5EF4-FFF2-40B4-BE49-F238E27FC236}">
                <a16:creationId xmlns:a16="http://schemas.microsoft.com/office/drawing/2014/main" id="{31903528-1465-4445-B6FC-333AF545FCF2}"/>
              </a:ext>
            </a:extLst>
          </p:cNvPr>
          <p:cNvSpPr txBox="1"/>
          <p:nvPr userDrawn="1"/>
        </p:nvSpPr>
        <p:spPr>
          <a:xfrm>
            <a:off x="457200" y="6299172"/>
            <a:ext cx="514400" cy="400110"/>
          </a:xfrm>
          <a:prstGeom prst="rect">
            <a:avLst/>
          </a:prstGeom>
        </p:spPr>
        <p:txBody>
          <a:bodyPr lIns="0" tIns="0" rIns="0" bIns="0" anchor="ctr"/>
          <a:lstStyle>
            <a:defPPr>
              <a:defRPr lang="de-DE"/>
            </a:defPPr>
            <a:lvl1pPr marR="0" lvl="0" indent="0" fontAlgn="auto">
              <a:lnSpc>
                <a:spcPct val="100000"/>
              </a:lnSpc>
              <a:spcBef>
                <a:spcPct val="0"/>
              </a:spcBef>
              <a:spcAft>
                <a:spcPts val="0"/>
              </a:spcAft>
              <a:buClrTx/>
              <a:buSzTx/>
              <a:buFontTx/>
              <a:buNone/>
              <a:tabLst/>
              <a:defRPr kumimoji="0" sz="1000" b="0" i="0" u="none" strike="noStrike" cap="none" spc="0" normalizeH="0" baseline="0">
                <a:ln>
                  <a:noFill/>
                </a:ln>
                <a:effectLst/>
                <a:uLnTx/>
                <a:uFillTx/>
                <a:latin typeface="Frutiger CE 55 Roman"/>
                <a:ea typeface="+mj-ea"/>
                <a:cs typeface="Frutiger CE 55 Roman"/>
              </a:defRPr>
            </a:lvl1pPr>
          </a:lstStyle>
          <a:p>
            <a:pPr lvl="0"/>
            <a:r>
              <a:rPr lang="de-DE" dirty="0"/>
              <a:t>Version</a:t>
            </a:r>
          </a:p>
          <a:p>
            <a:pPr lvl="0"/>
            <a:r>
              <a:rPr lang="de-DE" dirty="0"/>
              <a:t>1.0</a:t>
            </a:r>
          </a:p>
        </p:txBody>
      </p:sp>
      <p:sp>
        <p:nvSpPr>
          <p:cNvPr id="14" name="Textfeld 13">
            <a:extLst>
              <a:ext uri="{FF2B5EF4-FFF2-40B4-BE49-F238E27FC236}">
                <a16:creationId xmlns:a16="http://schemas.microsoft.com/office/drawing/2014/main" id="{A4DA3872-53D3-4A12-8D07-A546DD34FDAD}"/>
              </a:ext>
            </a:extLst>
          </p:cNvPr>
          <p:cNvSpPr txBox="1"/>
          <p:nvPr userDrawn="1"/>
        </p:nvSpPr>
        <p:spPr>
          <a:xfrm>
            <a:off x="7380312" y="6299172"/>
            <a:ext cx="1296144" cy="400110"/>
          </a:xfrm>
          <a:prstGeom prst="rect">
            <a:avLst/>
          </a:prstGeom>
        </p:spPr>
        <p:txBody>
          <a:bodyPr lIns="0" tIns="0" rIns="0" bIns="0" anchor="ctr"/>
          <a:lstStyle>
            <a:defPPr>
              <a:defRPr lang="de-DE"/>
            </a:defPPr>
            <a:lvl1pPr marR="0" lvl="0" indent="0" fontAlgn="auto">
              <a:lnSpc>
                <a:spcPct val="100000"/>
              </a:lnSpc>
              <a:spcBef>
                <a:spcPct val="0"/>
              </a:spcBef>
              <a:spcAft>
                <a:spcPts val="0"/>
              </a:spcAft>
              <a:buClrTx/>
              <a:buSzTx/>
              <a:buFontTx/>
              <a:buNone/>
              <a:tabLst/>
              <a:defRPr kumimoji="0" sz="1000" b="0" i="0" u="none" strike="noStrike" cap="none" spc="0" normalizeH="0" baseline="0">
                <a:ln>
                  <a:noFill/>
                </a:ln>
                <a:effectLst/>
                <a:uLnTx/>
                <a:uFillTx/>
                <a:latin typeface="Frutiger CE 55 Roman"/>
                <a:ea typeface="+mj-ea"/>
                <a:cs typeface="Frutiger CE 55 Roman"/>
              </a:defRPr>
            </a:lvl1pPr>
          </a:lstStyle>
          <a:p>
            <a:pPr lvl="0" algn="r"/>
            <a:r>
              <a:rPr lang="de-DE" dirty="0"/>
              <a:t>Grundlagen – Basis 11.1</a:t>
            </a:r>
          </a:p>
          <a:p>
            <a:pPr lvl="0" algn="r"/>
            <a:endParaRPr lang="de-DE"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hyperlink" Target="https://de.wikipedia.org/wiki/%C3%96ffentliche_Sicherheit" TargetMode="External"/><Relationship Id="rId2" Type="http://schemas.openxmlformats.org/officeDocument/2006/relationships/hyperlink" Target="https://de.wikipedia.org/wiki/Notruf" TargetMode="External"/><Relationship Id="rId1" Type="http://schemas.openxmlformats.org/officeDocument/2006/relationships/slideLayout" Target="../slideLayouts/slideLayout4.xml"/><Relationship Id="rId5" Type="http://schemas.openxmlformats.org/officeDocument/2006/relationships/hyperlink" Target="https://de.wikipedia.org/wiki/Identit%C3%A4tsfeststellung" TargetMode="External"/><Relationship Id="rId4" Type="http://schemas.openxmlformats.org/officeDocument/2006/relationships/hyperlink" Target="https://de.wikipedia.org/wiki/Abh%C3%B6re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00000" y="3068960"/>
            <a:ext cx="4191000" cy="1447800"/>
          </a:xfrm>
        </p:spPr>
        <p:txBody>
          <a:bodyPr/>
          <a:lstStyle/>
          <a:p>
            <a:r>
              <a:rPr lang="de-DE" b="1" dirty="0"/>
              <a:t>11.1 Rechtsgrundlagen Sprechfunk</a:t>
            </a:r>
            <a:br>
              <a:rPr lang="de-DE" dirty="0"/>
            </a:br>
            <a:r>
              <a:rPr lang="de-DE" sz="2400" dirty="0"/>
              <a:t>Modulare Grundlagenausausbildung</a:t>
            </a:r>
            <a:endParaRPr lang="de-DE" dirty="0"/>
          </a:p>
        </p:txBody>
      </p:sp>
      <p:pic>
        <p:nvPicPr>
          <p:cNvPr id="4" name="Grafik 3">
            <a:extLst>
              <a:ext uri="{FF2B5EF4-FFF2-40B4-BE49-F238E27FC236}">
                <a16:creationId xmlns:a16="http://schemas.microsoft.com/office/drawing/2014/main" id="{490E59A3-304F-49AD-8DA6-AC635D19A1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04664"/>
            <a:ext cx="184785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448AE235-7904-4D97-AEA5-F1ADCA0756B7}"/>
              </a:ext>
            </a:extLst>
          </p:cNvPr>
          <p:cNvSpPr>
            <a:spLocks noGrp="1"/>
          </p:cNvSpPr>
          <p:nvPr>
            <p:ph type="title"/>
          </p:nvPr>
        </p:nvSpPr>
        <p:spPr>
          <a:xfrm>
            <a:off x="457200" y="1052736"/>
            <a:ext cx="6553200" cy="609600"/>
          </a:xfrm>
        </p:spPr>
        <p:txBody>
          <a:bodyPr/>
          <a:lstStyle/>
          <a:p>
            <a:r>
              <a:rPr lang="de-DE" b="1" dirty="0">
                <a:latin typeface="NDSFrutiger 45 Light" panose="02000403040000020004" pitchFamily="2" charset="0"/>
              </a:rPr>
              <a:t>BOS-Funkrichtline</a:t>
            </a:r>
          </a:p>
        </p:txBody>
      </p:sp>
      <p:sp>
        <p:nvSpPr>
          <p:cNvPr id="8" name="Textfeld 7">
            <a:extLst>
              <a:ext uri="{FF2B5EF4-FFF2-40B4-BE49-F238E27FC236}">
                <a16:creationId xmlns:a16="http://schemas.microsoft.com/office/drawing/2014/main" id="{0A3933B3-7F71-4A87-95E1-20D189D31608}"/>
              </a:ext>
            </a:extLst>
          </p:cNvPr>
          <p:cNvSpPr txBox="1"/>
          <p:nvPr/>
        </p:nvSpPr>
        <p:spPr>
          <a:xfrm>
            <a:off x="1187624" y="2776761"/>
            <a:ext cx="6408712" cy="2862322"/>
          </a:xfrm>
          <a:prstGeom prst="rect">
            <a:avLst/>
          </a:prstGeom>
          <a:noFill/>
        </p:spPr>
        <p:txBody>
          <a:bodyPr wrap="square">
            <a:spAutoFit/>
          </a:bodyPr>
          <a:lstStyle/>
          <a:p>
            <a:r>
              <a:rPr lang="de-DE" sz="1800" dirty="0">
                <a:effectLst/>
                <a:latin typeface="Arial" panose="020B0604020202020204" pitchFamily="34" charset="0"/>
                <a:ea typeface="Times New Roman" panose="02020603050405020304" pitchFamily="18" charset="0"/>
              </a:rPr>
              <a:t>Die BOS Funkrichtline regelt:</a:t>
            </a:r>
            <a:endParaRPr lang="de-DE" sz="2800" dirty="0">
              <a:effectLst/>
              <a:latin typeface="Times New Roman" panose="02020603050405020304" pitchFamily="18" charset="0"/>
              <a:ea typeface="Times New Roman" panose="02020603050405020304" pitchFamily="18" charset="0"/>
            </a:endParaRPr>
          </a:p>
          <a:p>
            <a:r>
              <a:rPr lang="de-DE" sz="1800" dirty="0">
                <a:effectLst/>
                <a:latin typeface="Arial" panose="020B0604020202020204" pitchFamily="34" charset="0"/>
                <a:ea typeface="Times New Roman" panose="02020603050405020304" pitchFamily="18" charset="0"/>
              </a:rPr>
              <a:t> </a:t>
            </a:r>
            <a:endParaRPr lang="de-DE"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rPr>
              <a:t>die Bestimmungen für Frequenzzuteilung</a:t>
            </a:r>
            <a:endParaRPr lang="de-DE"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rPr>
              <a:t>den Betrieb von Funkanlagen</a:t>
            </a:r>
            <a:endParaRPr lang="de-DE"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rPr>
              <a:t>technische Rahmenbedingungen für das BOS Netz</a:t>
            </a:r>
            <a:endParaRPr lang="de-DE"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rPr>
              <a:t>Zuweisung von Frequenzbereichen für BOS Anwendungen</a:t>
            </a:r>
            <a:endParaRPr lang="de-DE"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de-DE" sz="1800" dirty="0">
                <a:effectLst/>
                <a:latin typeface="Arial" panose="020B0604020202020204" pitchFamily="34" charset="0"/>
                <a:ea typeface="Times New Roman" panose="02020603050405020304" pitchFamily="18" charset="0"/>
              </a:rPr>
              <a:t>Die Berechtigung zur Teilnahme am BOS-Funk</a:t>
            </a:r>
            <a:endParaRPr lang="de-DE" sz="2800" dirty="0">
              <a:effectLst/>
              <a:latin typeface="Times New Roman" panose="02020603050405020304" pitchFamily="18" charset="0"/>
              <a:ea typeface="Times New Roman" panose="02020603050405020304" pitchFamily="18" charset="0"/>
            </a:endParaRPr>
          </a:p>
          <a:p>
            <a:r>
              <a:rPr lang="de-DE" sz="1800" dirty="0">
                <a:effectLst/>
                <a:latin typeface="Arial" panose="020B0604020202020204" pitchFamily="34" charset="0"/>
                <a:ea typeface="Times New Roman" panose="02020603050405020304" pitchFamily="18" charset="0"/>
              </a:rPr>
              <a:t> </a:t>
            </a:r>
            <a:endParaRPr lang="de-DE" sz="2800" dirty="0">
              <a:effectLst/>
              <a:latin typeface="Times New Roman" panose="02020603050405020304" pitchFamily="18" charset="0"/>
              <a:ea typeface="Times New Roman" panose="02020603050405020304" pitchFamily="18" charset="0"/>
            </a:endParaRPr>
          </a:p>
          <a:p>
            <a:r>
              <a:rPr lang="de-DE" sz="1800" dirty="0">
                <a:effectLst/>
                <a:latin typeface="Arial" panose="020B0604020202020204" pitchFamily="34" charset="0"/>
                <a:ea typeface="Times New Roman" panose="02020603050405020304" pitchFamily="18" charset="0"/>
              </a:rPr>
              <a:t> </a:t>
            </a:r>
            <a:endParaRPr lang="de-DE" sz="2800" dirty="0">
              <a:effectLst/>
              <a:latin typeface="Times New Roman" panose="02020603050405020304" pitchFamily="18" charset="0"/>
              <a:ea typeface="Times New Roman" panose="02020603050405020304" pitchFamily="18" charset="0"/>
            </a:endParaRPr>
          </a:p>
        </p:txBody>
      </p:sp>
      <p:pic>
        <p:nvPicPr>
          <p:cNvPr id="9" name="Grafik 8">
            <a:extLst>
              <a:ext uri="{FF2B5EF4-FFF2-40B4-BE49-F238E27FC236}">
                <a16:creationId xmlns:a16="http://schemas.microsoft.com/office/drawing/2014/main" id="{2549AE15-333E-4137-AF8A-BAD6EF231C1D}"/>
              </a:ext>
            </a:extLst>
          </p:cNvPr>
          <p:cNvPicPr>
            <a:picLocks noChangeAspect="1"/>
          </p:cNvPicPr>
          <p:nvPr/>
        </p:nvPicPr>
        <p:blipFill>
          <a:blip r:embed="rId2"/>
          <a:stretch>
            <a:fillRect/>
          </a:stretch>
        </p:blipFill>
        <p:spPr>
          <a:xfrm>
            <a:off x="5870190" y="1052736"/>
            <a:ext cx="2657475" cy="1724025"/>
          </a:xfrm>
          <a:prstGeom prst="rect">
            <a:avLst/>
          </a:prstGeom>
        </p:spPr>
      </p:pic>
    </p:spTree>
    <p:extLst>
      <p:ext uri="{BB962C8B-B14F-4D97-AF65-F5344CB8AC3E}">
        <p14:creationId xmlns:p14="http://schemas.microsoft.com/office/powerpoint/2010/main" val="3431698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CB95153-709D-4389-888D-73D5423B5231}"/>
              </a:ext>
            </a:extLst>
          </p:cNvPr>
          <p:cNvSpPr>
            <a:spLocks noGrp="1"/>
          </p:cNvSpPr>
          <p:nvPr>
            <p:ph type="title"/>
          </p:nvPr>
        </p:nvSpPr>
        <p:spPr>
          <a:xfrm>
            <a:off x="452961" y="980728"/>
            <a:ext cx="6553200" cy="609600"/>
          </a:xfrm>
        </p:spPr>
        <p:txBody>
          <a:bodyPr/>
          <a:lstStyle/>
          <a:p>
            <a:r>
              <a:rPr lang="de-DE" b="1" dirty="0">
                <a:latin typeface="NDSFrutiger 45 Light" panose="02000403040000020004" pitchFamily="2" charset="0"/>
              </a:rPr>
              <a:t>Betriebliche Grundlagen</a:t>
            </a:r>
          </a:p>
        </p:txBody>
      </p:sp>
      <p:pic>
        <p:nvPicPr>
          <p:cNvPr id="4" name="Grafik 3">
            <a:extLst>
              <a:ext uri="{FF2B5EF4-FFF2-40B4-BE49-F238E27FC236}">
                <a16:creationId xmlns:a16="http://schemas.microsoft.com/office/drawing/2014/main" id="{05F8A730-A678-4AB4-94FC-5A57611CD92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40768"/>
            <a:ext cx="6178577" cy="4723148"/>
          </a:xfrm>
          <a:prstGeom prst="rect">
            <a:avLst/>
          </a:prstGeom>
          <a:noFill/>
        </p:spPr>
      </p:pic>
    </p:spTree>
    <p:extLst>
      <p:ext uri="{BB962C8B-B14F-4D97-AF65-F5344CB8AC3E}">
        <p14:creationId xmlns:p14="http://schemas.microsoft.com/office/powerpoint/2010/main" val="3463024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1052736"/>
            <a:ext cx="6553200" cy="609600"/>
          </a:xfrm>
        </p:spPr>
        <p:txBody>
          <a:bodyPr/>
          <a:lstStyle/>
          <a:p>
            <a:r>
              <a:rPr lang="de-DE" b="1" dirty="0">
                <a:solidFill>
                  <a:schemeClr val="tx1">
                    <a:lumMod val="65000"/>
                    <a:lumOff val="35000"/>
                  </a:schemeClr>
                </a:solidFill>
              </a:rPr>
              <a:t>Zusammenfassung</a:t>
            </a:r>
          </a:p>
        </p:txBody>
      </p:sp>
      <p:pic>
        <p:nvPicPr>
          <p:cNvPr id="6" name="Grafik 5">
            <a:extLst>
              <a:ext uri="{FF2B5EF4-FFF2-40B4-BE49-F238E27FC236}">
                <a16:creationId xmlns:a16="http://schemas.microsoft.com/office/drawing/2014/main" id="{FF7291A0-26D2-4646-9357-A0BB50E80C0F}"/>
              </a:ext>
            </a:extLst>
          </p:cNvPr>
          <p:cNvPicPr>
            <a:picLocks noChangeAspect="1"/>
          </p:cNvPicPr>
          <p:nvPr/>
        </p:nvPicPr>
        <p:blipFill>
          <a:blip r:embed="rId2"/>
          <a:stretch>
            <a:fillRect/>
          </a:stretch>
        </p:blipFill>
        <p:spPr>
          <a:xfrm>
            <a:off x="457200" y="1689922"/>
            <a:ext cx="8096250" cy="4000500"/>
          </a:xfrm>
          <a:prstGeom prst="rect">
            <a:avLst/>
          </a:prstGeom>
        </p:spPr>
      </p:pic>
    </p:spTree>
    <p:extLst>
      <p:ext uri="{BB962C8B-B14F-4D97-AF65-F5344CB8AC3E}">
        <p14:creationId xmlns:p14="http://schemas.microsoft.com/office/powerpoint/2010/main" val="131191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7AFE3C8-F831-42B6-B2AA-4C1ACC87FDE4}"/>
              </a:ext>
            </a:extLst>
          </p:cNvPr>
          <p:cNvSpPr>
            <a:spLocks noGrp="1"/>
          </p:cNvSpPr>
          <p:nvPr>
            <p:ph idx="12"/>
          </p:nvPr>
        </p:nvSpPr>
        <p:spPr>
          <a:xfrm>
            <a:off x="457200" y="1556792"/>
            <a:ext cx="8229600" cy="3505200"/>
          </a:xfrm>
        </p:spPr>
        <p:txBody>
          <a:bodyPr>
            <a:normAutofit/>
          </a:bodyPr>
          <a:lstStyle/>
          <a:p>
            <a:r>
              <a:rPr lang="de-DE" sz="2400" dirty="0">
                <a:latin typeface="NDSFrutiger 45 Light" panose="02000403040000020004" pitchFamily="2" charset="0"/>
              </a:rPr>
              <a:t>Die Teilnehmenden sollen </a:t>
            </a:r>
          </a:p>
          <a:p>
            <a:r>
              <a:rPr lang="de-DE" sz="2400" dirty="0">
                <a:latin typeface="NDSFrutiger 45 Light" panose="02000403040000020004" pitchFamily="2" charset="0"/>
              </a:rPr>
              <a:t>die für die </a:t>
            </a:r>
            <a:r>
              <a:rPr lang="de-DE" sz="2400" dirty="0" err="1">
                <a:latin typeface="NDSFrutiger 45 Light" panose="02000403040000020004" pitchFamily="2" charset="0"/>
              </a:rPr>
              <a:t>Truppfunktion</a:t>
            </a:r>
            <a:r>
              <a:rPr lang="de-DE" sz="2400" dirty="0">
                <a:latin typeface="NDSFrutiger 45 Light" panose="02000403040000020004" pitchFamily="2" charset="0"/>
              </a:rPr>
              <a:t> bedeutenden rechtlichen und technischen Grundlagen im Digitalfunk erläutern können.</a:t>
            </a:r>
          </a:p>
        </p:txBody>
      </p:sp>
      <p:sp>
        <p:nvSpPr>
          <p:cNvPr id="3" name="Titel 2">
            <a:extLst>
              <a:ext uri="{FF2B5EF4-FFF2-40B4-BE49-F238E27FC236}">
                <a16:creationId xmlns:a16="http://schemas.microsoft.com/office/drawing/2014/main" id="{8672E620-07B2-494C-A3DE-03E3D06CA739}"/>
              </a:ext>
            </a:extLst>
          </p:cNvPr>
          <p:cNvSpPr>
            <a:spLocks noGrp="1"/>
          </p:cNvSpPr>
          <p:nvPr>
            <p:ph type="title"/>
          </p:nvPr>
        </p:nvSpPr>
        <p:spPr>
          <a:xfrm>
            <a:off x="480740" y="914400"/>
            <a:ext cx="6553200" cy="609600"/>
          </a:xfrm>
        </p:spPr>
        <p:txBody>
          <a:bodyPr/>
          <a:lstStyle/>
          <a:p>
            <a:r>
              <a:rPr lang="de-DE" b="1" dirty="0">
                <a:latin typeface="NDSFrutiger 45 Light" panose="02000403040000020004" pitchFamily="2" charset="0"/>
              </a:rPr>
              <a:t>Lernziele</a:t>
            </a:r>
          </a:p>
        </p:txBody>
      </p:sp>
    </p:spTree>
    <p:extLst>
      <p:ext uri="{BB962C8B-B14F-4D97-AF65-F5344CB8AC3E}">
        <p14:creationId xmlns:p14="http://schemas.microsoft.com/office/powerpoint/2010/main" val="18259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A5D81C8-C21A-4A7B-AD15-09E6A51812D2}"/>
              </a:ext>
            </a:extLst>
          </p:cNvPr>
          <p:cNvSpPr>
            <a:spLocks noGrp="1"/>
          </p:cNvSpPr>
          <p:nvPr>
            <p:ph idx="12"/>
          </p:nvPr>
        </p:nvSpPr>
        <p:spPr>
          <a:xfrm>
            <a:off x="395536" y="1653258"/>
            <a:ext cx="8229600" cy="3505200"/>
          </a:xfrm>
        </p:spPr>
        <p:txBody>
          <a:bodyPr/>
          <a:lstStyle/>
          <a:p>
            <a:r>
              <a:rPr lang="de-DE" dirty="0">
                <a:latin typeface="NDSFrutiger 45 Light" panose="02000403040000020004" pitchFamily="2" charset="0"/>
              </a:rPr>
              <a:t>Die </a:t>
            </a:r>
            <a:r>
              <a:rPr lang="de-DE" b="1" dirty="0">
                <a:latin typeface="NDSFrutiger 45 Light" panose="02000403040000020004" pitchFamily="2" charset="0"/>
              </a:rPr>
              <a:t>gesetzlichen Grundlagen </a:t>
            </a:r>
            <a:r>
              <a:rPr lang="de-DE" dirty="0">
                <a:latin typeface="NDSFrutiger 45 Light" panose="02000403040000020004" pitchFamily="2" charset="0"/>
              </a:rPr>
              <a:t>des </a:t>
            </a:r>
            <a:r>
              <a:rPr lang="de-DE" b="1" dirty="0">
                <a:latin typeface="NDSFrutiger 45 Light" panose="02000403040000020004" pitchFamily="2" charset="0"/>
              </a:rPr>
              <a:t>Sprechfunkverkehrs der Behörden und Organisationen mit Sicherheitsaufgaben (BOS), </a:t>
            </a:r>
            <a:r>
              <a:rPr lang="de-DE" dirty="0">
                <a:latin typeface="NDSFrutiger 45 Light" panose="02000403040000020004" pitchFamily="2" charset="0"/>
              </a:rPr>
              <a:t>werden von der Bundesnetzagentur in Zusammenarbeit mit dem Bundesinnenminister und den Innenministerien der Länder geregelt.</a:t>
            </a:r>
          </a:p>
          <a:p>
            <a:endParaRPr lang="de-DE" dirty="0">
              <a:latin typeface="NDSFrutiger 45 Light" panose="02000403040000020004" pitchFamily="2" charset="0"/>
            </a:endParaRPr>
          </a:p>
          <a:p>
            <a:r>
              <a:rPr lang="de-DE" dirty="0">
                <a:latin typeface="NDSFrutiger 45 Light" panose="02000403040000020004" pitchFamily="2" charset="0"/>
              </a:rPr>
              <a:t>Der BOS-Funk ist ein Teil der nichtöffentlichen Funkanwendung</a:t>
            </a:r>
          </a:p>
          <a:p>
            <a:r>
              <a:rPr lang="de-DE" dirty="0">
                <a:latin typeface="NDSFrutiger 45 Light" panose="02000403040000020004" pitchFamily="2" charset="0"/>
              </a:rPr>
              <a:t>Er umfasst Funkanlagen und Funknetze des </a:t>
            </a:r>
            <a:r>
              <a:rPr lang="de-DE" b="1" dirty="0">
                <a:latin typeface="NDSFrutiger 45 Light" panose="02000403040000020004" pitchFamily="2" charset="0"/>
              </a:rPr>
              <a:t>nicht öffentlichen mobilen Landfunkdienstes (</a:t>
            </a:r>
            <a:r>
              <a:rPr lang="de-DE" b="1" dirty="0" err="1">
                <a:latin typeface="NDSFrutiger 45 Light" panose="02000403040000020004" pitchFamily="2" charset="0"/>
              </a:rPr>
              <a:t>nömL</a:t>
            </a:r>
            <a:r>
              <a:rPr lang="de-DE" b="1" dirty="0">
                <a:latin typeface="NDSFrutiger 45 Light" panose="02000403040000020004" pitchFamily="2" charset="0"/>
              </a:rPr>
              <a:t>)</a:t>
            </a:r>
          </a:p>
          <a:p>
            <a:endParaRPr lang="de-DE" b="1" dirty="0">
              <a:latin typeface="NDSFrutiger 45 Light" panose="02000403040000020004" pitchFamily="2" charset="0"/>
            </a:endParaRPr>
          </a:p>
          <a:p>
            <a:r>
              <a:rPr lang="de-DE" b="1" dirty="0">
                <a:latin typeface="NDSFrutiger 45 Light" panose="02000403040000020004" pitchFamily="2" charset="0"/>
              </a:rPr>
              <a:t>Über diesen Weg werden einheitliche Vorgaben garantiert, sowie die Zusammenarbeit aller BOS garantiert den Einsatzerfolg</a:t>
            </a:r>
          </a:p>
        </p:txBody>
      </p:sp>
      <p:sp>
        <p:nvSpPr>
          <p:cNvPr id="3" name="Titel 2">
            <a:extLst>
              <a:ext uri="{FF2B5EF4-FFF2-40B4-BE49-F238E27FC236}">
                <a16:creationId xmlns:a16="http://schemas.microsoft.com/office/drawing/2014/main" id="{1B7094B9-5210-4FFD-B2B8-91777B05CFE2}"/>
              </a:ext>
            </a:extLst>
          </p:cNvPr>
          <p:cNvSpPr>
            <a:spLocks noGrp="1"/>
          </p:cNvSpPr>
          <p:nvPr>
            <p:ph type="title"/>
          </p:nvPr>
        </p:nvSpPr>
        <p:spPr>
          <a:xfrm>
            <a:off x="457200" y="1052736"/>
            <a:ext cx="6553200" cy="609600"/>
          </a:xfrm>
        </p:spPr>
        <p:txBody>
          <a:bodyPr/>
          <a:lstStyle/>
          <a:p>
            <a:r>
              <a:rPr lang="de-DE" b="1" dirty="0">
                <a:latin typeface="NDSFrutiger 45 Light" panose="02000403040000020004" pitchFamily="2" charset="0"/>
              </a:rPr>
              <a:t>Grundlagen</a:t>
            </a:r>
          </a:p>
        </p:txBody>
      </p:sp>
    </p:spTree>
    <p:extLst>
      <p:ext uri="{BB962C8B-B14F-4D97-AF65-F5344CB8AC3E}">
        <p14:creationId xmlns:p14="http://schemas.microsoft.com/office/powerpoint/2010/main" val="761592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1406284-2728-4529-936A-957447E413EA}"/>
              </a:ext>
            </a:extLst>
          </p:cNvPr>
          <p:cNvSpPr>
            <a:spLocks noGrp="1"/>
          </p:cNvSpPr>
          <p:nvPr>
            <p:ph type="title"/>
          </p:nvPr>
        </p:nvSpPr>
        <p:spPr>
          <a:xfrm>
            <a:off x="445962" y="1052736"/>
            <a:ext cx="6553200" cy="609600"/>
          </a:xfrm>
        </p:spPr>
        <p:txBody>
          <a:bodyPr/>
          <a:lstStyle/>
          <a:p>
            <a:r>
              <a:rPr lang="de-DE" b="1" dirty="0">
                <a:latin typeface="NDSFrutiger 45 Light" panose="02000403040000020004" pitchFamily="2" charset="0"/>
              </a:rPr>
              <a:t>Funkdienste</a:t>
            </a:r>
          </a:p>
        </p:txBody>
      </p:sp>
      <p:grpSp>
        <p:nvGrpSpPr>
          <p:cNvPr id="4" name="Gruppieren 3">
            <a:extLst>
              <a:ext uri="{FF2B5EF4-FFF2-40B4-BE49-F238E27FC236}">
                <a16:creationId xmlns:a16="http://schemas.microsoft.com/office/drawing/2014/main" id="{921317AD-1613-4084-AD03-A30480CC9783}"/>
              </a:ext>
            </a:extLst>
          </p:cNvPr>
          <p:cNvGrpSpPr/>
          <p:nvPr/>
        </p:nvGrpSpPr>
        <p:grpSpPr>
          <a:xfrm>
            <a:off x="512957" y="1717287"/>
            <a:ext cx="8298830" cy="3931481"/>
            <a:chOff x="512957" y="1717287"/>
            <a:chExt cx="8298830" cy="3931481"/>
          </a:xfrm>
        </p:grpSpPr>
        <p:grpSp>
          <p:nvGrpSpPr>
            <p:cNvPr id="5" name="Gruppieren 4">
              <a:extLst>
                <a:ext uri="{FF2B5EF4-FFF2-40B4-BE49-F238E27FC236}">
                  <a16:creationId xmlns:a16="http://schemas.microsoft.com/office/drawing/2014/main" id="{7156F7C0-3DC8-463E-8E69-BA1EE108274C}"/>
                </a:ext>
              </a:extLst>
            </p:cNvPr>
            <p:cNvGrpSpPr/>
            <p:nvPr/>
          </p:nvGrpSpPr>
          <p:grpSpPr>
            <a:xfrm>
              <a:off x="4476750" y="4308853"/>
              <a:ext cx="3019425" cy="620799"/>
              <a:chOff x="2079403" y="2124493"/>
              <a:chExt cx="2794572" cy="620799"/>
            </a:xfrm>
          </p:grpSpPr>
          <p:cxnSp>
            <p:nvCxnSpPr>
              <p:cNvPr id="24" name="Gerader Verbinder 23">
                <a:extLst>
                  <a:ext uri="{FF2B5EF4-FFF2-40B4-BE49-F238E27FC236}">
                    <a16:creationId xmlns:a16="http://schemas.microsoft.com/office/drawing/2014/main" id="{D8C4ECDE-6E39-428E-8ADC-4A1C82461061}"/>
                  </a:ext>
                </a:extLst>
              </p:cNvPr>
              <p:cNvCxnSpPr/>
              <p:nvPr/>
            </p:nvCxnSpPr>
            <p:spPr bwMode="auto">
              <a:xfrm flipV="1">
                <a:off x="2079403" y="2411728"/>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r Verbinder 24">
                <a:extLst>
                  <a:ext uri="{FF2B5EF4-FFF2-40B4-BE49-F238E27FC236}">
                    <a16:creationId xmlns:a16="http://schemas.microsoft.com/office/drawing/2014/main" id="{46F78E55-13D3-4EE4-9883-D074300D836C}"/>
                  </a:ext>
                </a:extLst>
              </p:cNvPr>
              <p:cNvCxnSpPr/>
              <p:nvPr/>
            </p:nvCxnSpPr>
            <p:spPr bwMode="auto">
              <a:xfrm flipV="1">
                <a:off x="4870183" y="2439007"/>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r Verbinder 25">
                <a:extLst>
                  <a:ext uri="{FF2B5EF4-FFF2-40B4-BE49-F238E27FC236}">
                    <a16:creationId xmlns:a16="http://schemas.microsoft.com/office/drawing/2014/main" id="{D75B2DC3-36F4-49E4-9341-8005C0E1DA8D}"/>
                  </a:ext>
                </a:extLst>
              </p:cNvPr>
              <p:cNvCxnSpPr/>
              <p:nvPr/>
            </p:nvCxnSpPr>
            <p:spPr bwMode="auto">
              <a:xfrm flipV="1">
                <a:off x="3748187" y="2124493"/>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r Verbinder 26">
                <a:extLst>
                  <a:ext uri="{FF2B5EF4-FFF2-40B4-BE49-F238E27FC236}">
                    <a16:creationId xmlns:a16="http://schemas.microsoft.com/office/drawing/2014/main" id="{3A6F857E-E42C-4C83-B7FF-20069B799632}"/>
                  </a:ext>
                </a:extLst>
              </p:cNvPr>
              <p:cNvCxnSpPr/>
              <p:nvPr/>
            </p:nvCxnSpPr>
            <p:spPr bwMode="auto">
              <a:xfrm>
                <a:off x="2085203" y="2430966"/>
                <a:ext cx="2788772" cy="16950"/>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 name="Gruppieren 5">
              <a:extLst>
                <a:ext uri="{FF2B5EF4-FFF2-40B4-BE49-F238E27FC236}">
                  <a16:creationId xmlns:a16="http://schemas.microsoft.com/office/drawing/2014/main" id="{4F3DF084-7F55-4DF7-BFF8-3C6731B8A4E5}"/>
                </a:ext>
              </a:extLst>
            </p:cNvPr>
            <p:cNvGrpSpPr/>
            <p:nvPr/>
          </p:nvGrpSpPr>
          <p:grpSpPr>
            <a:xfrm>
              <a:off x="3491074" y="3070723"/>
              <a:ext cx="2794572" cy="583950"/>
              <a:chOff x="2079403" y="2151817"/>
              <a:chExt cx="2794572" cy="583950"/>
            </a:xfrm>
          </p:grpSpPr>
          <p:cxnSp>
            <p:nvCxnSpPr>
              <p:cNvPr id="20" name="Gerader Verbinder 19">
                <a:extLst>
                  <a:ext uri="{FF2B5EF4-FFF2-40B4-BE49-F238E27FC236}">
                    <a16:creationId xmlns:a16="http://schemas.microsoft.com/office/drawing/2014/main" id="{29E9CDB1-8DC7-43EB-B05A-663C1B248F52}"/>
                  </a:ext>
                </a:extLst>
              </p:cNvPr>
              <p:cNvCxnSpPr/>
              <p:nvPr/>
            </p:nvCxnSpPr>
            <p:spPr bwMode="auto">
              <a:xfrm flipV="1">
                <a:off x="2079403" y="2411728"/>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r Verbinder 20">
                <a:extLst>
                  <a:ext uri="{FF2B5EF4-FFF2-40B4-BE49-F238E27FC236}">
                    <a16:creationId xmlns:a16="http://schemas.microsoft.com/office/drawing/2014/main" id="{8E3AD258-FFD4-41DA-9392-878A2A993E90}"/>
                  </a:ext>
                </a:extLst>
              </p:cNvPr>
              <p:cNvCxnSpPr/>
              <p:nvPr/>
            </p:nvCxnSpPr>
            <p:spPr bwMode="auto">
              <a:xfrm flipV="1">
                <a:off x="4870183" y="2429482"/>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r Verbinder 21">
                <a:extLst>
                  <a:ext uri="{FF2B5EF4-FFF2-40B4-BE49-F238E27FC236}">
                    <a16:creationId xmlns:a16="http://schemas.microsoft.com/office/drawing/2014/main" id="{57835EF2-6C98-4431-B8BC-D2FBBC20B9F6}"/>
                  </a:ext>
                </a:extLst>
              </p:cNvPr>
              <p:cNvCxnSpPr/>
              <p:nvPr/>
            </p:nvCxnSpPr>
            <p:spPr bwMode="auto">
              <a:xfrm flipV="1">
                <a:off x="3431638" y="2151817"/>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r Verbinder 22">
                <a:extLst>
                  <a:ext uri="{FF2B5EF4-FFF2-40B4-BE49-F238E27FC236}">
                    <a16:creationId xmlns:a16="http://schemas.microsoft.com/office/drawing/2014/main" id="{4C81C50A-3088-42AD-A648-CBAF4035EF43}"/>
                  </a:ext>
                </a:extLst>
              </p:cNvPr>
              <p:cNvCxnSpPr/>
              <p:nvPr/>
            </p:nvCxnSpPr>
            <p:spPr bwMode="auto">
              <a:xfrm>
                <a:off x="2085203" y="2430966"/>
                <a:ext cx="2788772" cy="16950"/>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r Verbinder 6">
              <a:extLst>
                <a:ext uri="{FF2B5EF4-FFF2-40B4-BE49-F238E27FC236}">
                  <a16:creationId xmlns:a16="http://schemas.microsoft.com/office/drawing/2014/main" id="{A3E6B5A2-7C16-4B97-8D65-B04AAB05C169}"/>
                </a:ext>
              </a:extLst>
            </p:cNvPr>
            <p:cNvCxnSpPr/>
            <p:nvPr/>
          </p:nvCxnSpPr>
          <p:spPr bwMode="auto">
            <a:xfrm flipV="1">
              <a:off x="2071967" y="2419105"/>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r Verbinder 7">
              <a:extLst>
                <a:ext uri="{FF2B5EF4-FFF2-40B4-BE49-F238E27FC236}">
                  <a16:creationId xmlns:a16="http://schemas.microsoft.com/office/drawing/2014/main" id="{D31D35D2-37E2-431C-AD14-11FA9A5BF8DE}"/>
                </a:ext>
              </a:extLst>
            </p:cNvPr>
            <p:cNvCxnSpPr/>
            <p:nvPr/>
          </p:nvCxnSpPr>
          <p:spPr bwMode="auto">
            <a:xfrm flipV="1">
              <a:off x="4862747" y="2436859"/>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r Verbinder 8">
              <a:extLst>
                <a:ext uri="{FF2B5EF4-FFF2-40B4-BE49-F238E27FC236}">
                  <a16:creationId xmlns:a16="http://schemas.microsoft.com/office/drawing/2014/main" id="{F5A20ED1-0ED5-4AD8-90DB-4CEB1A390878}"/>
                </a:ext>
              </a:extLst>
            </p:cNvPr>
            <p:cNvCxnSpPr/>
            <p:nvPr/>
          </p:nvCxnSpPr>
          <p:spPr bwMode="auto">
            <a:xfrm flipV="1">
              <a:off x="3424202" y="2159194"/>
              <a:ext cx="3792" cy="306285"/>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r Verbinder 9">
              <a:extLst>
                <a:ext uri="{FF2B5EF4-FFF2-40B4-BE49-F238E27FC236}">
                  <a16:creationId xmlns:a16="http://schemas.microsoft.com/office/drawing/2014/main" id="{A2541AD9-8D40-46AA-A2C7-CCEA852E923D}"/>
                </a:ext>
              </a:extLst>
            </p:cNvPr>
            <p:cNvCxnSpPr/>
            <p:nvPr/>
          </p:nvCxnSpPr>
          <p:spPr bwMode="auto">
            <a:xfrm>
              <a:off x="2077767" y="2438343"/>
              <a:ext cx="2788772" cy="16950"/>
            </a:xfrm>
            <a:prstGeom prst="line">
              <a:avLst/>
            </a:prstGeom>
            <a:noFill/>
            <a:ln w="381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a:extLst>
                <a:ext uri="{FF2B5EF4-FFF2-40B4-BE49-F238E27FC236}">
                  <a16:creationId xmlns:a16="http://schemas.microsoft.com/office/drawing/2014/main" id="{9B4DE8B8-F1BB-4A20-B046-F4B9D507E3A3}"/>
                </a:ext>
              </a:extLst>
            </p:cNvPr>
            <p:cNvSpPr txBox="1"/>
            <p:nvPr/>
          </p:nvSpPr>
          <p:spPr>
            <a:xfrm>
              <a:off x="512957" y="1717288"/>
              <a:ext cx="1371600" cy="461665"/>
            </a:xfrm>
            <a:prstGeom prst="rect">
              <a:avLst/>
            </a:prstGeom>
            <a:solidFill>
              <a:srgbClr val="00B0F0"/>
            </a:solidFill>
            <a:ln>
              <a:solidFill>
                <a:schemeClr val="tx1"/>
              </a:solidFill>
            </a:ln>
          </p:spPr>
          <p:txBody>
            <a:bodyPr wrap="square" rtlCol="0">
              <a:spAutoFit/>
            </a:bodyPr>
            <a:lstStyle/>
            <a:p>
              <a:r>
                <a:rPr lang="de-DE" dirty="0">
                  <a:latin typeface="NDSFrutiger 45 Light" panose="02000403040000020004" pitchFamily="2" charset="0"/>
                </a:rPr>
                <a:t>Seefunk</a:t>
              </a:r>
            </a:p>
          </p:txBody>
        </p:sp>
        <p:sp>
          <p:nvSpPr>
            <p:cNvPr id="12" name="Textfeld 11">
              <a:extLst>
                <a:ext uri="{FF2B5EF4-FFF2-40B4-BE49-F238E27FC236}">
                  <a16:creationId xmlns:a16="http://schemas.microsoft.com/office/drawing/2014/main" id="{FA0181FD-519A-48A2-8A1E-EC377E734FAC}"/>
                </a:ext>
              </a:extLst>
            </p:cNvPr>
            <p:cNvSpPr txBox="1"/>
            <p:nvPr/>
          </p:nvSpPr>
          <p:spPr>
            <a:xfrm>
              <a:off x="2694880" y="1717288"/>
              <a:ext cx="1484892" cy="461665"/>
            </a:xfrm>
            <a:prstGeom prst="rect">
              <a:avLst/>
            </a:prstGeom>
            <a:solidFill>
              <a:srgbClr val="FFC000"/>
            </a:solidFill>
            <a:ln>
              <a:solidFill>
                <a:schemeClr val="tx1"/>
              </a:solidFill>
            </a:ln>
          </p:spPr>
          <p:txBody>
            <a:bodyPr wrap="square" rtlCol="0">
              <a:spAutoFit/>
            </a:bodyPr>
            <a:lstStyle/>
            <a:p>
              <a:r>
                <a:rPr lang="de-DE" dirty="0">
                  <a:latin typeface="NDSFrutiger 45 Light" panose="02000403040000020004" pitchFamily="2" charset="0"/>
                </a:rPr>
                <a:t>Landfunk</a:t>
              </a:r>
            </a:p>
          </p:txBody>
        </p:sp>
        <p:sp>
          <p:nvSpPr>
            <p:cNvPr id="13" name="Textfeld 12">
              <a:extLst>
                <a:ext uri="{FF2B5EF4-FFF2-40B4-BE49-F238E27FC236}">
                  <a16:creationId xmlns:a16="http://schemas.microsoft.com/office/drawing/2014/main" id="{9F31A958-64EC-4CED-A091-45780B6846AA}"/>
                </a:ext>
              </a:extLst>
            </p:cNvPr>
            <p:cNvSpPr txBox="1"/>
            <p:nvPr/>
          </p:nvSpPr>
          <p:spPr>
            <a:xfrm>
              <a:off x="4990095" y="1717287"/>
              <a:ext cx="1371600" cy="461665"/>
            </a:xfrm>
            <a:prstGeom prst="rect">
              <a:avLst/>
            </a:prstGeom>
            <a:solidFill>
              <a:schemeClr val="accent1">
                <a:lumMod val="40000"/>
                <a:lumOff val="60000"/>
              </a:schemeClr>
            </a:solidFill>
            <a:ln>
              <a:solidFill>
                <a:schemeClr val="tx1"/>
              </a:solidFill>
            </a:ln>
          </p:spPr>
          <p:txBody>
            <a:bodyPr wrap="square" rtlCol="0">
              <a:spAutoFit/>
            </a:bodyPr>
            <a:lstStyle/>
            <a:p>
              <a:r>
                <a:rPr lang="de-DE" dirty="0">
                  <a:latin typeface="NDSFrutiger 45 Light" panose="02000403040000020004" pitchFamily="2" charset="0"/>
                </a:rPr>
                <a:t>Flugfunk</a:t>
              </a:r>
            </a:p>
          </p:txBody>
        </p:sp>
        <p:sp>
          <p:nvSpPr>
            <p:cNvPr id="14" name="Textfeld 13">
              <a:extLst>
                <a:ext uri="{FF2B5EF4-FFF2-40B4-BE49-F238E27FC236}">
                  <a16:creationId xmlns:a16="http://schemas.microsoft.com/office/drawing/2014/main" id="{86E31119-D671-4071-A14D-1F59492A7769}"/>
                </a:ext>
              </a:extLst>
            </p:cNvPr>
            <p:cNvSpPr txBox="1"/>
            <p:nvPr/>
          </p:nvSpPr>
          <p:spPr>
            <a:xfrm>
              <a:off x="944137" y="2661125"/>
              <a:ext cx="2390077" cy="461665"/>
            </a:xfrm>
            <a:prstGeom prst="rect">
              <a:avLst/>
            </a:prstGeom>
            <a:solidFill>
              <a:srgbClr val="92D050"/>
            </a:solidFill>
            <a:ln>
              <a:solidFill>
                <a:schemeClr val="tx1"/>
              </a:solidFill>
            </a:ln>
          </p:spPr>
          <p:txBody>
            <a:bodyPr wrap="square" rtlCol="0">
              <a:spAutoFit/>
            </a:bodyPr>
            <a:lstStyle/>
            <a:p>
              <a:r>
                <a:rPr lang="de-DE" dirty="0">
                  <a:latin typeface="NDSFrutiger 45 Light" panose="02000403040000020004" pitchFamily="2" charset="0"/>
                </a:rPr>
                <a:t>Fester Landfunk</a:t>
              </a:r>
            </a:p>
          </p:txBody>
        </p:sp>
        <p:sp>
          <p:nvSpPr>
            <p:cNvPr id="15" name="Textfeld 14">
              <a:extLst>
                <a:ext uri="{FF2B5EF4-FFF2-40B4-BE49-F238E27FC236}">
                  <a16:creationId xmlns:a16="http://schemas.microsoft.com/office/drawing/2014/main" id="{2C1ABD11-71A3-4965-9527-CE6886E7B52C}"/>
                </a:ext>
              </a:extLst>
            </p:cNvPr>
            <p:cNvSpPr txBox="1"/>
            <p:nvPr/>
          </p:nvSpPr>
          <p:spPr>
            <a:xfrm>
              <a:off x="3581326" y="2661125"/>
              <a:ext cx="2585299" cy="461665"/>
            </a:xfrm>
            <a:prstGeom prst="rect">
              <a:avLst/>
            </a:prstGeom>
            <a:solidFill>
              <a:schemeClr val="accent2"/>
            </a:solidFill>
            <a:ln>
              <a:solidFill>
                <a:schemeClr val="tx1"/>
              </a:solidFill>
            </a:ln>
          </p:spPr>
          <p:txBody>
            <a:bodyPr wrap="square" rtlCol="0">
              <a:spAutoFit/>
            </a:bodyPr>
            <a:lstStyle/>
            <a:p>
              <a:r>
                <a:rPr lang="de-DE" dirty="0">
                  <a:latin typeface="NDSFrutiger 45 Light" panose="02000403040000020004" pitchFamily="2" charset="0"/>
                </a:rPr>
                <a:t>mobiler Landfunk</a:t>
              </a:r>
            </a:p>
          </p:txBody>
        </p:sp>
        <p:sp>
          <p:nvSpPr>
            <p:cNvPr id="16" name="Textfeld 15">
              <a:extLst>
                <a:ext uri="{FF2B5EF4-FFF2-40B4-BE49-F238E27FC236}">
                  <a16:creationId xmlns:a16="http://schemas.microsoft.com/office/drawing/2014/main" id="{3773186B-A298-49C6-905B-B19B587B0179}"/>
                </a:ext>
              </a:extLst>
            </p:cNvPr>
            <p:cNvSpPr txBox="1"/>
            <p:nvPr/>
          </p:nvSpPr>
          <p:spPr>
            <a:xfrm>
              <a:off x="2085203" y="3604961"/>
              <a:ext cx="2659643" cy="830997"/>
            </a:xfrm>
            <a:prstGeom prst="rect">
              <a:avLst/>
            </a:prstGeom>
            <a:solidFill>
              <a:srgbClr val="92D050"/>
            </a:solidFill>
            <a:ln>
              <a:solidFill>
                <a:schemeClr val="tx1"/>
              </a:solidFill>
            </a:ln>
          </p:spPr>
          <p:txBody>
            <a:bodyPr wrap="square" rtlCol="0">
              <a:spAutoFit/>
            </a:bodyPr>
            <a:lstStyle/>
            <a:p>
              <a:pPr algn="ctr"/>
              <a:r>
                <a:rPr lang="de-DE" dirty="0">
                  <a:latin typeface="NDSFrutiger 45 Light" panose="02000403040000020004" pitchFamily="2" charset="0"/>
                </a:rPr>
                <a:t>öffentlicher Landfunk (</a:t>
              </a:r>
              <a:r>
                <a:rPr lang="de-DE" dirty="0" err="1">
                  <a:latin typeface="NDSFrutiger 45 Light" panose="02000403040000020004" pitchFamily="2" charset="0"/>
                </a:rPr>
                <a:t>ömL</a:t>
              </a:r>
              <a:r>
                <a:rPr lang="de-DE" dirty="0">
                  <a:latin typeface="NDSFrutiger 45 Light" panose="02000403040000020004" pitchFamily="2" charset="0"/>
                </a:rPr>
                <a:t>)</a:t>
              </a:r>
            </a:p>
          </p:txBody>
        </p:sp>
        <p:sp>
          <p:nvSpPr>
            <p:cNvPr id="17" name="Textfeld 16">
              <a:extLst>
                <a:ext uri="{FF2B5EF4-FFF2-40B4-BE49-F238E27FC236}">
                  <a16:creationId xmlns:a16="http://schemas.microsoft.com/office/drawing/2014/main" id="{9426ED03-F103-4317-8827-211B02B48A3D}"/>
                </a:ext>
              </a:extLst>
            </p:cNvPr>
            <p:cNvSpPr txBox="1"/>
            <p:nvPr/>
          </p:nvSpPr>
          <p:spPr>
            <a:xfrm>
              <a:off x="5031873" y="3604962"/>
              <a:ext cx="2659643" cy="830997"/>
            </a:xfrm>
            <a:prstGeom prst="rect">
              <a:avLst/>
            </a:prstGeom>
            <a:solidFill>
              <a:srgbClr val="FFC000"/>
            </a:solidFill>
            <a:ln>
              <a:solidFill>
                <a:schemeClr val="tx1"/>
              </a:solidFill>
            </a:ln>
          </p:spPr>
          <p:txBody>
            <a:bodyPr wrap="square" rtlCol="0">
              <a:spAutoFit/>
            </a:bodyPr>
            <a:lstStyle/>
            <a:p>
              <a:pPr algn="ctr"/>
              <a:r>
                <a:rPr lang="de-DE" dirty="0">
                  <a:latin typeface="NDSFrutiger 45 Light" panose="02000403040000020004" pitchFamily="2" charset="0"/>
                </a:rPr>
                <a:t>nicht öffentlicher Landfunk (</a:t>
              </a:r>
              <a:r>
                <a:rPr lang="de-DE" dirty="0" err="1">
                  <a:latin typeface="NDSFrutiger 45 Light" panose="02000403040000020004" pitchFamily="2" charset="0"/>
                </a:rPr>
                <a:t>nömL</a:t>
              </a:r>
              <a:r>
                <a:rPr lang="de-DE" dirty="0">
                  <a:latin typeface="NDSFrutiger 45 Light" panose="02000403040000020004" pitchFamily="2" charset="0"/>
                </a:rPr>
                <a:t>)</a:t>
              </a:r>
            </a:p>
          </p:txBody>
        </p:sp>
        <p:sp>
          <p:nvSpPr>
            <p:cNvPr id="18" name="Textfeld 17">
              <a:extLst>
                <a:ext uri="{FF2B5EF4-FFF2-40B4-BE49-F238E27FC236}">
                  <a16:creationId xmlns:a16="http://schemas.microsoft.com/office/drawing/2014/main" id="{EDFFF4B1-7C77-4C3C-9B43-7A03A6DCDB5B}"/>
                </a:ext>
              </a:extLst>
            </p:cNvPr>
            <p:cNvSpPr txBox="1"/>
            <p:nvPr/>
          </p:nvSpPr>
          <p:spPr>
            <a:xfrm>
              <a:off x="3208726" y="4817771"/>
              <a:ext cx="2659643" cy="830997"/>
            </a:xfrm>
            <a:prstGeom prst="rect">
              <a:avLst/>
            </a:prstGeom>
            <a:solidFill>
              <a:srgbClr val="92D050"/>
            </a:solidFill>
            <a:ln>
              <a:solidFill>
                <a:schemeClr val="tx1"/>
              </a:solidFill>
            </a:ln>
          </p:spPr>
          <p:txBody>
            <a:bodyPr wrap="square" rtlCol="0">
              <a:spAutoFit/>
            </a:bodyPr>
            <a:lstStyle/>
            <a:p>
              <a:pPr algn="ctr"/>
              <a:r>
                <a:rPr lang="de-DE" dirty="0">
                  <a:latin typeface="NDSFrutiger 45 Light" panose="02000403040000020004" pitchFamily="2" charset="0"/>
                </a:rPr>
                <a:t>Betriebsfunk</a:t>
              </a:r>
            </a:p>
            <a:p>
              <a:pPr algn="ctr"/>
              <a:endParaRPr lang="de-DE" dirty="0">
                <a:latin typeface="NDSFrutiger 45 Light" panose="02000403040000020004" pitchFamily="2" charset="0"/>
              </a:endParaRPr>
            </a:p>
          </p:txBody>
        </p:sp>
        <p:sp>
          <p:nvSpPr>
            <p:cNvPr id="19" name="Textfeld 18">
              <a:extLst>
                <a:ext uri="{FF2B5EF4-FFF2-40B4-BE49-F238E27FC236}">
                  <a16:creationId xmlns:a16="http://schemas.microsoft.com/office/drawing/2014/main" id="{BF0A4146-DADE-43D7-B242-FF9EBEEDEB61}"/>
                </a:ext>
              </a:extLst>
            </p:cNvPr>
            <p:cNvSpPr txBox="1"/>
            <p:nvPr/>
          </p:nvSpPr>
          <p:spPr>
            <a:xfrm>
              <a:off x="6152144" y="4817771"/>
              <a:ext cx="2659643" cy="738664"/>
            </a:xfrm>
            <a:prstGeom prst="rect">
              <a:avLst/>
            </a:prstGeom>
            <a:solidFill>
              <a:srgbClr val="92D050"/>
            </a:solidFill>
            <a:ln>
              <a:solidFill>
                <a:schemeClr val="tx1"/>
              </a:solidFill>
            </a:ln>
          </p:spPr>
          <p:txBody>
            <a:bodyPr wrap="square" rtlCol="0">
              <a:spAutoFit/>
            </a:bodyPr>
            <a:lstStyle/>
            <a:p>
              <a:pPr algn="ctr"/>
              <a:r>
                <a:rPr lang="de-DE">
                  <a:latin typeface="NDSFrutiger 45 Light" panose="02000403040000020004" pitchFamily="2" charset="0"/>
                </a:rPr>
                <a:t>BOS                        </a:t>
              </a:r>
              <a:r>
                <a:rPr lang="de-DE" sz="1200" dirty="0">
                  <a:latin typeface="NDSFrutiger 45 Light" panose="02000403040000020004" pitchFamily="2" charset="0"/>
                </a:rPr>
                <a:t>(Behörden und Organisationen mit Sicherheitsaufgaben)</a:t>
              </a:r>
            </a:p>
          </p:txBody>
        </p:sp>
      </p:grpSp>
    </p:spTree>
    <p:extLst>
      <p:ext uri="{BB962C8B-B14F-4D97-AF65-F5344CB8AC3E}">
        <p14:creationId xmlns:p14="http://schemas.microsoft.com/office/powerpoint/2010/main" val="74536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CFA4FB0-9025-44C9-BDB4-01FC523762C7}"/>
              </a:ext>
            </a:extLst>
          </p:cNvPr>
          <p:cNvSpPr>
            <a:spLocks noGrp="1"/>
          </p:cNvSpPr>
          <p:nvPr>
            <p:ph type="title"/>
          </p:nvPr>
        </p:nvSpPr>
        <p:spPr>
          <a:xfrm>
            <a:off x="449815" y="862495"/>
            <a:ext cx="6553200" cy="609600"/>
          </a:xfrm>
        </p:spPr>
        <p:txBody>
          <a:bodyPr/>
          <a:lstStyle/>
          <a:p>
            <a:r>
              <a:rPr lang="de-DE" b="1" dirty="0">
                <a:latin typeface="NDSFrutiger 45 Light" panose="02000403040000020004" pitchFamily="2" charset="0"/>
              </a:rPr>
              <a:t>Zuständigkeiten</a:t>
            </a:r>
          </a:p>
        </p:txBody>
      </p:sp>
      <p:sp>
        <p:nvSpPr>
          <p:cNvPr id="4" name="Rechteck 3">
            <a:extLst>
              <a:ext uri="{FF2B5EF4-FFF2-40B4-BE49-F238E27FC236}">
                <a16:creationId xmlns:a16="http://schemas.microsoft.com/office/drawing/2014/main" id="{A3EE3053-59AD-41D5-86A8-D3F4E7ACC550}"/>
              </a:ext>
            </a:extLst>
          </p:cNvPr>
          <p:cNvSpPr/>
          <p:nvPr/>
        </p:nvSpPr>
        <p:spPr>
          <a:xfrm>
            <a:off x="2288920" y="1355484"/>
            <a:ext cx="4392488" cy="4320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Bundestag</a:t>
            </a:r>
            <a:r>
              <a:rPr lang="de-DE" dirty="0"/>
              <a:t> </a:t>
            </a:r>
            <a:r>
              <a:rPr lang="de-DE" sz="1600" dirty="0">
                <a:latin typeface="NDSFrutiger 45 Light" panose="02000403040000020004" pitchFamily="2" charset="0"/>
              </a:rPr>
              <a:t>/ Bundesrat</a:t>
            </a:r>
          </a:p>
        </p:txBody>
      </p:sp>
      <p:sp>
        <p:nvSpPr>
          <p:cNvPr id="5" name="Rechteck 4">
            <a:extLst>
              <a:ext uri="{FF2B5EF4-FFF2-40B4-BE49-F238E27FC236}">
                <a16:creationId xmlns:a16="http://schemas.microsoft.com/office/drawing/2014/main" id="{43F7293D-39C1-4C98-8A1F-CD66424FDF8A}"/>
              </a:ext>
            </a:extLst>
          </p:cNvPr>
          <p:cNvSpPr/>
          <p:nvPr/>
        </p:nvSpPr>
        <p:spPr>
          <a:xfrm>
            <a:off x="480080" y="2031772"/>
            <a:ext cx="2720483" cy="4320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Telekommunikationsgesetz</a:t>
            </a:r>
          </a:p>
        </p:txBody>
      </p:sp>
      <p:sp>
        <p:nvSpPr>
          <p:cNvPr id="6" name="Rechteck 5">
            <a:extLst>
              <a:ext uri="{FF2B5EF4-FFF2-40B4-BE49-F238E27FC236}">
                <a16:creationId xmlns:a16="http://schemas.microsoft.com/office/drawing/2014/main" id="{47EFB070-EA26-494D-A877-630858DF6516}"/>
              </a:ext>
            </a:extLst>
          </p:cNvPr>
          <p:cNvSpPr/>
          <p:nvPr/>
        </p:nvSpPr>
        <p:spPr>
          <a:xfrm>
            <a:off x="480080" y="2679535"/>
            <a:ext cx="2720483" cy="4320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NDSFrutiger 45 Light" panose="02000403040000020004" pitchFamily="2" charset="0"/>
              </a:rPr>
              <a:t>Bundesnetzagentur</a:t>
            </a:r>
            <a:endParaRPr lang="de-DE" sz="1600" dirty="0">
              <a:latin typeface="NDSFrutiger 45 Light" panose="02000403040000020004" pitchFamily="2" charset="0"/>
            </a:endParaRPr>
          </a:p>
        </p:txBody>
      </p:sp>
      <p:sp>
        <p:nvSpPr>
          <p:cNvPr id="7" name="Rechteck 6">
            <a:extLst>
              <a:ext uri="{FF2B5EF4-FFF2-40B4-BE49-F238E27FC236}">
                <a16:creationId xmlns:a16="http://schemas.microsoft.com/office/drawing/2014/main" id="{9FFBA7D9-4662-4647-AB7D-A652FEEE9F58}"/>
              </a:ext>
            </a:extLst>
          </p:cNvPr>
          <p:cNvSpPr/>
          <p:nvPr/>
        </p:nvSpPr>
        <p:spPr>
          <a:xfrm>
            <a:off x="480079" y="3356992"/>
            <a:ext cx="2720483" cy="4320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BOS-Funkrichtlinie</a:t>
            </a:r>
          </a:p>
        </p:txBody>
      </p:sp>
      <p:sp>
        <p:nvSpPr>
          <p:cNvPr id="8" name="Rechteck 7">
            <a:extLst>
              <a:ext uri="{FF2B5EF4-FFF2-40B4-BE49-F238E27FC236}">
                <a16:creationId xmlns:a16="http://schemas.microsoft.com/office/drawing/2014/main" id="{A510AF1F-1868-4B4A-9C84-1992FAD3FA36}"/>
              </a:ext>
            </a:extLst>
          </p:cNvPr>
          <p:cNvSpPr/>
          <p:nvPr/>
        </p:nvSpPr>
        <p:spPr>
          <a:xfrm>
            <a:off x="3476951" y="2034611"/>
            <a:ext cx="2487664" cy="432048"/>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BDBOS-Gesetz</a:t>
            </a:r>
          </a:p>
        </p:txBody>
      </p:sp>
      <p:sp>
        <p:nvSpPr>
          <p:cNvPr id="9" name="Rechteck 8">
            <a:extLst>
              <a:ext uri="{FF2B5EF4-FFF2-40B4-BE49-F238E27FC236}">
                <a16:creationId xmlns:a16="http://schemas.microsoft.com/office/drawing/2014/main" id="{6513BF55-A63B-489C-A0BB-B3D1C6DBAD3D}"/>
              </a:ext>
            </a:extLst>
          </p:cNvPr>
          <p:cNvSpPr/>
          <p:nvPr/>
        </p:nvSpPr>
        <p:spPr>
          <a:xfrm>
            <a:off x="3477398" y="2679535"/>
            <a:ext cx="2487218" cy="432048"/>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a:latin typeface="NDSFrutiger 45 Light" panose="02000403040000020004" pitchFamily="2" charset="0"/>
              </a:rPr>
              <a:t>BDBOS</a:t>
            </a:r>
            <a:endParaRPr lang="de-DE" sz="1600" dirty="0">
              <a:latin typeface="NDSFrutiger 45 Light" panose="02000403040000020004" pitchFamily="2" charset="0"/>
            </a:endParaRPr>
          </a:p>
        </p:txBody>
      </p:sp>
      <p:sp>
        <p:nvSpPr>
          <p:cNvPr id="10" name="Rechteck 9">
            <a:extLst>
              <a:ext uri="{FF2B5EF4-FFF2-40B4-BE49-F238E27FC236}">
                <a16:creationId xmlns:a16="http://schemas.microsoft.com/office/drawing/2014/main" id="{482AA39A-6F80-4571-B86F-2E8300496287}"/>
              </a:ext>
            </a:extLst>
          </p:cNvPr>
          <p:cNvSpPr/>
          <p:nvPr/>
        </p:nvSpPr>
        <p:spPr>
          <a:xfrm>
            <a:off x="3476951" y="3340869"/>
            <a:ext cx="2487665" cy="432048"/>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Verwaltungsabkommen</a:t>
            </a:r>
          </a:p>
        </p:txBody>
      </p:sp>
      <p:sp>
        <p:nvSpPr>
          <p:cNvPr id="11" name="Rechteck 10">
            <a:extLst>
              <a:ext uri="{FF2B5EF4-FFF2-40B4-BE49-F238E27FC236}">
                <a16:creationId xmlns:a16="http://schemas.microsoft.com/office/drawing/2014/main" id="{FFE3722D-08D9-44AC-9721-D13F1602F2F4}"/>
              </a:ext>
            </a:extLst>
          </p:cNvPr>
          <p:cNvSpPr/>
          <p:nvPr/>
        </p:nvSpPr>
        <p:spPr>
          <a:xfrm>
            <a:off x="3645227" y="4049079"/>
            <a:ext cx="1910789" cy="432048"/>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atin typeface="NDSFrutiger 45 Light" panose="02000403040000020004" pitchFamily="2" charset="0"/>
              </a:rPr>
              <a:t>Betriebsstellen</a:t>
            </a:r>
          </a:p>
        </p:txBody>
      </p:sp>
      <p:sp>
        <p:nvSpPr>
          <p:cNvPr id="12" name="Rechteck 11">
            <a:extLst>
              <a:ext uri="{FF2B5EF4-FFF2-40B4-BE49-F238E27FC236}">
                <a16:creationId xmlns:a16="http://schemas.microsoft.com/office/drawing/2014/main" id="{C7A9304C-6CA7-4C7A-9578-13F43072BB8D}"/>
              </a:ext>
            </a:extLst>
          </p:cNvPr>
          <p:cNvSpPr/>
          <p:nvPr/>
        </p:nvSpPr>
        <p:spPr>
          <a:xfrm>
            <a:off x="6241003" y="2031772"/>
            <a:ext cx="2075696" cy="432048"/>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a:t>Strafgesetzbuch</a:t>
            </a:r>
            <a:endParaRPr lang="de-DE" dirty="0"/>
          </a:p>
        </p:txBody>
      </p:sp>
      <p:sp>
        <p:nvSpPr>
          <p:cNvPr id="13" name="Pfeil: nach unten 12">
            <a:extLst>
              <a:ext uri="{FF2B5EF4-FFF2-40B4-BE49-F238E27FC236}">
                <a16:creationId xmlns:a16="http://schemas.microsoft.com/office/drawing/2014/main" id="{4DD50D93-ECFE-4780-9C21-42E9431343DF}"/>
              </a:ext>
            </a:extLst>
          </p:cNvPr>
          <p:cNvSpPr/>
          <p:nvPr/>
        </p:nvSpPr>
        <p:spPr>
          <a:xfrm>
            <a:off x="4485164" y="1787532"/>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Pfeil: nach unten 13">
            <a:extLst>
              <a:ext uri="{FF2B5EF4-FFF2-40B4-BE49-F238E27FC236}">
                <a16:creationId xmlns:a16="http://schemas.microsoft.com/office/drawing/2014/main" id="{6404510B-CD86-494C-BC5F-AC7871064777}"/>
              </a:ext>
            </a:extLst>
          </p:cNvPr>
          <p:cNvSpPr/>
          <p:nvPr/>
        </p:nvSpPr>
        <p:spPr>
          <a:xfrm>
            <a:off x="4485164" y="2440661"/>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5" name="Pfeil: nach unten 14">
            <a:extLst>
              <a:ext uri="{FF2B5EF4-FFF2-40B4-BE49-F238E27FC236}">
                <a16:creationId xmlns:a16="http://schemas.microsoft.com/office/drawing/2014/main" id="{22BD3BC2-4406-4A05-ABD8-3C6E47044A4D}"/>
              </a:ext>
            </a:extLst>
          </p:cNvPr>
          <p:cNvSpPr/>
          <p:nvPr/>
        </p:nvSpPr>
        <p:spPr>
          <a:xfrm>
            <a:off x="4484971" y="3109265"/>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6" name="Pfeil: nach unten 15">
            <a:extLst>
              <a:ext uri="{FF2B5EF4-FFF2-40B4-BE49-F238E27FC236}">
                <a16:creationId xmlns:a16="http://schemas.microsoft.com/office/drawing/2014/main" id="{FC5CDCFA-7600-49E9-B761-FD0E097B36BE}"/>
              </a:ext>
            </a:extLst>
          </p:cNvPr>
          <p:cNvSpPr/>
          <p:nvPr/>
        </p:nvSpPr>
        <p:spPr>
          <a:xfrm>
            <a:off x="4485164" y="3777121"/>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Pfeil: nach unten 16">
            <a:extLst>
              <a:ext uri="{FF2B5EF4-FFF2-40B4-BE49-F238E27FC236}">
                <a16:creationId xmlns:a16="http://schemas.microsoft.com/office/drawing/2014/main" id="{853316F8-1203-47AC-B6DC-2C0CBFC43368}"/>
              </a:ext>
            </a:extLst>
          </p:cNvPr>
          <p:cNvSpPr/>
          <p:nvPr/>
        </p:nvSpPr>
        <p:spPr>
          <a:xfrm>
            <a:off x="1724894" y="3121985"/>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8" name="Pfeil: nach unten 17">
            <a:extLst>
              <a:ext uri="{FF2B5EF4-FFF2-40B4-BE49-F238E27FC236}">
                <a16:creationId xmlns:a16="http://schemas.microsoft.com/office/drawing/2014/main" id="{6B7B46E8-C0B4-490D-8290-685C6B896D0B}"/>
              </a:ext>
            </a:extLst>
          </p:cNvPr>
          <p:cNvSpPr/>
          <p:nvPr/>
        </p:nvSpPr>
        <p:spPr>
          <a:xfrm>
            <a:off x="1725574" y="2472953"/>
            <a:ext cx="230852" cy="247079"/>
          </a:xfrm>
          <a:prstGeom prst="down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9" name="Pfeil: nach oben gebogen 18">
            <a:extLst>
              <a:ext uri="{FF2B5EF4-FFF2-40B4-BE49-F238E27FC236}">
                <a16:creationId xmlns:a16="http://schemas.microsoft.com/office/drawing/2014/main" id="{EF67F17C-384C-4E0A-8C64-9735FAB3C047}"/>
              </a:ext>
            </a:extLst>
          </p:cNvPr>
          <p:cNvSpPr/>
          <p:nvPr/>
        </p:nvSpPr>
        <p:spPr>
          <a:xfrm rot="10800000">
            <a:off x="1693628" y="1556792"/>
            <a:ext cx="581334" cy="480236"/>
          </a:xfrm>
          <a:prstGeom prst="bentUp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0" name="Pfeil: nach oben gebogen 19">
            <a:extLst>
              <a:ext uri="{FF2B5EF4-FFF2-40B4-BE49-F238E27FC236}">
                <a16:creationId xmlns:a16="http://schemas.microsoft.com/office/drawing/2014/main" id="{5D46CDA5-DF59-421F-89E8-F604469FF4E1}"/>
              </a:ext>
            </a:extLst>
          </p:cNvPr>
          <p:cNvSpPr/>
          <p:nvPr/>
        </p:nvSpPr>
        <p:spPr>
          <a:xfrm rot="10800000" flipH="1">
            <a:off x="6695366" y="1546096"/>
            <a:ext cx="540225" cy="480236"/>
          </a:xfrm>
          <a:prstGeom prst="bentUp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596DCD00-B602-4A93-982F-EC2A0433139C}"/>
              </a:ext>
            </a:extLst>
          </p:cNvPr>
          <p:cNvSpPr txBox="1"/>
          <p:nvPr/>
        </p:nvSpPr>
        <p:spPr>
          <a:xfrm>
            <a:off x="6322629" y="3374234"/>
            <a:ext cx="2352084" cy="923330"/>
          </a:xfrm>
          <a:prstGeom prst="rect">
            <a:avLst/>
          </a:prstGeom>
          <a:noFill/>
        </p:spPr>
        <p:txBody>
          <a:bodyPr wrap="square" rtlCol="0">
            <a:spAutoFit/>
          </a:bodyPr>
          <a:lstStyle/>
          <a:p>
            <a:r>
              <a:rPr lang="de-DE" dirty="0">
                <a:latin typeface="NDSFrutiger 45 Light" panose="02000403040000020004" pitchFamily="2" charset="0"/>
              </a:rPr>
              <a:t>Aufbau und Betrieb des Digitalfunks ist Ländersache</a:t>
            </a:r>
          </a:p>
        </p:txBody>
      </p:sp>
      <p:sp>
        <p:nvSpPr>
          <p:cNvPr id="22" name="Textfeld 21">
            <a:extLst>
              <a:ext uri="{FF2B5EF4-FFF2-40B4-BE49-F238E27FC236}">
                <a16:creationId xmlns:a16="http://schemas.microsoft.com/office/drawing/2014/main" id="{75687150-4950-4C4E-A8AC-F8814A178874}"/>
              </a:ext>
            </a:extLst>
          </p:cNvPr>
          <p:cNvSpPr txBox="1"/>
          <p:nvPr/>
        </p:nvSpPr>
        <p:spPr>
          <a:xfrm>
            <a:off x="544530" y="3932516"/>
            <a:ext cx="2716751" cy="923330"/>
          </a:xfrm>
          <a:prstGeom prst="rect">
            <a:avLst/>
          </a:prstGeom>
          <a:noFill/>
        </p:spPr>
        <p:txBody>
          <a:bodyPr wrap="square" rtlCol="0">
            <a:spAutoFit/>
          </a:bodyPr>
          <a:lstStyle/>
          <a:p>
            <a:r>
              <a:rPr lang="de-DE" dirty="0">
                <a:latin typeface="NDSFrutiger 45 Light" panose="02000403040000020004" pitchFamily="2" charset="0"/>
              </a:rPr>
              <a:t>Bund und Länder können für die BOS zusätzliche Bestimmungen erlassen</a:t>
            </a:r>
          </a:p>
        </p:txBody>
      </p:sp>
    </p:spTree>
    <p:extLst>
      <p:ext uri="{BB962C8B-B14F-4D97-AF65-F5344CB8AC3E}">
        <p14:creationId xmlns:p14="http://schemas.microsoft.com/office/powerpoint/2010/main" val="1377943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63ECEBD-72B5-4CE7-BC9F-6A4737CA1015}"/>
              </a:ext>
            </a:extLst>
          </p:cNvPr>
          <p:cNvSpPr>
            <a:spLocks noGrp="1"/>
          </p:cNvSpPr>
          <p:nvPr>
            <p:ph type="title"/>
          </p:nvPr>
        </p:nvSpPr>
        <p:spPr>
          <a:xfrm>
            <a:off x="457200" y="1052736"/>
            <a:ext cx="7859216" cy="609600"/>
          </a:xfrm>
        </p:spPr>
        <p:txBody>
          <a:bodyPr/>
          <a:lstStyle/>
          <a:p>
            <a:r>
              <a:rPr lang="de-DE" sz="2000" b="1" dirty="0">
                <a:latin typeface="NDSFrutiger 45 Light" panose="02000403040000020004" pitchFamily="2" charset="0"/>
              </a:rPr>
              <a:t>Behörden und Organisationen mit Sicherheitsaufgaben (BOS)</a:t>
            </a:r>
          </a:p>
        </p:txBody>
      </p:sp>
      <p:sp>
        <p:nvSpPr>
          <p:cNvPr id="4" name="Abgerundetes Rechteck 6">
            <a:extLst>
              <a:ext uri="{FF2B5EF4-FFF2-40B4-BE49-F238E27FC236}">
                <a16:creationId xmlns:a16="http://schemas.microsoft.com/office/drawing/2014/main" id="{F48B4474-7816-4C45-9DC2-07B0233E5731}"/>
              </a:ext>
            </a:extLst>
          </p:cNvPr>
          <p:cNvSpPr/>
          <p:nvPr/>
        </p:nvSpPr>
        <p:spPr>
          <a:xfrm>
            <a:off x="2025621" y="1957430"/>
            <a:ext cx="5381442" cy="398240"/>
          </a:xfrm>
          <a:prstGeom prst="roundRect">
            <a:avLst/>
          </a:prstGeom>
          <a:solidFill>
            <a:srgbClr val="FFFFFF">
              <a:lumMod val="85000"/>
            </a:srgbClr>
          </a:solidFill>
          <a:ln w="9525" cap="flat" cmpd="sng" algn="ctr">
            <a:solidFill>
              <a:srgbClr val="333399"/>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FFFFFF"/>
              </a:solidFill>
              <a:effectLst/>
              <a:uLnTx/>
              <a:uFillTx/>
              <a:latin typeface="Arial"/>
              <a:ea typeface="+mn-ea"/>
              <a:cs typeface="+mn-cs"/>
            </a:endParaRPr>
          </a:p>
        </p:txBody>
      </p:sp>
      <p:pic>
        <p:nvPicPr>
          <p:cNvPr id="5" name="Grafik 4">
            <a:extLst>
              <a:ext uri="{FF2B5EF4-FFF2-40B4-BE49-F238E27FC236}">
                <a16:creationId xmlns:a16="http://schemas.microsoft.com/office/drawing/2014/main" id="{3F5DE097-7D4C-4CE4-965E-9D713C72DF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25367" y="1993029"/>
            <a:ext cx="357096" cy="357528"/>
          </a:xfrm>
          <a:prstGeom prst="rect">
            <a:avLst/>
          </a:prstGeom>
        </p:spPr>
      </p:pic>
      <p:sp>
        <p:nvSpPr>
          <p:cNvPr id="6" name="Textfeld 5">
            <a:extLst>
              <a:ext uri="{FF2B5EF4-FFF2-40B4-BE49-F238E27FC236}">
                <a16:creationId xmlns:a16="http://schemas.microsoft.com/office/drawing/2014/main" id="{FA1A3761-50F7-4C40-AFF5-85FC1B2C60F6}"/>
              </a:ext>
            </a:extLst>
          </p:cNvPr>
          <p:cNvSpPr txBox="1"/>
          <p:nvPr/>
        </p:nvSpPr>
        <p:spPr>
          <a:xfrm>
            <a:off x="3242295" y="2002770"/>
            <a:ext cx="3166471" cy="398975"/>
          </a:xfrm>
          <a:prstGeom prst="rect">
            <a:avLst/>
          </a:prstGeom>
          <a:noFill/>
        </p:spPr>
        <p:txBody>
          <a:bodyPr wrap="square" rtlCol="0">
            <a:noAutofit/>
          </a:bodyPr>
          <a:lstStyle/>
          <a:p>
            <a:pPr>
              <a:spcAft>
                <a:spcPts val="0"/>
              </a:spcAft>
            </a:pPr>
            <a:r>
              <a:rPr lang="de-DE" sz="1600" dirty="0">
                <a:solidFill>
                  <a:srgbClr val="000000"/>
                </a:solidFill>
                <a:latin typeface="Calibri" panose="020F0502020204030204" pitchFamily="34" charset="0"/>
                <a:ea typeface="Times New Roman" panose="02020603050405020304" pitchFamily="18" charset="0"/>
              </a:rPr>
              <a:t>Technisches Hilfswerk (THW)</a:t>
            </a:r>
            <a:endParaRPr lang="de-DE" sz="1200" dirty="0">
              <a:solidFill>
                <a:srgbClr val="000000"/>
              </a:solidFill>
              <a:latin typeface="Times New Roman" panose="02020603050405020304" pitchFamily="18" charset="0"/>
              <a:ea typeface="Times New Roman" panose="02020603050405020304" pitchFamily="18" charset="0"/>
            </a:endParaRPr>
          </a:p>
        </p:txBody>
      </p:sp>
      <p:sp>
        <p:nvSpPr>
          <p:cNvPr id="7" name="Abgerundetes Rechteck 9">
            <a:extLst>
              <a:ext uri="{FF2B5EF4-FFF2-40B4-BE49-F238E27FC236}">
                <a16:creationId xmlns:a16="http://schemas.microsoft.com/office/drawing/2014/main" id="{D10092CF-786F-4299-93C6-6293B3649A1C}"/>
              </a:ext>
            </a:extLst>
          </p:cNvPr>
          <p:cNvSpPr/>
          <p:nvPr/>
        </p:nvSpPr>
        <p:spPr>
          <a:xfrm>
            <a:off x="2025621" y="2419542"/>
            <a:ext cx="5381442" cy="398240"/>
          </a:xfrm>
          <a:prstGeom prst="roundRect">
            <a:avLst/>
          </a:prstGeom>
          <a:solidFill>
            <a:srgbClr val="FFFFFF">
              <a:lumMod val="85000"/>
            </a:srgbClr>
          </a:solidFill>
          <a:ln w="9525" cap="flat" cmpd="sng" algn="ctr">
            <a:solidFill>
              <a:srgbClr val="333399"/>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FFFFFF"/>
              </a:solidFill>
              <a:effectLst/>
              <a:uLnTx/>
              <a:uFillTx/>
              <a:latin typeface="Arial"/>
              <a:ea typeface="+mn-ea"/>
              <a:cs typeface="+mn-cs"/>
            </a:endParaRPr>
          </a:p>
        </p:txBody>
      </p:sp>
      <p:pic>
        <p:nvPicPr>
          <p:cNvPr id="8" name="Grafik 7">
            <a:extLst>
              <a:ext uri="{FF2B5EF4-FFF2-40B4-BE49-F238E27FC236}">
                <a16:creationId xmlns:a16="http://schemas.microsoft.com/office/drawing/2014/main" id="{93F36E57-9C3C-43E3-A05D-6C054BD8E051}"/>
              </a:ext>
            </a:extLst>
          </p:cNvPr>
          <p:cNvPicPr>
            <a:picLocks noChangeAspect="1"/>
          </p:cNvPicPr>
          <p:nvPr/>
        </p:nvPicPr>
        <p:blipFill>
          <a:blip r:embed="rId3"/>
          <a:stretch>
            <a:fillRect/>
          </a:stretch>
        </p:blipFill>
        <p:spPr>
          <a:xfrm flipH="1">
            <a:off x="2222428" y="2447951"/>
            <a:ext cx="360036" cy="360471"/>
          </a:xfrm>
          <a:prstGeom prst="rect">
            <a:avLst/>
          </a:prstGeom>
        </p:spPr>
      </p:pic>
      <p:sp>
        <p:nvSpPr>
          <p:cNvPr id="9" name="Textfeld 9">
            <a:extLst>
              <a:ext uri="{FF2B5EF4-FFF2-40B4-BE49-F238E27FC236}">
                <a16:creationId xmlns:a16="http://schemas.microsoft.com/office/drawing/2014/main" id="{BA146DD9-B6F3-496F-AEA0-29353C1F467E}"/>
              </a:ext>
            </a:extLst>
          </p:cNvPr>
          <p:cNvSpPr txBox="1"/>
          <p:nvPr/>
        </p:nvSpPr>
        <p:spPr>
          <a:xfrm>
            <a:off x="3241769" y="2443440"/>
            <a:ext cx="4412782" cy="400355"/>
          </a:xfrm>
          <a:prstGeom prst="rect">
            <a:avLst/>
          </a:prstGeom>
          <a:noFill/>
          <a:ln w="9525">
            <a:noFill/>
          </a:ln>
        </p:spPr>
        <p:txBody>
          <a:bodyPr wrap="square" rtlCol="0">
            <a:noAutofit/>
          </a:bodyPr>
          <a:lstStyle/>
          <a:p>
            <a:pPr>
              <a:spcAft>
                <a:spcPts val="0"/>
              </a:spcAft>
            </a:pPr>
            <a:r>
              <a:rPr lang="de-DE" sz="1600" dirty="0">
                <a:solidFill>
                  <a:srgbClr val="000000"/>
                </a:solidFill>
                <a:latin typeface="Calibri" panose="020F0502020204030204" pitchFamily="34" charset="0"/>
                <a:ea typeface="Times New Roman" panose="02020603050405020304" pitchFamily="18" charset="0"/>
              </a:rPr>
              <a:t>Polizei der Länder und des Bundes(POL)</a:t>
            </a:r>
            <a:endParaRPr lang="de-DE" sz="1200" dirty="0">
              <a:solidFill>
                <a:srgbClr val="000000"/>
              </a:solidFill>
              <a:latin typeface="Times New Roman" panose="02020603050405020304" pitchFamily="18" charset="0"/>
              <a:ea typeface="Times New Roman" panose="02020603050405020304" pitchFamily="18" charset="0"/>
            </a:endParaRPr>
          </a:p>
        </p:txBody>
      </p:sp>
      <p:sp>
        <p:nvSpPr>
          <p:cNvPr id="10" name="Abgerundetes Rechteck 12">
            <a:extLst>
              <a:ext uri="{FF2B5EF4-FFF2-40B4-BE49-F238E27FC236}">
                <a16:creationId xmlns:a16="http://schemas.microsoft.com/office/drawing/2014/main" id="{B7E14D74-8497-4FBF-B4DF-1FB68A55B533}"/>
              </a:ext>
            </a:extLst>
          </p:cNvPr>
          <p:cNvSpPr/>
          <p:nvPr/>
        </p:nvSpPr>
        <p:spPr>
          <a:xfrm>
            <a:off x="2025621" y="2883092"/>
            <a:ext cx="5381442" cy="398240"/>
          </a:xfrm>
          <a:prstGeom prst="roundRect">
            <a:avLst/>
          </a:prstGeom>
          <a:solidFill>
            <a:srgbClr val="FFFFFF">
              <a:lumMod val="85000"/>
            </a:srgbClr>
          </a:solidFill>
          <a:ln w="9525" cap="flat" cmpd="sng" algn="ctr">
            <a:solidFill>
              <a:srgbClr val="333399"/>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FFFFFF"/>
              </a:solidFill>
              <a:effectLst/>
              <a:uLnTx/>
              <a:uFillTx/>
              <a:latin typeface="Arial"/>
              <a:ea typeface="+mn-ea"/>
              <a:cs typeface="+mn-cs"/>
            </a:endParaRPr>
          </a:p>
        </p:txBody>
      </p:sp>
      <p:pic>
        <p:nvPicPr>
          <p:cNvPr id="11" name="Grafik 10">
            <a:extLst>
              <a:ext uri="{FF2B5EF4-FFF2-40B4-BE49-F238E27FC236}">
                <a16:creationId xmlns:a16="http://schemas.microsoft.com/office/drawing/2014/main" id="{72637834-7309-4FDA-94C4-A123B157E1B1}"/>
              </a:ext>
            </a:extLst>
          </p:cNvPr>
          <p:cNvPicPr>
            <a:picLocks noChangeAspect="1"/>
          </p:cNvPicPr>
          <p:nvPr/>
        </p:nvPicPr>
        <p:blipFill>
          <a:blip r:embed="rId4"/>
          <a:stretch>
            <a:fillRect/>
          </a:stretch>
        </p:blipFill>
        <p:spPr>
          <a:xfrm>
            <a:off x="2187447" y="2940466"/>
            <a:ext cx="395016" cy="296238"/>
          </a:xfrm>
          <a:prstGeom prst="rect">
            <a:avLst/>
          </a:prstGeom>
        </p:spPr>
      </p:pic>
      <p:sp>
        <p:nvSpPr>
          <p:cNvPr id="12" name="Textfeld 11">
            <a:extLst>
              <a:ext uri="{FF2B5EF4-FFF2-40B4-BE49-F238E27FC236}">
                <a16:creationId xmlns:a16="http://schemas.microsoft.com/office/drawing/2014/main" id="{0229069C-A205-4F5E-974A-984BB42C4DD5}"/>
              </a:ext>
            </a:extLst>
          </p:cNvPr>
          <p:cNvSpPr txBox="1"/>
          <p:nvPr/>
        </p:nvSpPr>
        <p:spPr>
          <a:xfrm>
            <a:off x="3242295" y="2901637"/>
            <a:ext cx="3166471" cy="398975"/>
          </a:xfrm>
          <a:prstGeom prst="rect">
            <a:avLst/>
          </a:prstGeom>
          <a:noFill/>
        </p:spPr>
        <p:txBody>
          <a:bodyPr wrap="square" rtlCol="0">
            <a:noAutofit/>
          </a:bodyPr>
          <a:lstStyle/>
          <a:p>
            <a:pPr>
              <a:spcAft>
                <a:spcPts val="0"/>
              </a:spcAft>
            </a:pPr>
            <a:r>
              <a:rPr lang="de-DE" sz="1600">
                <a:solidFill>
                  <a:srgbClr val="000000"/>
                </a:solidFill>
                <a:latin typeface="Calibri" panose="020F0502020204030204" pitchFamily="34" charset="0"/>
                <a:ea typeface="Times New Roman" panose="02020603050405020304" pitchFamily="18" charset="0"/>
              </a:rPr>
              <a:t>Bundeszollverwaltung</a:t>
            </a:r>
            <a:endParaRPr lang="de-DE" sz="1200">
              <a:solidFill>
                <a:srgbClr val="000000"/>
              </a:solidFill>
              <a:latin typeface="Times New Roman" panose="02020603050405020304" pitchFamily="18" charset="0"/>
              <a:ea typeface="Times New Roman" panose="02020603050405020304" pitchFamily="18" charset="0"/>
            </a:endParaRPr>
          </a:p>
        </p:txBody>
      </p:sp>
      <p:pic>
        <p:nvPicPr>
          <p:cNvPr id="13" name="Grafik 12">
            <a:extLst>
              <a:ext uri="{FF2B5EF4-FFF2-40B4-BE49-F238E27FC236}">
                <a16:creationId xmlns:a16="http://schemas.microsoft.com/office/drawing/2014/main" id="{119A4D18-0E01-4C6F-82DD-8DAA119F22D6}"/>
              </a:ext>
            </a:extLst>
          </p:cNvPr>
          <p:cNvPicPr>
            <a:picLocks noChangeAspect="1"/>
          </p:cNvPicPr>
          <p:nvPr/>
        </p:nvPicPr>
        <p:blipFill>
          <a:blip r:embed="rId5"/>
          <a:stretch>
            <a:fillRect/>
          </a:stretch>
        </p:blipFill>
        <p:spPr>
          <a:xfrm>
            <a:off x="2025621" y="3354725"/>
            <a:ext cx="5396259" cy="416705"/>
          </a:xfrm>
          <a:prstGeom prst="rect">
            <a:avLst/>
          </a:prstGeom>
        </p:spPr>
      </p:pic>
      <p:pic>
        <p:nvPicPr>
          <p:cNvPr id="14" name="Grafik 13">
            <a:extLst>
              <a:ext uri="{FF2B5EF4-FFF2-40B4-BE49-F238E27FC236}">
                <a16:creationId xmlns:a16="http://schemas.microsoft.com/office/drawing/2014/main" id="{E559A18B-199E-4A90-8D91-90924C33DDCB}"/>
              </a:ext>
            </a:extLst>
          </p:cNvPr>
          <p:cNvPicPr>
            <a:picLocks noChangeAspect="1"/>
          </p:cNvPicPr>
          <p:nvPr/>
        </p:nvPicPr>
        <p:blipFill>
          <a:blip r:embed="rId6"/>
          <a:stretch>
            <a:fillRect/>
          </a:stretch>
        </p:blipFill>
        <p:spPr>
          <a:xfrm>
            <a:off x="2237249" y="3382387"/>
            <a:ext cx="376665" cy="377120"/>
          </a:xfrm>
          <a:prstGeom prst="rect">
            <a:avLst/>
          </a:prstGeom>
        </p:spPr>
      </p:pic>
      <p:sp>
        <p:nvSpPr>
          <p:cNvPr id="15" name="Textfeld 14">
            <a:extLst>
              <a:ext uri="{FF2B5EF4-FFF2-40B4-BE49-F238E27FC236}">
                <a16:creationId xmlns:a16="http://schemas.microsoft.com/office/drawing/2014/main" id="{C8FA1BE3-8827-4D70-9884-7548CE07C3AC}"/>
              </a:ext>
            </a:extLst>
          </p:cNvPr>
          <p:cNvSpPr txBox="1"/>
          <p:nvPr/>
        </p:nvSpPr>
        <p:spPr>
          <a:xfrm>
            <a:off x="3257116" y="3382214"/>
            <a:ext cx="3997385" cy="398975"/>
          </a:xfrm>
          <a:prstGeom prst="rect">
            <a:avLst/>
          </a:prstGeom>
          <a:noFill/>
        </p:spPr>
        <p:txBody>
          <a:bodyPr wrap="square" rtlCol="0">
            <a:noAutofit/>
          </a:bodyPr>
          <a:lstStyle/>
          <a:p>
            <a:pPr>
              <a:spcAft>
                <a:spcPts val="0"/>
              </a:spcAft>
            </a:pPr>
            <a:r>
              <a:rPr lang="de-DE" sz="1600" dirty="0">
                <a:solidFill>
                  <a:srgbClr val="000000"/>
                </a:solidFill>
                <a:latin typeface="Calibri" panose="020F0502020204030204" pitchFamily="34" charset="0"/>
                <a:ea typeface="Times New Roman" panose="02020603050405020304" pitchFamily="18" charset="0"/>
              </a:rPr>
              <a:t>Feuerwehr, anerkannte Werkfeuerwehren </a:t>
            </a:r>
            <a:endParaRPr lang="de-DE" sz="1200" dirty="0">
              <a:solidFill>
                <a:srgbClr val="000000"/>
              </a:solidFill>
              <a:latin typeface="Times New Roman" panose="02020603050405020304" pitchFamily="18" charset="0"/>
              <a:ea typeface="Times New Roman" panose="02020603050405020304" pitchFamily="18" charset="0"/>
            </a:endParaRPr>
          </a:p>
        </p:txBody>
      </p:sp>
      <p:pic>
        <p:nvPicPr>
          <p:cNvPr id="16" name="Grafik 15">
            <a:extLst>
              <a:ext uri="{FF2B5EF4-FFF2-40B4-BE49-F238E27FC236}">
                <a16:creationId xmlns:a16="http://schemas.microsoft.com/office/drawing/2014/main" id="{BBCC26A1-CCE5-4EEA-95A0-753E3300AF28}"/>
              </a:ext>
            </a:extLst>
          </p:cNvPr>
          <p:cNvPicPr>
            <a:picLocks noChangeAspect="1"/>
          </p:cNvPicPr>
          <p:nvPr/>
        </p:nvPicPr>
        <p:blipFill>
          <a:blip r:embed="rId5"/>
          <a:stretch>
            <a:fillRect/>
          </a:stretch>
        </p:blipFill>
        <p:spPr>
          <a:xfrm>
            <a:off x="2010801" y="3838834"/>
            <a:ext cx="5396259" cy="416705"/>
          </a:xfrm>
          <a:prstGeom prst="rect">
            <a:avLst/>
          </a:prstGeom>
        </p:spPr>
      </p:pic>
      <p:pic>
        <p:nvPicPr>
          <p:cNvPr id="17" name="Grafik 16">
            <a:extLst>
              <a:ext uri="{FF2B5EF4-FFF2-40B4-BE49-F238E27FC236}">
                <a16:creationId xmlns:a16="http://schemas.microsoft.com/office/drawing/2014/main" id="{D38C2ACD-DA2A-4CDD-BAF1-2CB7B021FB4B}"/>
              </a:ext>
            </a:extLst>
          </p:cNvPr>
          <p:cNvPicPr>
            <a:picLocks noChangeAspect="1"/>
          </p:cNvPicPr>
          <p:nvPr/>
        </p:nvPicPr>
        <p:blipFill>
          <a:blip r:embed="rId7"/>
          <a:stretch>
            <a:fillRect/>
          </a:stretch>
        </p:blipFill>
        <p:spPr>
          <a:xfrm>
            <a:off x="2147125" y="3876940"/>
            <a:ext cx="527265" cy="351295"/>
          </a:xfrm>
          <a:prstGeom prst="rect">
            <a:avLst/>
          </a:prstGeom>
        </p:spPr>
      </p:pic>
      <p:sp>
        <p:nvSpPr>
          <p:cNvPr id="18" name="Textfeld 17">
            <a:extLst>
              <a:ext uri="{FF2B5EF4-FFF2-40B4-BE49-F238E27FC236}">
                <a16:creationId xmlns:a16="http://schemas.microsoft.com/office/drawing/2014/main" id="{8D7A66C7-2CBB-4EF7-9A65-37A415C16E9B}"/>
              </a:ext>
            </a:extLst>
          </p:cNvPr>
          <p:cNvSpPr txBox="1"/>
          <p:nvPr/>
        </p:nvSpPr>
        <p:spPr>
          <a:xfrm>
            <a:off x="3242294" y="3861966"/>
            <a:ext cx="3260062" cy="398975"/>
          </a:xfrm>
          <a:prstGeom prst="rect">
            <a:avLst/>
          </a:prstGeom>
          <a:noFill/>
        </p:spPr>
        <p:txBody>
          <a:bodyPr wrap="square" rtlCol="0">
            <a:noAutofit/>
          </a:bodyPr>
          <a:lstStyle/>
          <a:p>
            <a:pPr>
              <a:spcAft>
                <a:spcPts val="0"/>
              </a:spcAft>
            </a:pPr>
            <a:r>
              <a:rPr lang="de-DE" sz="1600" dirty="0">
                <a:solidFill>
                  <a:srgbClr val="000000"/>
                </a:solidFill>
                <a:latin typeface="Calibri" panose="020F0502020204030204" pitchFamily="34" charset="0"/>
                <a:ea typeface="Times New Roman" panose="02020603050405020304" pitchFamily="18" charset="0"/>
              </a:rPr>
              <a:t>Katastrophenschutzbehörden</a:t>
            </a:r>
            <a:endParaRPr lang="de-DE" sz="1200" dirty="0">
              <a:solidFill>
                <a:srgbClr val="000000"/>
              </a:solidFill>
              <a:latin typeface="Times New Roman" panose="02020603050405020304" pitchFamily="18" charset="0"/>
              <a:ea typeface="Times New Roman" panose="02020603050405020304" pitchFamily="18" charset="0"/>
            </a:endParaRPr>
          </a:p>
        </p:txBody>
      </p:sp>
      <p:pic>
        <p:nvPicPr>
          <p:cNvPr id="19" name="Grafik 18">
            <a:extLst>
              <a:ext uri="{FF2B5EF4-FFF2-40B4-BE49-F238E27FC236}">
                <a16:creationId xmlns:a16="http://schemas.microsoft.com/office/drawing/2014/main" id="{AC4991DE-FA65-44C3-ADC1-5203EE3FD7E3}"/>
              </a:ext>
            </a:extLst>
          </p:cNvPr>
          <p:cNvPicPr>
            <a:picLocks noChangeAspect="1"/>
          </p:cNvPicPr>
          <p:nvPr/>
        </p:nvPicPr>
        <p:blipFill>
          <a:blip r:embed="rId5"/>
          <a:stretch>
            <a:fillRect/>
          </a:stretch>
        </p:blipFill>
        <p:spPr>
          <a:xfrm>
            <a:off x="2010801" y="4808188"/>
            <a:ext cx="5411079" cy="1160938"/>
          </a:xfrm>
          <a:prstGeom prst="rect">
            <a:avLst/>
          </a:prstGeom>
        </p:spPr>
      </p:pic>
      <p:pic>
        <p:nvPicPr>
          <p:cNvPr id="20" name="Grafik 19">
            <a:extLst>
              <a:ext uri="{FF2B5EF4-FFF2-40B4-BE49-F238E27FC236}">
                <a16:creationId xmlns:a16="http://schemas.microsoft.com/office/drawing/2014/main" id="{69E1542B-F384-4851-A3C0-CB678954B891}"/>
              </a:ext>
            </a:extLst>
          </p:cNvPr>
          <p:cNvPicPr>
            <a:picLocks noChangeAspect="1"/>
          </p:cNvPicPr>
          <p:nvPr/>
        </p:nvPicPr>
        <p:blipFill>
          <a:blip r:embed="rId8"/>
          <a:stretch>
            <a:fillRect/>
          </a:stretch>
        </p:blipFill>
        <p:spPr>
          <a:xfrm>
            <a:off x="2158908" y="4907150"/>
            <a:ext cx="737637" cy="275691"/>
          </a:xfrm>
          <a:prstGeom prst="rect">
            <a:avLst/>
          </a:prstGeom>
        </p:spPr>
      </p:pic>
      <p:pic>
        <p:nvPicPr>
          <p:cNvPr id="21" name="Grafik 20">
            <a:extLst>
              <a:ext uri="{FF2B5EF4-FFF2-40B4-BE49-F238E27FC236}">
                <a16:creationId xmlns:a16="http://schemas.microsoft.com/office/drawing/2014/main" id="{019435FA-7EED-4BCC-BEE1-BED0C6F36B1B}"/>
              </a:ext>
            </a:extLst>
          </p:cNvPr>
          <p:cNvPicPr>
            <a:picLocks noChangeAspect="1"/>
          </p:cNvPicPr>
          <p:nvPr/>
        </p:nvPicPr>
        <p:blipFill>
          <a:blip r:embed="rId9"/>
          <a:stretch>
            <a:fillRect/>
          </a:stretch>
        </p:blipFill>
        <p:spPr>
          <a:xfrm>
            <a:off x="2232699" y="5257413"/>
            <a:ext cx="426762" cy="427279"/>
          </a:xfrm>
          <a:prstGeom prst="rect">
            <a:avLst/>
          </a:prstGeom>
        </p:spPr>
      </p:pic>
      <p:pic>
        <p:nvPicPr>
          <p:cNvPr id="22" name="Grafik 21">
            <a:extLst>
              <a:ext uri="{FF2B5EF4-FFF2-40B4-BE49-F238E27FC236}">
                <a16:creationId xmlns:a16="http://schemas.microsoft.com/office/drawing/2014/main" id="{A58285CD-9D93-4ADB-AF55-69BEFB7D06FC}"/>
              </a:ext>
            </a:extLst>
          </p:cNvPr>
          <p:cNvPicPr>
            <a:picLocks noChangeAspect="1"/>
          </p:cNvPicPr>
          <p:nvPr/>
        </p:nvPicPr>
        <p:blipFill>
          <a:blip r:embed="rId10"/>
          <a:stretch>
            <a:fillRect/>
          </a:stretch>
        </p:blipFill>
        <p:spPr>
          <a:xfrm>
            <a:off x="2957897" y="4903352"/>
            <a:ext cx="529246" cy="529887"/>
          </a:xfrm>
          <a:prstGeom prst="rect">
            <a:avLst/>
          </a:prstGeom>
        </p:spPr>
      </p:pic>
      <p:pic>
        <p:nvPicPr>
          <p:cNvPr id="23" name="Grafik 22">
            <a:extLst>
              <a:ext uri="{FF2B5EF4-FFF2-40B4-BE49-F238E27FC236}">
                <a16:creationId xmlns:a16="http://schemas.microsoft.com/office/drawing/2014/main" id="{74041B0D-BCE9-4A05-8CD9-A3B416738382}"/>
              </a:ext>
            </a:extLst>
          </p:cNvPr>
          <p:cNvPicPr>
            <a:picLocks noChangeAspect="1"/>
          </p:cNvPicPr>
          <p:nvPr/>
        </p:nvPicPr>
        <p:blipFill>
          <a:blip r:embed="rId11"/>
          <a:stretch>
            <a:fillRect/>
          </a:stretch>
        </p:blipFill>
        <p:spPr>
          <a:xfrm>
            <a:off x="2763569" y="5493667"/>
            <a:ext cx="388656" cy="382050"/>
          </a:xfrm>
          <a:prstGeom prst="rect">
            <a:avLst/>
          </a:prstGeom>
        </p:spPr>
      </p:pic>
      <p:sp>
        <p:nvSpPr>
          <p:cNvPr id="24" name="Textfeld 23">
            <a:extLst>
              <a:ext uri="{FF2B5EF4-FFF2-40B4-BE49-F238E27FC236}">
                <a16:creationId xmlns:a16="http://schemas.microsoft.com/office/drawing/2014/main" id="{E2DCF47F-5DD1-4C2F-9ECF-6239415C9E6F}"/>
              </a:ext>
            </a:extLst>
          </p:cNvPr>
          <p:cNvSpPr txBox="1"/>
          <p:nvPr/>
        </p:nvSpPr>
        <p:spPr>
          <a:xfrm>
            <a:off x="3450661" y="5062390"/>
            <a:ext cx="4024382" cy="689139"/>
          </a:xfrm>
          <a:prstGeom prst="rect">
            <a:avLst/>
          </a:prstGeom>
          <a:noFill/>
        </p:spPr>
        <p:txBody>
          <a:bodyPr wrap="square" rtlCol="0">
            <a:noAutofit/>
          </a:bodyPr>
          <a:lstStyle/>
          <a:p>
            <a:pPr>
              <a:spcAft>
                <a:spcPts val="0"/>
              </a:spcAft>
            </a:pPr>
            <a:r>
              <a:rPr lang="de-DE" sz="1600" dirty="0">
                <a:solidFill>
                  <a:srgbClr val="000000"/>
                </a:solidFill>
                <a:latin typeface="Calibri" panose="020F0502020204030204" pitchFamily="34" charset="0"/>
                <a:ea typeface="Times New Roman" panose="02020603050405020304" pitchFamily="18" charset="0"/>
              </a:rPr>
              <a:t>Anerkannte Hilfsorganisationen und öffentlich rechtlicher Rettungsdienst</a:t>
            </a:r>
            <a:endParaRPr lang="de-DE" sz="1200" dirty="0">
              <a:solidFill>
                <a:srgbClr val="000000"/>
              </a:solidFill>
              <a:latin typeface="Times New Roman" panose="02020603050405020304" pitchFamily="18" charset="0"/>
              <a:ea typeface="Times New Roman" panose="02020603050405020304" pitchFamily="18" charset="0"/>
            </a:endParaRPr>
          </a:p>
        </p:txBody>
      </p:sp>
      <p:pic>
        <p:nvPicPr>
          <p:cNvPr id="25" name="Grafik 24">
            <a:extLst>
              <a:ext uri="{FF2B5EF4-FFF2-40B4-BE49-F238E27FC236}">
                <a16:creationId xmlns:a16="http://schemas.microsoft.com/office/drawing/2014/main" id="{1715172D-412E-47D7-BF49-7B484410584F}"/>
              </a:ext>
            </a:extLst>
          </p:cNvPr>
          <p:cNvPicPr>
            <a:picLocks noChangeAspect="1"/>
          </p:cNvPicPr>
          <p:nvPr/>
        </p:nvPicPr>
        <p:blipFill>
          <a:blip r:embed="rId5"/>
          <a:stretch>
            <a:fillRect/>
          </a:stretch>
        </p:blipFill>
        <p:spPr>
          <a:xfrm>
            <a:off x="2010801" y="4315967"/>
            <a:ext cx="5396259" cy="416705"/>
          </a:xfrm>
          <a:prstGeom prst="rect">
            <a:avLst/>
          </a:prstGeom>
        </p:spPr>
      </p:pic>
      <p:pic>
        <p:nvPicPr>
          <p:cNvPr id="26" name="Grafik 25">
            <a:extLst>
              <a:ext uri="{FF2B5EF4-FFF2-40B4-BE49-F238E27FC236}">
                <a16:creationId xmlns:a16="http://schemas.microsoft.com/office/drawing/2014/main" id="{B753FB90-EE7B-49B4-B66A-83B4DF399A1E}"/>
              </a:ext>
            </a:extLst>
          </p:cNvPr>
          <p:cNvPicPr>
            <a:picLocks noChangeAspect="1"/>
          </p:cNvPicPr>
          <p:nvPr/>
        </p:nvPicPr>
        <p:blipFill>
          <a:blip r:embed="rId12"/>
          <a:stretch>
            <a:fillRect/>
          </a:stretch>
        </p:blipFill>
        <p:spPr>
          <a:xfrm>
            <a:off x="2210547" y="4345719"/>
            <a:ext cx="381213" cy="363937"/>
          </a:xfrm>
          <a:prstGeom prst="rect">
            <a:avLst/>
          </a:prstGeom>
        </p:spPr>
      </p:pic>
      <p:sp>
        <p:nvSpPr>
          <p:cNvPr id="27" name="Textfeld 19">
            <a:extLst>
              <a:ext uri="{FF2B5EF4-FFF2-40B4-BE49-F238E27FC236}">
                <a16:creationId xmlns:a16="http://schemas.microsoft.com/office/drawing/2014/main" id="{3D57D35A-8005-45C6-8372-8F4BE5E76937}"/>
              </a:ext>
            </a:extLst>
          </p:cNvPr>
          <p:cNvSpPr txBox="1"/>
          <p:nvPr/>
        </p:nvSpPr>
        <p:spPr>
          <a:xfrm>
            <a:off x="3227475" y="4328199"/>
            <a:ext cx="3260062" cy="398975"/>
          </a:xfrm>
          <a:prstGeom prst="rect">
            <a:avLst/>
          </a:prstGeom>
          <a:noFill/>
        </p:spPr>
        <p:txBody>
          <a:bodyPr wrap="square" rtlCol="0">
            <a:noAutofit/>
          </a:bodyPr>
          <a:lstStyle/>
          <a:p>
            <a:pPr>
              <a:spcAft>
                <a:spcPts val="0"/>
              </a:spcAft>
            </a:pPr>
            <a:r>
              <a:rPr lang="de-DE" sz="1600">
                <a:solidFill>
                  <a:srgbClr val="000000"/>
                </a:solidFill>
                <a:latin typeface="Calibri" panose="020F0502020204030204" pitchFamily="34" charset="0"/>
                <a:ea typeface="Times New Roman" panose="02020603050405020304" pitchFamily="18" charset="0"/>
              </a:rPr>
              <a:t>Verfassungsschutzbehörden </a:t>
            </a:r>
            <a:endParaRPr lang="de-DE" sz="120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816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9" grpId="0"/>
      <p:bldP spid="10" grpId="0" animBg="1"/>
      <p:bldP spid="12" grpId="0"/>
      <p:bldP spid="15" grpId="0"/>
      <p:bldP spid="18" grpId="0"/>
      <p:bldP spid="24"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6915754-FC64-432B-887D-86A09552F8C1}"/>
              </a:ext>
            </a:extLst>
          </p:cNvPr>
          <p:cNvSpPr>
            <a:spLocks noGrp="1"/>
          </p:cNvSpPr>
          <p:nvPr>
            <p:ph type="title"/>
          </p:nvPr>
        </p:nvSpPr>
        <p:spPr>
          <a:xfrm>
            <a:off x="457200" y="982452"/>
            <a:ext cx="6553200" cy="716632"/>
          </a:xfrm>
        </p:spPr>
        <p:txBody>
          <a:bodyPr/>
          <a:lstStyle/>
          <a:p>
            <a:r>
              <a:rPr lang="de-DE" b="1" dirty="0"/>
              <a:t>Telekommunikationsgesetz</a:t>
            </a:r>
          </a:p>
        </p:txBody>
      </p:sp>
      <p:sp>
        <p:nvSpPr>
          <p:cNvPr id="4" name="Textfeld 3">
            <a:extLst>
              <a:ext uri="{FF2B5EF4-FFF2-40B4-BE49-F238E27FC236}">
                <a16:creationId xmlns:a16="http://schemas.microsoft.com/office/drawing/2014/main" id="{98FB59A7-D1D2-4B1E-B754-69D0EC3E1233}"/>
              </a:ext>
            </a:extLst>
          </p:cNvPr>
          <p:cNvSpPr txBox="1"/>
          <p:nvPr/>
        </p:nvSpPr>
        <p:spPr>
          <a:xfrm>
            <a:off x="533707" y="1414612"/>
            <a:ext cx="4896544" cy="369332"/>
          </a:xfrm>
          <a:prstGeom prst="rect">
            <a:avLst/>
          </a:prstGeom>
          <a:noFill/>
        </p:spPr>
        <p:txBody>
          <a:bodyPr wrap="square" rtlCol="0">
            <a:spAutoFit/>
          </a:bodyPr>
          <a:lstStyle/>
          <a:p>
            <a:r>
              <a:rPr lang="de-DE" dirty="0"/>
              <a:t>Hier insbesondere </a:t>
            </a:r>
          </a:p>
        </p:txBody>
      </p:sp>
      <p:sp>
        <p:nvSpPr>
          <p:cNvPr id="5" name="Rechteck 4">
            <a:extLst>
              <a:ext uri="{FF2B5EF4-FFF2-40B4-BE49-F238E27FC236}">
                <a16:creationId xmlns:a16="http://schemas.microsoft.com/office/drawing/2014/main" id="{A936BF2C-047F-4CFF-8E6F-F8AEE9778190}"/>
              </a:ext>
            </a:extLst>
          </p:cNvPr>
          <p:cNvSpPr/>
          <p:nvPr/>
        </p:nvSpPr>
        <p:spPr>
          <a:xfrm>
            <a:off x="539552" y="1944311"/>
            <a:ext cx="8208912" cy="2585323"/>
          </a:xfrm>
          <a:prstGeom prst="rect">
            <a:avLst/>
          </a:prstGeom>
        </p:spPr>
        <p:txBody>
          <a:bodyPr wrap="square">
            <a:spAutoFit/>
          </a:bodyPr>
          <a:lstStyle/>
          <a:p>
            <a:r>
              <a:rPr lang="de-DE" b="1" dirty="0">
                <a:solidFill>
                  <a:srgbClr val="000000"/>
                </a:solidFill>
                <a:latin typeface="NDSFrutiger 45 Light" panose="02000403040000020004" pitchFamily="2" charset="0"/>
              </a:rPr>
              <a:t>Teil 10: Öffentliche Sicherheit und Notfallvorsorge (§§ 164 – 190)</a:t>
            </a:r>
          </a:p>
          <a:p>
            <a:r>
              <a:rPr lang="de-DE" dirty="0">
                <a:latin typeface="NDSFrutiger 45 Light" panose="02000403040000020004" pitchFamily="2" charset="0"/>
              </a:rPr>
              <a:t>Hier werden </a:t>
            </a:r>
            <a:r>
              <a:rPr lang="de-DE" dirty="0">
                <a:latin typeface="NDSFrutiger 45 Light" panose="02000403040000020004" pitchFamily="2" charset="0"/>
                <a:hlinkClick r:id="rId2" tooltip="Notruf">
                  <a:extLst>
                    <a:ext uri="{A12FA001-AC4F-418D-AE19-62706E023703}">
                      <ahyp:hlinkClr xmlns:ahyp="http://schemas.microsoft.com/office/drawing/2018/hyperlinkcolor" val="tx"/>
                    </a:ext>
                  </a:extLst>
                </a:hlinkClick>
              </a:rPr>
              <a:t>Notruf</a:t>
            </a:r>
            <a:r>
              <a:rPr lang="de-DE" dirty="0">
                <a:latin typeface="NDSFrutiger 45 Light" panose="02000403040000020004" pitchFamily="2" charset="0"/>
              </a:rPr>
              <a:t>e und Durchgabe von Warnungen vor Notfällen und Katastrophen vorgeschrieben. Es werden die Maßnahmen zur Gewährleistung der Sicherheit der Netze geregelt. Zudem müssen Anbieter und Betreiber die Sicherheitsbehörden bei Abwehr und Verfolgung von Angriffen auf die </a:t>
            </a:r>
            <a:r>
              <a:rPr lang="de-DE" dirty="0">
                <a:latin typeface="NDSFrutiger 45 Light" panose="02000403040000020004" pitchFamily="2" charset="0"/>
                <a:hlinkClick r:id="rId3" tooltip="Öffentliche Sicherheit">
                  <a:extLst>
                    <a:ext uri="{A12FA001-AC4F-418D-AE19-62706E023703}">
                      <ahyp:hlinkClr xmlns:ahyp="http://schemas.microsoft.com/office/drawing/2018/hyperlinkcolor" val="tx"/>
                    </a:ext>
                  </a:extLst>
                </a:hlinkClick>
              </a:rPr>
              <a:t>öffentliche Sicherheit</a:t>
            </a:r>
            <a:r>
              <a:rPr lang="de-DE" dirty="0">
                <a:latin typeface="NDSFrutiger 45 Light" panose="02000403040000020004" pitchFamily="2" charset="0"/>
              </a:rPr>
              <a:t> unterstützen, zum Beispiel mittels </a:t>
            </a:r>
            <a:r>
              <a:rPr lang="de-DE" dirty="0">
                <a:latin typeface="NDSFrutiger 45 Light" panose="02000403040000020004" pitchFamily="2" charset="0"/>
                <a:hlinkClick r:id="rId4" tooltip="Abhören">
                  <a:extLst>
                    <a:ext uri="{A12FA001-AC4F-418D-AE19-62706E023703}">
                      <ahyp:hlinkClr xmlns:ahyp="http://schemas.microsoft.com/office/drawing/2018/hyperlinkcolor" val="tx"/>
                    </a:ext>
                  </a:extLst>
                </a:hlinkClick>
              </a:rPr>
              <a:t>Abhörmaßnahmen</a:t>
            </a:r>
            <a:r>
              <a:rPr lang="de-DE" dirty="0">
                <a:latin typeface="NDSFrutiger 45 Light" panose="02000403040000020004" pitchFamily="2" charset="0"/>
              </a:rPr>
              <a:t>, Auskunft über Bestands- und Nutzungsdaten oder mittels der </a:t>
            </a:r>
            <a:r>
              <a:rPr lang="de-DE" dirty="0">
                <a:latin typeface="NDSFrutiger 45 Light" panose="02000403040000020004" pitchFamily="2" charset="0"/>
                <a:hlinkClick r:id="rId5" tooltip="Identitätsfeststellung">
                  <a:extLst>
                    <a:ext uri="{A12FA001-AC4F-418D-AE19-62706E023703}">
                      <ahyp:hlinkClr xmlns:ahyp="http://schemas.microsoft.com/office/drawing/2018/hyperlinkcolor" val="tx"/>
                    </a:ext>
                  </a:extLst>
                </a:hlinkClick>
              </a:rPr>
              <a:t>Identitätsprüfung</a:t>
            </a:r>
            <a:r>
              <a:rPr lang="de-DE" dirty="0">
                <a:latin typeface="NDSFrutiger 45 Light" panose="02000403040000020004" pitchFamily="2" charset="0"/>
              </a:rPr>
              <a:t> bei Vertragsschluss. Für nationale Notfälle müssen Telekommunikationsdienste bestimmten Behörden bevorrechtigt bereitgestellt werden.</a:t>
            </a:r>
            <a:endParaRPr lang="de-DE" i="0" dirty="0">
              <a:effectLst/>
              <a:latin typeface="NDSFrutiger 45 Light" panose="02000403040000020004" pitchFamily="2" charset="0"/>
            </a:endParaRPr>
          </a:p>
        </p:txBody>
      </p:sp>
    </p:spTree>
    <p:extLst>
      <p:ext uri="{BB962C8B-B14F-4D97-AF65-F5344CB8AC3E}">
        <p14:creationId xmlns:p14="http://schemas.microsoft.com/office/powerpoint/2010/main" val="286928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BC41E0E7-7F5E-4990-B0E8-6CD13D8ADAB1}"/>
              </a:ext>
            </a:extLst>
          </p:cNvPr>
          <p:cNvSpPr>
            <a:spLocks noGrp="1"/>
          </p:cNvSpPr>
          <p:nvPr>
            <p:ph type="title"/>
          </p:nvPr>
        </p:nvSpPr>
        <p:spPr>
          <a:xfrm>
            <a:off x="457200" y="944461"/>
            <a:ext cx="8435280" cy="609600"/>
          </a:xfrm>
        </p:spPr>
        <p:txBody>
          <a:bodyPr/>
          <a:lstStyle/>
          <a:p>
            <a:r>
              <a:rPr lang="de-DE" sz="2000" b="1" dirty="0">
                <a:latin typeface="NDSFrutiger 45 Light" panose="02000403040000020004" pitchFamily="2" charset="0"/>
              </a:rPr>
              <a:t>Dienstvorschriften</a:t>
            </a:r>
            <a:br>
              <a:rPr lang="de-DE" sz="2000" dirty="0">
                <a:latin typeface="NDSFrutiger 45 Light" panose="02000403040000020004" pitchFamily="2" charset="0"/>
              </a:rPr>
            </a:br>
            <a:r>
              <a:rPr lang="de-DE" sz="2000" dirty="0">
                <a:latin typeface="NDSFrutiger 45 Light" panose="02000403040000020004" pitchFamily="2" charset="0"/>
              </a:rPr>
              <a:t>Die Durchführung des Sprechfunkverkehrs wird durch die Feuerwehrdienstvorschrift (FwDV /DV 800 / 810 </a:t>
            </a:r>
            <a:r>
              <a:rPr lang="de-DE" sz="2000" dirty="0" err="1">
                <a:latin typeface="NDSFrutiger 45 Light" panose="02000403040000020004" pitchFamily="2" charset="0"/>
              </a:rPr>
              <a:t>IuK</a:t>
            </a:r>
            <a:r>
              <a:rPr lang="de-DE" sz="2000" dirty="0">
                <a:latin typeface="NDSFrutiger 45 Light" panose="02000403040000020004" pitchFamily="2" charset="0"/>
              </a:rPr>
              <a:t> im Einsatz / Sprech- und Datenfunkverkehr) geregelt. </a:t>
            </a:r>
          </a:p>
        </p:txBody>
      </p:sp>
      <p:pic>
        <p:nvPicPr>
          <p:cNvPr id="4" name="Grafik 3">
            <a:extLst>
              <a:ext uri="{FF2B5EF4-FFF2-40B4-BE49-F238E27FC236}">
                <a16:creationId xmlns:a16="http://schemas.microsoft.com/office/drawing/2014/main" id="{8C302710-0538-4D78-AF1F-0579AFC4D99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179247">
            <a:off x="2017617" y="2630325"/>
            <a:ext cx="2276005" cy="3119651"/>
          </a:xfrm>
          <a:prstGeom prst="rect">
            <a:avLst/>
          </a:prstGeom>
          <a:noFill/>
          <a:ln>
            <a:solidFill>
              <a:schemeClr val="tx1"/>
            </a:solidFill>
          </a:ln>
        </p:spPr>
      </p:pic>
      <p:pic>
        <p:nvPicPr>
          <p:cNvPr id="5" name="Grafik 4">
            <a:extLst>
              <a:ext uri="{FF2B5EF4-FFF2-40B4-BE49-F238E27FC236}">
                <a16:creationId xmlns:a16="http://schemas.microsoft.com/office/drawing/2014/main" id="{28ACABBE-135D-4DCD-A910-551EB990F2C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492214">
            <a:off x="4201052" y="2632798"/>
            <a:ext cx="2331386" cy="3133958"/>
          </a:xfrm>
          <a:prstGeom prst="rect">
            <a:avLst/>
          </a:prstGeom>
          <a:noFill/>
          <a:ln>
            <a:solidFill>
              <a:schemeClr val="tx1"/>
            </a:solidFill>
          </a:ln>
        </p:spPr>
      </p:pic>
    </p:spTree>
    <p:extLst>
      <p:ext uri="{BB962C8B-B14F-4D97-AF65-F5344CB8AC3E}">
        <p14:creationId xmlns:p14="http://schemas.microsoft.com/office/powerpoint/2010/main" val="1463503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BDA19FED-B488-424A-8426-7C6B5FA391A9}"/>
              </a:ext>
            </a:extLst>
          </p:cNvPr>
          <p:cNvSpPr>
            <a:spLocks noGrp="1"/>
          </p:cNvSpPr>
          <p:nvPr>
            <p:ph type="title"/>
          </p:nvPr>
        </p:nvSpPr>
        <p:spPr>
          <a:xfrm>
            <a:off x="457200" y="1052736"/>
            <a:ext cx="6553200" cy="609600"/>
          </a:xfrm>
        </p:spPr>
        <p:txBody>
          <a:bodyPr/>
          <a:lstStyle/>
          <a:p>
            <a:r>
              <a:rPr lang="de-DE" b="1" dirty="0">
                <a:latin typeface="NDSFrutiger 45 Light" panose="02000403040000020004" pitchFamily="2" charset="0"/>
              </a:rPr>
              <a:t>Strafgesetzbuch</a:t>
            </a:r>
          </a:p>
        </p:txBody>
      </p:sp>
      <p:grpSp>
        <p:nvGrpSpPr>
          <p:cNvPr id="4" name="Gruppieren 3">
            <a:extLst>
              <a:ext uri="{FF2B5EF4-FFF2-40B4-BE49-F238E27FC236}">
                <a16:creationId xmlns:a16="http://schemas.microsoft.com/office/drawing/2014/main" id="{0BC48589-14B0-4E45-9DDA-E3AAAB4D367E}"/>
              </a:ext>
            </a:extLst>
          </p:cNvPr>
          <p:cNvGrpSpPr/>
          <p:nvPr/>
        </p:nvGrpSpPr>
        <p:grpSpPr>
          <a:xfrm>
            <a:off x="2133600" y="1611198"/>
            <a:ext cx="5216052" cy="3635604"/>
            <a:chOff x="0" y="15115"/>
            <a:chExt cx="4803556" cy="3497891"/>
          </a:xfrm>
        </p:grpSpPr>
        <p:sp>
          <p:nvSpPr>
            <p:cNvPr id="5" name="Abgerundetes Rechteck 1095">
              <a:extLst>
                <a:ext uri="{FF2B5EF4-FFF2-40B4-BE49-F238E27FC236}">
                  <a16:creationId xmlns:a16="http://schemas.microsoft.com/office/drawing/2014/main" id="{41B7144A-C672-4787-A248-DE6F71E6EF60}"/>
                </a:ext>
              </a:extLst>
            </p:cNvPr>
            <p:cNvSpPr/>
            <p:nvPr/>
          </p:nvSpPr>
          <p:spPr>
            <a:xfrm>
              <a:off x="0" y="180350"/>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dirty="0">
                  <a:solidFill>
                    <a:srgbClr val="000000"/>
                  </a:solidFill>
                  <a:effectLst/>
                  <a:latin typeface="+mn-ea"/>
                  <a:ea typeface="Times New Roman" panose="02020603050405020304" pitchFamily="18" charset="0"/>
                  <a:cs typeface="Arial" panose="020B0604020202020204" pitchFamily="34" charset="0"/>
                </a:rPr>
                <a:t>§</a:t>
              </a:r>
              <a:r>
                <a:rPr lang="de-DE" sz="1050" kern="1200" dirty="0">
                  <a:solidFill>
                    <a:srgbClr val="000000"/>
                  </a:solidFill>
                  <a:effectLst/>
                  <a:latin typeface="Arial" panose="020B0604020202020204" pitchFamily="34" charset="0"/>
                  <a:ea typeface="Times New Roman" panose="02020603050405020304" pitchFamily="18" charset="0"/>
                </a:rPr>
                <a:t>201 StGB Freiheitsstrafe bis zu 5 Jahren</a:t>
              </a:r>
              <a:endParaRPr lang="de-DE" sz="1050" dirty="0">
                <a:effectLst/>
                <a:latin typeface="Times New Roman" panose="02020603050405020304" pitchFamily="18" charset="0"/>
                <a:ea typeface="Times New Roman" panose="02020603050405020304" pitchFamily="18" charset="0"/>
              </a:endParaRPr>
            </a:p>
          </p:txBody>
        </p:sp>
        <p:sp>
          <p:nvSpPr>
            <p:cNvPr id="6" name="Abgerundetes Rechteck 1096">
              <a:extLst>
                <a:ext uri="{FF2B5EF4-FFF2-40B4-BE49-F238E27FC236}">
                  <a16:creationId xmlns:a16="http://schemas.microsoft.com/office/drawing/2014/main" id="{826DF2D2-09EB-4874-8B77-E2285D464538}"/>
                </a:ext>
              </a:extLst>
            </p:cNvPr>
            <p:cNvSpPr/>
            <p:nvPr/>
          </p:nvSpPr>
          <p:spPr>
            <a:xfrm>
              <a:off x="0" y="777421"/>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a:solidFill>
                    <a:srgbClr val="000000"/>
                  </a:solidFill>
                  <a:effectLst/>
                  <a:latin typeface="+mn-ea"/>
                  <a:ea typeface="Times New Roman" panose="02020603050405020304" pitchFamily="18" charset="0"/>
                  <a:cs typeface="Arial" panose="020B0604020202020204" pitchFamily="34" charset="0"/>
                </a:rPr>
                <a:t>§</a:t>
              </a:r>
              <a:r>
                <a:rPr lang="de-DE" sz="1050" kern="1200">
                  <a:solidFill>
                    <a:srgbClr val="000000"/>
                  </a:solidFill>
                  <a:effectLst/>
                  <a:latin typeface="Arial" panose="020B0604020202020204" pitchFamily="34" charset="0"/>
                  <a:ea typeface="Times New Roman" panose="02020603050405020304" pitchFamily="18" charset="0"/>
                </a:rPr>
                <a:t>203 StGB Freiheitsstrafe bis zu 2 Jahren</a:t>
              </a:r>
              <a:endParaRPr lang="de-DE" sz="1050">
                <a:effectLst/>
                <a:latin typeface="Times New Roman" panose="02020603050405020304" pitchFamily="18" charset="0"/>
                <a:ea typeface="Times New Roman" panose="02020603050405020304" pitchFamily="18" charset="0"/>
              </a:endParaRPr>
            </a:p>
          </p:txBody>
        </p:sp>
        <p:sp>
          <p:nvSpPr>
            <p:cNvPr id="7" name="Textfeld 27">
              <a:extLst>
                <a:ext uri="{FF2B5EF4-FFF2-40B4-BE49-F238E27FC236}">
                  <a16:creationId xmlns:a16="http://schemas.microsoft.com/office/drawing/2014/main" id="{5847BD95-ADFC-444F-9335-15040DAD6F83}"/>
                </a:ext>
              </a:extLst>
            </p:cNvPr>
            <p:cNvSpPr txBox="1"/>
            <p:nvPr/>
          </p:nvSpPr>
          <p:spPr>
            <a:xfrm>
              <a:off x="178575" y="15115"/>
              <a:ext cx="4624981" cy="215714"/>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Verletzung der Vertraulichkeit des Wortes</a:t>
              </a:r>
              <a:endParaRPr lang="de-DE" sz="1050" dirty="0">
                <a:effectLst/>
                <a:latin typeface="Times New Roman" panose="02020603050405020304" pitchFamily="18" charset="0"/>
                <a:ea typeface="Times New Roman" panose="02020603050405020304" pitchFamily="18" charset="0"/>
              </a:endParaRPr>
            </a:p>
          </p:txBody>
        </p:sp>
        <p:sp>
          <p:nvSpPr>
            <p:cNvPr id="8" name="Textfeld 29">
              <a:extLst>
                <a:ext uri="{FF2B5EF4-FFF2-40B4-BE49-F238E27FC236}">
                  <a16:creationId xmlns:a16="http://schemas.microsoft.com/office/drawing/2014/main" id="{6D79077C-51DB-49F1-8759-2C26AA3F28F2}"/>
                </a:ext>
              </a:extLst>
            </p:cNvPr>
            <p:cNvSpPr txBox="1"/>
            <p:nvPr/>
          </p:nvSpPr>
          <p:spPr>
            <a:xfrm>
              <a:off x="178575" y="597062"/>
              <a:ext cx="4592136" cy="230832"/>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Verletzung von Privatgeheimnissen</a:t>
              </a:r>
              <a:endParaRPr lang="de-DE" sz="1050">
                <a:effectLst/>
                <a:latin typeface="Times New Roman" panose="02020603050405020304" pitchFamily="18" charset="0"/>
                <a:ea typeface="Times New Roman" panose="02020603050405020304" pitchFamily="18" charset="0"/>
              </a:endParaRPr>
            </a:p>
          </p:txBody>
        </p:sp>
        <p:sp>
          <p:nvSpPr>
            <p:cNvPr id="9" name="Abgerundetes Rechteck 1099">
              <a:extLst>
                <a:ext uri="{FF2B5EF4-FFF2-40B4-BE49-F238E27FC236}">
                  <a16:creationId xmlns:a16="http://schemas.microsoft.com/office/drawing/2014/main" id="{2613AD69-88CB-46F1-B45B-98838B0C4E58}"/>
                </a:ext>
              </a:extLst>
            </p:cNvPr>
            <p:cNvSpPr/>
            <p:nvPr/>
          </p:nvSpPr>
          <p:spPr>
            <a:xfrm>
              <a:off x="0" y="1369901"/>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a:solidFill>
                    <a:srgbClr val="000000"/>
                  </a:solidFill>
                  <a:effectLst/>
                  <a:latin typeface="+mn-ea"/>
                  <a:ea typeface="Times New Roman" panose="02020603050405020304" pitchFamily="18" charset="0"/>
                  <a:cs typeface="Arial" panose="020B0604020202020204" pitchFamily="34" charset="0"/>
                </a:rPr>
                <a:t>§</a:t>
              </a:r>
              <a:r>
                <a:rPr lang="de-DE" sz="1050" kern="1200">
                  <a:solidFill>
                    <a:srgbClr val="000000"/>
                  </a:solidFill>
                  <a:effectLst/>
                  <a:latin typeface="Arial" panose="020B0604020202020204" pitchFamily="34" charset="0"/>
                  <a:ea typeface="Times New Roman" panose="02020603050405020304" pitchFamily="18" charset="0"/>
                </a:rPr>
                <a:t>331 StGB Freiheitsstrafe bis zu 3 Jahren</a:t>
              </a:r>
              <a:endParaRPr lang="de-DE" sz="1050">
                <a:effectLst/>
                <a:latin typeface="Times New Roman" panose="02020603050405020304" pitchFamily="18" charset="0"/>
                <a:ea typeface="Times New Roman" panose="02020603050405020304" pitchFamily="18" charset="0"/>
              </a:endParaRPr>
            </a:p>
          </p:txBody>
        </p:sp>
        <p:sp>
          <p:nvSpPr>
            <p:cNvPr id="10" name="Abgerundetes Rechteck 1100">
              <a:extLst>
                <a:ext uri="{FF2B5EF4-FFF2-40B4-BE49-F238E27FC236}">
                  <a16:creationId xmlns:a16="http://schemas.microsoft.com/office/drawing/2014/main" id="{28CA02C9-13BE-46D3-AD2D-87F3733F0035}"/>
                </a:ext>
              </a:extLst>
            </p:cNvPr>
            <p:cNvSpPr/>
            <p:nvPr/>
          </p:nvSpPr>
          <p:spPr>
            <a:xfrm>
              <a:off x="0" y="1962381"/>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a:solidFill>
                    <a:srgbClr val="000000"/>
                  </a:solidFill>
                  <a:effectLst/>
                  <a:latin typeface="+mn-ea"/>
                  <a:ea typeface="Times New Roman" panose="02020603050405020304" pitchFamily="18" charset="0"/>
                  <a:cs typeface="Arial" panose="020B0604020202020204" pitchFamily="34" charset="0"/>
                </a:rPr>
                <a:t>§</a:t>
              </a:r>
              <a:r>
                <a:rPr lang="de-DE" sz="1050" kern="1200">
                  <a:solidFill>
                    <a:srgbClr val="000000"/>
                  </a:solidFill>
                  <a:effectLst/>
                  <a:latin typeface="Arial" panose="020B0604020202020204" pitchFamily="34" charset="0"/>
                  <a:ea typeface="Times New Roman" panose="02020603050405020304" pitchFamily="18" charset="0"/>
                </a:rPr>
                <a:t>332 StGB Freiheitsstrafe bis zu 6 Jahren</a:t>
              </a:r>
              <a:endParaRPr lang="de-DE" sz="1050">
                <a:effectLst/>
                <a:latin typeface="Times New Roman" panose="02020603050405020304" pitchFamily="18" charset="0"/>
                <a:ea typeface="Times New Roman" panose="02020603050405020304" pitchFamily="18" charset="0"/>
              </a:endParaRPr>
            </a:p>
          </p:txBody>
        </p:sp>
        <p:sp>
          <p:nvSpPr>
            <p:cNvPr id="11" name="Textfeld 33">
              <a:extLst>
                <a:ext uri="{FF2B5EF4-FFF2-40B4-BE49-F238E27FC236}">
                  <a16:creationId xmlns:a16="http://schemas.microsoft.com/office/drawing/2014/main" id="{677F3336-A726-4147-AEFE-4A59DF71D3BB}"/>
                </a:ext>
              </a:extLst>
            </p:cNvPr>
            <p:cNvSpPr txBox="1"/>
            <p:nvPr/>
          </p:nvSpPr>
          <p:spPr>
            <a:xfrm>
              <a:off x="172278" y="1806205"/>
              <a:ext cx="4606645" cy="208749"/>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Bestechlichkeit</a:t>
              </a:r>
              <a:endParaRPr lang="de-DE" sz="1050">
                <a:effectLst/>
                <a:latin typeface="Times New Roman" panose="02020603050405020304" pitchFamily="18" charset="0"/>
                <a:ea typeface="Times New Roman" panose="02020603050405020304" pitchFamily="18" charset="0"/>
              </a:endParaRPr>
            </a:p>
          </p:txBody>
        </p:sp>
        <p:sp>
          <p:nvSpPr>
            <p:cNvPr id="12" name="Abgerundetes Rechteck 1102">
              <a:extLst>
                <a:ext uri="{FF2B5EF4-FFF2-40B4-BE49-F238E27FC236}">
                  <a16:creationId xmlns:a16="http://schemas.microsoft.com/office/drawing/2014/main" id="{D62ADE79-BEAE-4A2E-91B6-A40A25F844FD}"/>
                </a:ext>
              </a:extLst>
            </p:cNvPr>
            <p:cNvSpPr/>
            <p:nvPr/>
          </p:nvSpPr>
          <p:spPr>
            <a:xfrm>
              <a:off x="0" y="2568728"/>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a:solidFill>
                    <a:srgbClr val="000000"/>
                  </a:solidFill>
                  <a:effectLst/>
                  <a:latin typeface="+mn-ea"/>
                  <a:ea typeface="Times New Roman" panose="02020603050405020304" pitchFamily="18" charset="0"/>
                  <a:cs typeface="Arial" panose="020B0604020202020204" pitchFamily="34" charset="0"/>
                </a:rPr>
                <a:t>§</a:t>
              </a:r>
              <a:r>
                <a:rPr lang="de-DE" sz="1050" kern="1200">
                  <a:solidFill>
                    <a:srgbClr val="000000"/>
                  </a:solidFill>
                  <a:effectLst/>
                  <a:latin typeface="Arial" panose="020B0604020202020204" pitchFamily="34" charset="0"/>
                  <a:ea typeface="Times New Roman" panose="02020603050405020304" pitchFamily="18" charset="0"/>
                </a:rPr>
                <a:t>353b StGB Freiheitsstrafe bis zu 3 Jahren</a:t>
              </a:r>
              <a:endParaRPr lang="de-DE" sz="1050">
                <a:effectLst/>
                <a:latin typeface="Times New Roman" panose="02020603050405020304" pitchFamily="18" charset="0"/>
                <a:ea typeface="Times New Roman" panose="02020603050405020304" pitchFamily="18" charset="0"/>
              </a:endParaRPr>
            </a:p>
          </p:txBody>
        </p:sp>
        <p:sp>
          <p:nvSpPr>
            <p:cNvPr id="13" name="Textfeld 35">
              <a:extLst>
                <a:ext uri="{FF2B5EF4-FFF2-40B4-BE49-F238E27FC236}">
                  <a16:creationId xmlns:a16="http://schemas.microsoft.com/office/drawing/2014/main" id="{B52561A2-FF65-4090-B6A5-D5DBF11EB200}"/>
                </a:ext>
              </a:extLst>
            </p:cNvPr>
            <p:cNvSpPr txBox="1"/>
            <p:nvPr/>
          </p:nvSpPr>
          <p:spPr>
            <a:xfrm>
              <a:off x="172263" y="2393345"/>
              <a:ext cx="4582026" cy="222885"/>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dirty="0">
                  <a:solidFill>
                    <a:srgbClr val="000000"/>
                  </a:solidFill>
                  <a:effectLst/>
                  <a:latin typeface="Arial" panose="020B0604020202020204" pitchFamily="34" charset="0"/>
                  <a:ea typeface="Times New Roman" panose="02020603050405020304" pitchFamily="18" charset="0"/>
                </a:rPr>
                <a:t>Verletzung des Dienstgeheimnisses und der besonderen Geheimhaltungspflicht </a:t>
              </a:r>
              <a:endParaRPr lang="de-DE" sz="1050" dirty="0">
                <a:effectLst/>
                <a:latin typeface="Times New Roman" panose="02020603050405020304" pitchFamily="18" charset="0"/>
                <a:ea typeface="Times New Roman" panose="02020603050405020304" pitchFamily="18" charset="0"/>
              </a:endParaRPr>
            </a:p>
          </p:txBody>
        </p:sp>
        <p:sp>
          <p:nvSpPr>
            <p:cNvPr id="14" name="Abgerundetes Rechteck 1104">
              <a:extLst>
                <a:ext uri="{FF2B5EF4-FFF2-40B4-BE49-F238E27FC236}">
                  <a16:creationId xmlns:a16="http://schemas.microsoft.com/office/drawing/2014/main" id="{0155C931-12A5-4516-93C9-30BAE3FE16F7}"/>
                </a:ext>
              </a:extLst>
            </p:cNvPr>
            <p:cNvSpPr/>
            <p:nvPr/>
          </p:nvSpPr>
          <p:spPr>
            <a:xfrm>
              <a:off x="0" y="3175075"/>
              <a:ext cx="4572000" cy="3379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1050" kern="1200">
                  <a:solidFill>
                    <a:srgbClr val="000000"/>
                  </a:solidFill>
                  <a:effectLst/>
                  <a:latin typeface="+mn-ea"/>
                  <a:ea typeface="Times New Roman" panose="02020603050405020304" pitchFamily="18" charset="0"/>
                  <a:cs typeface="Arial" panose="020B0604020202020204" pitchFamily="34" charset="0"/>
                </a:rPr>
                <a:t>§</a:t>
              </a:r>
              <a:r>
                <a:rPr lang="de-DE" sz="1050" kern="1200">
                  <a:solidFill>
                    <a:srgbClr val="000000"/>
                  </a:solidFill>
                  <a:effectLst/>
                  <a:latin typeface="Arial" panose="020B0604020202020204" pitchFamily="34" charset="0"/>
                  <a:ea typeface="Times New Roman" panose="02020603050405020304" pitchFamily="18" charset="0"/>
                </a:rPr>
                <a:t>358 StGB </a:t>
              </a:r>
              <a:endParaRPr lang="de-DE" sz="1050">
                <a:effectLst/>
                <a:latin typeface="Times New Roman" panose="02020603050405020304" pitchFamily="18" charset="0"/>
                <a:ea typeface="Times New Roman" panose="02020603050405020304" pitchFamily="18" charset="0"/>
              </a:endParaRPr>
            </a:p>
          </p:txBody>
        </p:sp>
        <p:sp>
          <p:nvSpPr>
            <p:cNvPr id="15" name="Textfeld 37">
              <a:extLst>
                <a:ext uri="{FF2B5EF4-FFF2-40B4-BE49-F238E27FC236}">
                  <a16:creationId xmlns:a16="http://schemas.microsoft.com/office/drawing/2014/main" id="{676C9668-D538-4B6C-943B-775F880600BA}"/>
                </a:ext>
              </a:extLst>
            </p:cNvPr>
            <p:cNvSpPr txBox="1"/>
            <p:nvPr/>
          </p:nvSpPr>
          <p:spPr>
            <a:xfrm>
              <a:off x="172278" y="2992795"/>
              <a:ext cx="4573800" cy="251314"/>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Nebenfolgen</a:t>
              </a:r>
              <a:endParaRPr lang="de-DE" sz="1050">
                <a:effectLst/>
                <a:latin typeface="Times New Roman" panose="02020603050405020304" pitchFamily="18" charset="0"/>
                <a:ea typeface="Times New Roman" panose="02020603050405020304" pitchFamily="18" charset="0"/>
              </a:endParaRPr>
            </a:p>
          </p:txBody>
        </p:sp>
        <p:sp>
          <p:nvSpPr>
            <p:cNvPr id="16" name="Textfeld 38">
              <a:extLst>
                <a:ext uri="{FF2B5EF4-FFF2-40B4-BE49-F238E27FC236}">
                  <a16:creationId xmlns:a16="http://schemas.microsoft.com/office/drawing/2014/main" id="{092B9C42-FE5A-484A-9045-C901BE81A67B}"/>
                </a:ext>
              </a:extLst>
            </p:cNvPr>
            <p:cNvSpPr txBox="1"/>
            <p:nvPr/>
          </p:nvSpPr>
          <p:spPr>
            <a:xfrm>
              <a:off x="172278" y="1216750"/>
              <a:ext cx="4623067" cy="207022"/>
            </a:xfrm>
            <a:prstGeom prst="rect">
              <a:avLst/>
            </a:prstGeom>
            <a:solidFill>
              <a:schemeClr val="bg1">
                <a:lumMod val="95000"/>
              </a:schemeClr>
            </a:solidFill>
            <a:ln>
              <a:solidFill>
                <a:schemeClr val="accent1"/>
              </a:solidFill>
            </a:ln>
          </p:spPr>
          <p:txBody>
            <a:bodyPr wrap="square" rtlCol="0">
              <a:noAutofit/>
            </a:bodyPr>
            <a:lstStyle/>
            <a:p>
              <a:pPr>
                <a:spcAft>
                  <a:spcPts val="0"/>
                </a:spcAft>
              </a:pPr>
              <a:r>
                <a:rPr lang="de-DE" sz="105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Vorteilsnahme im Amt</a:t>
              </a:r>
              <a:endParaRPr lang="de-DE" sz="105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2512887575"/>
      </p:ext>
    </p:extLst>
  </p:cSld>
  <p:clrMapOvr>
    <a:masterClrMapping/>
  </p:clrMapOvr>
</p:sld>
</file>

<file path=ppt/theme/theme1.xml><?xml version="1.0" encoding="utf-8"?>
<a:theme xmlns:a="http://schemas.openxmlformats.org/drawingml/2006/main" name="Tit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0624 RU Muster-Präsentation NLBK" id="{D09F790F-6057-4FDF-BA2D-69D9162EF19C}" vid="{3F01A0E8-55E6-4EC3-949E-7E8243669E9F}"/>
    </a:ext>
  </a:extLst>
</a:theme>
</file>

<file path=ppt/theme/theme2.xml><?xml version="1.0" encoding="utf-8"?>
<a:theme xmlns:a="http://schemas.openxmlformats.org/drawingml/2006/main" name="Folien Inha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0624 RU Muster-Präsentation NLBK" id="{D09F790F-6057-4FDF-BA2D-69D9162EF19C}" vid="{5226889E-A30A-42E5-9839-D1189686F3C7}"/>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20200624 RU Muster-Präsentation NLBK</Template>
  <TotalTime>0</TotalTime>
  <Words>400</Words>
  <Application>Microsoft Office PowerPoint</Application>
  <PresentationFormat>Bildschirmpräsentation (4:3)</PresentationFormat>
  <Paragraphs>71</Paragraphs>
  <Slides>12</Slides>
  <Notes>0</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12</vt:i4>
      </vt:variant>
    </vt:vector>
  </HeadingPairs>
  <TitlesOfParts>
    <vt:vector size="21" baseType="lpstr">
      <vt:lpstr>Arial</vt:lpstr>
      <vt:lpstr>Calibri</vt:lpstr>
      <vt:lpstr>Frutiger CE 45 Light</vt:lpstr>
      <vt:lpstr>Frutiger CE 55 Roman</vt:lpstr>
      <vt:lpstr>NDSFrutiger 45 Light</vt:lpstr>
      <vt:lpstr>Symbol</vt:lpstr>
      <vt:lpstr>Times New Roman</vt:lpstr>
      <vt:lpstr>Titel</vt:lpstr>
      <vt:lpstr>Folien Inhalt</vt:lpstr>
      <vt:lpstr>11.1 Rechtsgrundlagen Sprechfunk Modulare Grundlagenausausbildung</vt:lpstr>
      <vt:lpstr>Lernziele</vt:lpstr>
      <vt:lpstr>Grundlagen</vt:lpstr>
      <vt:lpstr>Funkdienste</vt:lpstr>
      <vt:lpstr>Zuständigkeiten</vt:lpstr>
      <vt:lpstr>Behörden und Organisationen mit Sicherheitsaufgaben (BOS)</vt:lpstr>
      <vt:lpstr>Telekommunikationsgesetz</vt:lpstr>
      <vt:lpstr>Dienstvorschriften Die Durchführung des Sprechfunkverkehrs wird durch die Feuerwehrdienstvorschrift (FwDV /DV 800 / 810 IuK im Einsatz / Sprech- und Datenfunkverkehr) geregelt. </vt:lpstr>
      <vt:lpstr>Strafgesetzbuch</vt:lpstr>
      <vt:lpstr>BOS-Funkrichtline</vt:lpstr>
      <vt:lpstr>Betriebliche Grundlagen</vt:lpstr>
      <vt:lpstr>Zusammenfassung</vt:lpstr>
    </vt:vector>
  </TitlesOfParts>
  <Company>IT.Niedersachsen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Titelthema der Präsentation auch dreizeilig</dc:title>
  <dc:creator>Wiemann, Sascha (NLBK)</dc:creator>
  <cp:lastModifiedBy>Knabenschuh, Jakob (NLBK)</cp:lastModifiedBy>
  <cp:revision>72</cp:revision>
  <dcterms:created xsi:type="dcterms:W3CDTF">2021-01-11T06:05:12Z</dcterms:created>
  <dcterms:modified xsi:type="dcterms:W3CDTF">2024-02-02T11:45:10Z</dcterms:modified>
</cp:coreProperties>
</file>