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63" r:id="rId2"/>
  </p:sldMasterIdLst>
  <p:notesMasterIdLst>
    <p:notesMasterId r:id="rId30"/>
  </p:notesMasterIdLst>
  <p:sldIdLst>
    <p:sldId id="256" r:id="rId3"/>
    <p:sldId id="426" r:id="rId4"/>
    <p:sldId id="427" r:id="rId5"/>
    <p:sldId id="424" r:id="rId6"/>
    <p:sldId id="425" r:id="rId7"/>
    <p:sldId id="428" r:id="rId8"/>
    <p:sldId id="429" r:id="rId9"/>
    <p:sldId id="420" r:id="rId10"/>
    <p:sldId id="421" r:id="rId11"/>
    <p:sldId id="446" r:id="rId12"/>
    <p:sldId id="447" r:id="rId13"/>
    <p:sldId id="448" r:id="rId14"/>
    <p:sldId id="449" r:id="rId15"/>
    <p:sldId id="450" r:id="rId16"/>
    <p:sldId id="451" r:id="rId17"/>
    <p:sldId id="394" r:id="rId18"/>
    <p:sldId id="412" r:id="rId19"/>
    <p:sldId id="395" r:id="rId20"/>
    <p:sldId id="493" r:id="rId21"/>
    <p:sldId id="490" r:id="rId22"/>
    <p:sldId id="491" r:id="rId23"/>
    <p:sldId id="495" r:id="rId24"/>
    <p:sldId id="404" r:id="rId25"/>
    <p:sldId id="418" r:id="rId26"/>
    <p:sldId id="419" r:id="rId27"/>
    <p:sldId id="416" r:id="rId28"/>
    <p:sldId id="417" r:id="rId29"/>
  </p:sldIdLst>
  <p:sldSz cx="9144000" cy="6858000" type="screen4x3"/>
  <p:notesSz cx="6858000" cy="9144000"/>
  <p:custDataLst>
    <p:tags r:id="rId3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3795076C-A1CB-4130-9707-18BFB58F1A36}">
          <p14:sldIdLst>
            <p14:sldId id="256"/>
          </p14:sldIdLst>
        </p14:section>
        <p14:section name="Inkorporation" id="{5D6F79B5-3109-4CE9-97AA-2E7284086C41}">
          <p14:sldIdLst>
            <p14:sldId id="426"/>
            <p14:sldId id="427"/>
          </p14:sldIdLst>
        </p14:section>
        <p14:section name="Kontamination" id="{1A7394D9-A6C5-4962-A834-38B1A4ED4258}">
          <p14:sldIdLst>
            <p14:sldId id="424"/>
            <p14:sldId id="425"/>
          </p14:sldIdLst>
        </p14:section>
        <p14:section name="Gefährliche Einwirkung von außen" id="{526D0A9B-DE5C-486F-AA00-FC7919A745E2}">
          <p14:sldIdLst>
            <p14:sldId id="428"/>
            <p14:sldId id="429"/>
          </p14:sldIdLst>
        </p14:section>
        <p14:section name="Gruppe im ABC-Einsatz" id="{A136DEF1-B91A-495A-8654-E80365575778}">
          <p14:sldIdLst>
            <p14:sldId id="420"/>
            <p14:sldId id="421"/>
            <p14:sldId id="446"/>
            <p14:sldId id="447"/>
            <p14:sldId id="448"/>
            <p14:sldId id="449"/>
            <p14:sldId id="450"/>
            <p14:sldId id="451"/>
          </p14:sldIdLst>
        </p14:section>
        <p14:section name="Gefahrenbereich" id="{A2B4993C-6B7F-4119-ACF8-657355B1F80E}">
          <p14:sldIdLst>
            <p14:sldId id="394"/>
            <p14:sldId id="412"/>
          </p14:sldIdLst>
        </p14:section>
        <p14:section name="Menschenrettung" id="{1332115B-9B39-4ACF-ACFA-841C52239DB0}">
          <p14:sldIdLst>
            <p14:sldId id="395"/>
            <p14:sldId id="493"/>
            <p14:sldId id="490"/>
            <p14:sldId id="491"/>
            <p14:sldId id="495"/>
          </p14:sldIdLst>
        </p14:section>
        <p14:section name="Dekon-Stufe 1" id="{99602544-7CDD-4CB5-935F-5CA94BBCBFB2}">
          <p14:sldIdLst>
            <p14:sldId id="404"/>
            <p14:sldId id="418"/>
            <p14:sldId id="419"/>
            <p14:sldId id="416"/>
            <p14:sldId id="4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83023" autoAdjust="0"/>
  </p:normalViewPr>
  <p:slideViewPr>
    <p:cSldViewPr snapToGrid="0">
      <p:cViewPr varScale="1">
        <p:scale>
          <a:sx n="95" d="100"/>
          <a:sy n="95" d="100"/>
        </p:scale>
        <p:origin x="19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644C-7A24-4E3C-800C-EF1B37A70277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1648-47F5-4799-B7D7-ECA97BCD6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72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5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34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614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98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05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73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095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66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98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92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47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829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https://publikationen.dguv.de/widgets/pdf/download/article/874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2CD1B-3908-4CA4-AFFD-EADEE1EE9A76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8493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3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2CD1B-3908-4CA4-AFFD-EADEE1EE9A76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6363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553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535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96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758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3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96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49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53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2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34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71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D1648-47F5-4799-B7D7-ECA97BCD646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5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25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165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48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0FFF-651D-43ED-B3C6-F64335C8147F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Akademie im NLBK 		</a:t>
            </a:r>
            <a:r>
              <a:rPr lang="de-DE" sz="900"/>
              <a:t>Dezernat 3.3</a:t>
            </a:r>
            <a:endParaRPr lang="de-DE" sz="9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727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25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165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9" y="5373216"/>
            <a:ext cx="3504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7" y="2276475"/>
            <a:ext cx="8642350" cy="1295400"/>
          </a:xfrm>
          <a:prstGeom prst="rect">
            <a:avLst/>
          </a:prstGeom>
        </p:spPr>
        <p:txBody>
          <a:bodyPr wrap="square"/>
          <a:lstStyle>
            <a:lvl1pPr algn="ctr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  <a:endParaRPr lang="de-DE" altLang="de-DE" noProof="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7" y="3968754"/>
            <a:ext cx="8642350" cy="911225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5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  <p:cxnSp>
        <p:nvCxnSpPr>
          <p:cNvPr id="17" name="Gerade Verbindung 7"/>
          <p:cNvCxnSpPr/>
          <p:nvPr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1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Frutiger CE 55 Roman"/>
              </a:defRPr>
            </a:lvl1pPr>
          </a:lstStyle>
          <a:p>
            <a:fld id="{9267E237-3A72-4660-BBBD-B8C1B03C5BD7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3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algn="l"/>
            <a:r>
              <a:rPr lang="de-DE" dirty="0"/>
              <a:t>Akademie im NLBK 		Dezernat 3.3</a:t>
            </a:r>
          </a:p>
        </p:txBody>
      </p:sp>
      <p:sp>
        <p:nvSpPr>
          <p:cNvPr id="2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cxnSp>
        <p:nvCxnSpPr>
          <p:cNvPr id="21" name="Gerade Verbindung 11"/>
          <p:cNvCxnSpPr/>
          <p:nvPr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9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200" y="1556793"/>
            <a:ext cx="8058150" cy="43924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1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Frutiger CE 55 Roman"/>
              </a:defRPr>
            </a:lvl1pPr>
          </a:lstStyle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3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algn="l"/>
            <a:r>
              <a:rPr lang="de-DE" dirty="0"/>
              <a:t>Akademie im NLBK 		Dezernat 3.3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7958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1628800"/>
            <a:ext cx="8058150" cy="396078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1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Frutiger CE 55 Roman"/>
              </a:defRPr>
            </a:lvl1pPr>
          </a:lstStyle>
          <a:p>
            <a:fld id="{7C79E01B-8937-4BF9-ABFA-9B909B6DA4ED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3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lang="de-DE" altLang="de-DE" sz="9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Akademie im NLBK 		</a:t>
            </a:r>
            <a:r>
              <a:rPr lang="de-DE" sz="900" dirty="0"/>
              <a:t>Dezernat 3.3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1437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457200" y="1556792"/>
            <a:ext cx="8058150" cy="439258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1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Frutiger CE 55 Roman"/>
              </a:defRPr>
            </a:lvl1pPr>
          </a:lstStyle>
          <a:p>
            <a:fld id="{23DE7346-712B-413F-B7DF-AEEF39184830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3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dirty="0"/>
              <a:t>Akademie im NLBK 		</a:t>
            </a:r>
            <a:r>
              <a:rPr lang="de-DE" sz="900" dirty="0"/>
              <a:t>Dezernat 3.3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8254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3"/>
          </p:nvPr>
        </p:nvSpPr>
        <p:spPr>
          <a:xfrm>
            <a:off x="457200" y="1628801"/>
            <a:ext cx="8058150" cy="3960440"/>
          </a:xfrm>
        </p:spPr>
        <p:txBody>
          <a:bodyPr/>
          <a:lstStyle/>
          <a:p>
            <a:r>
              <a:rPr lang="de-DE"/>
              <a:t>Mediaclip durch Klicken auf Symbol hinzufügen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1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Frutiger CE 55 Roman"/>
              </a:defRPr>
            </a:lvl1pPr>
          </a:lstStyle>
          <a:p>
            <a:fld id="{D61B2DB7-FAC3-40CE-A9C1-7049AA8E9535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3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dirty="0"/>
              <a:t>Akademie im NLBK 		</a:t>
            </a:r>
            <a:r>
              <a:rPr lang="de-DE" sz="900" dirty="0"/>
              <a:t>Dezernat 3.3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2618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74640" y="1628804"/>
            <a:ext cx="4010025" cy="42497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/>
          </p:nvPr>
        </p:nvSpPr>
        <p:spPr>
          <a:xfrm>
            <a:off x="4505327" y="1628804"/>
            <a:ext cx="4010025" cy="42497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1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Frutiger CE 55 Roman"/>
              </a:defRPr>
            </a:lvl1pPr>
          </a:lstStyle>
          <a:p>
            <a:fld id="{D3CFEE45-0732-44D3-A407-8CF2833A8E70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3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dirty="0"/>
              <a:t>Akademie im NLBK 		</a:t>
            </a:r>
            <a:r>
              <a:rPr lang="de-DE" sz="900" dirty="0"/>
              <a:t>Dezernat 3.3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724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frei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1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Frutiger CE 55 Roman"/>
              </a:defRPr>
            </a:lvl1pPr>
          </a:lstStyle>
          <a:p>
            <a:fld id="{CC83CEC6-73F3-4D46-B9AC-A2BC29DA0706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3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dirty="0"/>
              <a:t>Akademie im NLBK 		</a:t>
            </a:r>
            <a:r>
              <a:rPr lang="de-DE" sz="900" dirty="0"/>
              <a:t>Dezernat 3.3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2599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9" y="5373216"/>
            <a:ext cx="3504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1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Frutiger CE 55 Roman"/>
              </a:defRPr>
            </a:lvl1pPr>
          </a:lstStyle>
          <a:p>
            <a:fld id="{FFBC0FFF-651D-43ED-B3C6-F64335C8147F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3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de-DE" dirty="0"/>
              <a:t>Akademie im NLBK 		</a:t>
            </a:r>
            <a:r>
              <a:rPr lang="de-DE" sz="900" dirty="0"/>
              <a:t>Dezernat 3.3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83545"/>
            <a:ext cx="8058150" cy="46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05815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  <p:cxnSp>
        <p:nvCxnSpPr>
          <p:cNvPr id="13" name="Gerade Verbindung 11"/>
          <p:cNvCxnSpPr/>
          <p:nvPr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7"/>
          <p:cNvCxnSpPr/>
          <p:nvPr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4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Frutiger CE 55 Roman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Frutiger CE 55 Roman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o"/>
        <a:defRPr sz="1500" kern="1200">
          <a:solidFill>
            <a:schemeClr val="tx1"/>
          </a:solidFill>
          <a:latin typeface="Frutiger CE 55 Roman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u"/>
        <a:defRPr sz="1400" kern="1200">
          <a:solidFill>
            <a:schemeClr val="tx1"/>
          </a:solidFill>
          <a:latin typeface="Frutiger CE 55 Roman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v"/>
        <a:defRPr sz="1200" kern="1200">
          <a:solidFill>
            <a:schemeClr val="tx1"/>
          </a:solidFill>
          <a:latin typeface="Frutiger CE 55 Roman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m"/>
        <a:defRPr sz="1050" kern="1200">
          <a:solidFill>
            <a:schemeClr val="tx1"/>
          </a:solidFill>
          <a:latin typeface="Frutiger CE 55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kationen.dguv.de/widgets/pdf/download/article/874" TargetMode="External"/><Relationship Id="rId3" Type="http://schemas.openxmlformats.org/officeDocument/2006/relationships/notesSlide" Target="../notesSlides/notesSlide20.xml"/><Relationship Id="rId7" Type="http://schemas.microsoft.com/office/2007/relationships/hdphoto" Target="../media/hdphoto1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image" Target="../media/image26.pn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microsoft.com/office/2007/relationships/hdphoto" Target="../media/hdphoto13.wdp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00000" y="3420000"/>
            <a:ext cx="4629600" cy="1447800"/>
          </a:xfrm>
        </p:spPr>
        <p:txBody>
          <a:bodyPr/>
          <a:lstStyle/>
          <a:p>
            <a:r>
              <a:rPr lang="de-DE" dirty="0"/>
              <a:t>Modul 10-2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ABC Gefahren und Verhalten im Einsatz</a:t>
            </a:r>
          </a:p>
        </p:txBody>
      </p:sp>
      <p:pic>
        <p:nvPicPr>
          <p:cNvPr id="6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31955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im ABC-Einsatz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Bildplatzhalter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EC87B86E-0F24-4F2E-91C6-0E5C1A64B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51127" y="93701"/>
            <a:ext cx="425250" cy="648000"/>
          </a:xfrm>
          <a:prstGeom prst="rect">
            <a:avLst/>
          </a:prstGeom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332116" y="1430629"/>
            <a:ext cx="28078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b="1" dirty="0">
                <a:latin typeface="Frutiger CE 55 Roman"/>
              </a:rPr>
              <a:t>Gruppenführer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2000" y="2404277"/>
            <a:ext cx="8640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Festlegen des Gefahrenbereiches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Erkundung außerhalb des Gefahrenbereiches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Entscheidet über die erforderlichen Einsatzmaßnahmen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Kontaktierung von fachkundigen Personen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Überwachung des Einsatzes (Personal) sowie Verantwortung für das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Betreten und Verlassen des Gefahrenbereiches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Nachforderung weiterer Kräfte </a:t>
            </a:r>
            <a:r>
              <a:rPr lang="de-DE" altLang="de-DE" sz="1800" dirty="0">
                <a:latin typeface="Frutiger CE 55 Roman"/>
                <a:sym typeface="Wingdings" panose="05000000000000000000" pitchFamily="2" charset="2"/>
              </a:rPr>
              <a:t> </a:t>
            </a:r>
            <a:r>
              <a:rPr lang="de-DE" altLang="de-DE" sz="1800" dirty="0" err="1">
                <a:latin typeface="Frutiger CE 55 Roman"/>
                <a:sym typeface="Wingdings" panose="05000000000000000000" pitchFamily="2" charset="2"/>
              </a:rPr>
              <a:t>Dekon</a:t>
            </a:r>
            <a:r>
              <a:rPr lang="de-DE" altLang="de-DE" sz="1800" dirty="0">
                <a:latin typeface="Frutiger CE 55 Roman"/>
                <a:sym typeface="Wingdings" panose="05000000000000000000" pitchFamily="2" charset="2"/>
              </a:rPr>
              <a:t>-Einheit sowie Isoliergeräte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  <a:sym typeface="Wingdings" panose="05000000000000000000" pitchFamily="2" charset="2"/>
              </a:rPr>
              <a:t>Stehen PA und notwendige Schutzausrüstung (incl. Personal) nicht zur              Verfügung, so ist der Einsatz rechtzeitig zu unterbrechen</a:t>
            </a:r>
            <a:endParaRPr lang="de-DE" altLang="de-DE" sz="1800" dirty="0">
              <a:latin typeface="Frutiger CE 55 Roman"/>
            </a:endParaRPr>
          </a:p>
        </p:txBody>
      </p:sp>
      <p:grpSp>
        <p:nvGrpSpPr>
          <p:cNvPr id="20" name="Gruppieren 11"/>
          <p:cNvGrpSpPr/>
          <p:nvPr/>
        </p:nvGrpSpPr>
        <p:grpSpPr>
          <a:xfrm>
            <a:off x="252000" y="936786"/>
            <a:ext cx="1080116" cy="1182565"/>
            <a:chOff x="3869667" y="2124096"/>
            <a:chExt cx="1080116" cy="1182565"/>
          </a:xfrm>
        </p:grpSpPr>
        <p:sp>
          <p:nvSpPr>
            <p:cNvPr id="21" name="Raute 3"/>
            <p:cNvSpPr/>
            <p:nvPr/>
          </p:nvSpPr>
          <p:spPr>
            <a:xfrm>
              <a:off x="3869667" y="2298554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noFill/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Gleichschenkliges Dreieck 23"/>
            <p:cNvSpPr/>
            <p:nvPr/>
          </p:nvSpPr>
          <p:spPr>
            <a:xfrm>
              <a:off x="4200204" y="2281958"/>
              <a:ext cx="425909" cy="225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25402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Ellipse 24"/>
            <p:cNvSpPr/>
            <p:nvPr/>
          </p:nvSpPr>
          <p:spPr>
            <a:xfrm>
              <a:off x="4198257" y="2124096"/>
              <a:ext cx="162690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25402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Ellipse 25"/>
            <p:cNvSpPr/>
            <p:nvPr/>
          </p:nvSpPr>
          <p:spPr>
            <a:xfrm>
              <a:off x="4452030" y="2124096"/>
              <a:ext cx="162690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000000"/>
            </a:solidFill>
            <a:ln w="25402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8027760" y="1534048"/>
            <a:ext cx="1009499" cy="700853"/>
            <a:chOff x="8150772" y="3318929"/>
            <a:chExt cx="1009499" cy="700853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8150772" y="3457338"/>
              <a:ext cx="1009499" cy="562444"/>
              <a:chOff x="2229103" y="2665427"/>
              <a:chExt cx="1009499" cy="562444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2229103" y="2665427"/>
                <a:ext cx="1008112" cy="562444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31" name="Gerade Verbindung 192"/>
              <p:cNvCxnSpPr/>
              <p:nvPr/>
            </p:nvCxnSpPr>
            <p:spPr>
              <a:xfrm>
                <a:off x="2229103" y="2943571"/>
                <a:ext cx="100811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2" name="Gleichschenkliges Dreieck 31"/>
              <p:cNvSpPr/>
              <p:nvPr/>
            </p:nvSpPr>
            <p:spPr>
              <a:xfrm rot="16200000">
                <a:off x="2758684" y="2746266"/>
                <a:ext cx="560758" cy="399079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8561099" y="3318929"/>
              <a:ext cx="221644" cy="86400"/>
              <a:chOff x="8443328" y="2862811"/>
              <a:chExt cx="221644" cy="86400"/>
            </a:xfrm>
          </p:grpSpPr>
          <p:sp>
            <p:nvSpPr>
              <p:cNvPr id="28" name="Ellipse 25"/>
              <p:cNvSpPr/>
              <p:nvPr/>
            </p:nvSpPr>
            <p:spPr>
              <a:xfrm>
                <a:off x="8578181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" name="Ellipse 25"/>
              <p:cNvSpPr/>
              <p:nvPr/>
            </p:nvSpPr>
            <p:spPr>
              <a:xfrm>
                <a:off x="8443328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9882CDD0-1C17-49F2-9665-E39734AED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20702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im ABC-Einsatz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Bildplatzhalter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EC87B86E-0F24-4F2E-91C6-0E5C1A64B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51127" y="93701"/>
            <a:ext cx="425250" cy="6480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332116" y="1259275"/>
            <a:ext cx="1511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b="1" dirty="0">
                <a:latin typeface="Frutiger CE 55 Roman"/>
              </a:rPr>
              <a:t>Melder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2000" y="3348847"/>
            <a:ext cx="864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Verstärkt den Angriffstrupp auf Befehl des Gruppenführers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8027760" y="1534048"/>
            <a:ext cx="1009499" cy="700853"/>
            <a:chOff x="8150772" y="3318929"/>
            <a:chExt cx="1009499" cy="700853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8150772" y="3457338"/>
              <a:ext cx="1009499" cy="562444"/>
              <a:chOff x="2229103" y="2665427"/>
              <a:chExt cx="1009499" cy="562444"/>
            </a:xfrm>
          </p:grpSpPr>
          <p:sp>
            <p:nvSpPr>
              <p:cNvPr id="27" name="Rechteck 26"/>
              <p:cNvSpPr/>
              <p:nvPr/>
            </p:nvSpPr>
            <p:spPr>
              <a:xfrm>
                <a:off x="2229103" y="2665427"/>
                <a:ext cx="1008112" cy="562444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8" name="Gerade Verbindung 192"/>
              <p:cNvCxnSpPr/>
              <p:nvPr/>
            </p:nvCxnSpPr>
            <p:spPr>
              <a:xfrm>
                <a:off x="2229103" y="2943571"/>
                <a:ext cx="100811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9" name="Gleichschenkliges Dreieck 28"/>
              <p:cNvSpPr/>
              <p:nvPr/>
            </p:nvSpPr>
            <p:spPr>
              <a:xfrm rot="16200000">
                <a:off x="2758684" y="2746266"/>
                <a:ext cx="560758" cy="399079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8561099" y="3318929"/>
              <a:ext cx="221644" cy="86400"/>
              <a:chOff x="8443328" y="2862811"/>
              <a:chExt cx="221644" cy="86400"/>
            </a:xfrm>
          </p:grpSpPr>
          <p:sp>
            <p:nvSpPr>
              <p:cNvPr id="25" name="Ellipse 25"/>
              <p:cNvSpPr/>
              <p:nvPr/>
            </p:nvSpPr>
            <p:spPr>
              <a:xfrm>
                <a:off x="8578181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8443328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uppieren 14"/>
          <p:cNvGrpSpPr/>
          <p:nvPr/>
        </p:nvGrpSpPr>
        <p:grpSpPr>
          <a:xfrm>
            <a:off x="252000" y="939890"/>
            <a:ext cx="1080116" cy="1008107"/>
            <a:chOff x="3851928" y="2132865"/>
            <a:chExt cx="1080116" cy="1008107"/>
          </a:xfrm>
        </p:grpSpPr>
        <p:sp>
          <p:nvSpPr>
            <p:cNvPr id="31" name="Raute 11"/>
            <p:cNvSpPr/>
            <p:nvPr/>
          </p:nvSpPr>
          <p:spPr>
            <a:xfrm>
              <a:off x="3851928" y="2132865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92D050"/>
            </a:solidFill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" name="Textfeld 12"/>
            <p:cNvSpPr txBox="1"/>
            <p:nvPr/>
          </p:nvSpPr>
          <p:spPr>
            <a:xfrm>
              <a:off x="4054294" y="2365927"/>
              <a:ext cx="720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2800" b="1" dirty="0" err="1">
                  <a:solidFill>
                    <a:srgbClr val="000000"/>
                  </a:solidFill>
                  <a:latin typeface="Calibri"/>
                </a:rPr>
                <a:t>Me</a:t>
              </a:r>
              <a:endParaRPr lang="de-DE" sz="28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079FAB9-6176-41CF-8F71-207892804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96911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im ABC-Einsatz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Bildplatzhalter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EC87B86E-0F24-4F2E-91C6-0E5C1A64B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51127" y="93701"/>
            <a:ext cx="425250" cy="6480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2116" y="1256339"/>
            <a:ext cx="216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b="1" dirty="0"/>
              <a:t>Maschinist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000" y="2769387"/>
            <a:ext cx="864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/>
              <a:t> Unterstützung bei der Geräteentnahme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/>
              <a:t> Unterstützung beim Anlegen der Sonderausrüstung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/>
              <a:t> Übernimmt die Registrierung von Nachweisgeräten, </a:t>
            </a:r>
            <a:br>
              <a:rPr lang="de-DE" altLang="de-DE" sz="1800" dirty="0"/>
            </a:br>
            <a:r>
              <a:rPr lang="de-DE" altLang="de-DE" sz="1800" dirty="0"/>
              <a:t> die Atemschutz- und Dosisüberwachung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027760" y="1534048"/>
            <a:ext cx="1009499" cy="700853"/>
            <a:chOff x="8150772" y="3318929"/>
            <a:chExt cx="1009499" cy="70085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8150772" y="3457338"/>
              <a:ext cx="1009499" cy="562444"/>
              <a:chOff x="2229103" y="2665427"/>
              <a:chExt cx="1009499" cy="562444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2229103" y="2665427"/>
                <a:ext cx="1008112" cy="562444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" name="Gerade Verbindung 192"/>
              <p:cNvCxnSpPr/>
              <p:nvPr/>
            </p:nvCxnSpPr>
            <p:spPr>
              <a:xfrm>
                <a:off x="2229103" y="2943571"/>
                <a:ext cx="100811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6" name="Gleichschenkliges Dreieck 15"/>
              <p:cNvSpPr/>
              <p:nvPr/>
            </p:nvSpPr>
            <p:spPr>
              <a:xfrm rot="16200000">
                <a:off x="2758684" y="2746266"/>
                <a:ext cx="560758" cy="399079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8561099" y="3318929"/>
              <a:ext cx="221644" cy="86400"/>
              <a:chOff x="8443328" y="2862811"/>
              <a:chExt cx="221644" cy="86400"/>
            </a:xfrm>
          </p:grpSpPr>
          <p:sp>
            <p:nvSpPr>
              <p:cNvPr id="12" name="Ellipse 25"/>
              <p:cNvSpPr/>
              <p:nvPr/>
            </p:nvSpPr>
            <p:spPr>
              <a:xfrm>
                <a:off x="8578181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" name="Ellipse 25"/>
              <p:cNvSpPr/>
              <p:nvPr/>
            </p:nvSpPr>
            <p:spPr>
              <a:xfrm>
                <a:off x="8443328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17" name="Gruppieren 34"/>
          <p:cNvGrpSpPr/>
          <p:nvPr/>
        </p:nvGrpSpPr>
        <p:grpSpPr>
          <a:xfrm>
            <a:off x="252000" y="942494"/>
            <a:ext cx="1080116" cy="1008107"/>
            <a:chOff x="3869667" y="2132865"/>
            <a:chExt cx="1080116" cy="1008107"/>
          </a:xfrm>
        </p:grpSpPr>
        <p:sp>
          <p:nvSpPr>
            <p:cNvPr id="18" name="Raute 4"/>
            <p:cNvSpPr/>
            <p:nvPr/>
          </p:nvSpPr>
          <p:spPr>
            <a:xfrm>
              <a:off x="3869667" y="2132865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noFill/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Textfeld 13"/>
            <p:cNvSpPr txBox="1"/>
            <p:nvPr/>
          </p:nvSpPr>
          <p:spPr>
            <a:xfrm>
              <a:off x="4071338" y="2389153"/>
              <a:ext cx="676784" cy="5232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2800" b="1" dirty="0">
                  <a:solidFill>
                    <a:srgbClr val="000000"/>
                  </a:solidFill>
                  <a:latin typeface="Calibri"/>
                </a:rPr>
                <a:t>Ma</a:t>
              </a:r>
            </a:p>
          </p:txBody>
        </p:sp>
      </p:grp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B45ECE62-9AC1-478F-B070-85A500C3D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2833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im ABC-Einsatz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Bildplatzhalter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EC87B86E-0F24-4F2E-91C6-0E5C1A64B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51127" y="93701"/>
            <a:ext cx="425250" cy="6480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83981" y="1272965"/>
            <a:ext cx="216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b="1" dirty="0">
                <a:latin typeface="Frutiger CE 55 Roman"/>
              </a:rPr>
              <a:t>Angriffstrupp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2000" y="2572566"/>
            <a:ext cx="8640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Rettet 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Führt ABC-Ersteinsatz</a:t>
            </a:r>
          </a:p>
          <a:p>
            <a:pPr marL="628650" lvl="1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200" b="1" dirty="0">
                <a:latin typeface="Frutiger CE 55 Roman"/>
              </a:rPr>
              <a:t> Abdichten, </a:t>
            </a:r>
          </a:p>
          <a:p>
            <a:pPr marL="628650" lvl="1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200" b="1" dirty="0">
                <a:latin typeface="Frutiger CE 55 Roman"/>
              </a:rPr>
              <a:t> Auffangen, </a:t>
            </a:r>
          </a:p>
          <a:p>
            <a:pPr marL="628650" lvl="1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200" b="1" dirty="0">
                <a:latin typeface="Frutiger CE 55 Roman"/>
              </a:rPr>
              <a:t> Löschen, </a:t>
            </a:r>
          </a:p>
          <a:p>
            <a:pPr marL="628650" lvl="1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200" b="1" dirty="0">
                <a:latin typeface="Frutiger CE 55 Roman"/>
              </a:rPr>
              <a:t> Technische Hilfeleistung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Truppführer/in übernimmt ausführliche Kommunikation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Trägt die persönliche Sonderausrüstung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Kann durch den Melder verstärkt werden 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027760" y="1534048"/>
            <a:ext cx="1009499" cy="700853"/>
            <a:chOff x="8150772" y="3318929"/>
            <a:chExt cx="1009499" cy="70085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8150772" y="3457338"/>
              <a:ext cx="1009499" cy="562444"/>
              <a:chOff x="2229103" y="2665427"/>
              <a:chExt cx="1009499" cy="562444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2229103" y="2665427"/>
                <a:ext cx="1008112" cy="562444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Frutiger CE 55 Roman"/>
                </a:endParaRPr>
              </a:p>
            </p:txBody>
          </p:sp>
          <p:cxnSp>
            <p:nvCxnSpPr>
              <p:cNvPr id="15" name="Gerade Verbindung 192"/>
              <p:cNvCxnSpPr/>
              <p:nvPr/>
            </p:nvCxnSpPr>
            <p:spPr>
              <a:xfrm>
                <a:off x="2229103" y="2943571"/>
                <a:ext cx="100811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6" name="Gleichschenkliges Dreieck 15"/>
              <p:cNvSpPr/>
              <p:nvPr/>
            </p:nvSpPr>
            <p:spPr>
              <a:xfrm rot="16200000">
                <a:off x="2758684" y="2746266"/>
                <a:ext cx="560758" cy="399079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Frutiger CE 55 Roman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8561099" y="3318929"/>
              <a:ext cx="221644" cy="86400"/>
              <a:chOff x="8443328" y="2862811"/>
              <a:chExt cx="221644" cy="86400"/>
            </a:xfrm>
          </p:grpSpPr>
          <p:sp>
            <p:nvSpPr>
              <p:cNvPr id="12" name="Ellipse 25"/>
              <p:cNvSpPr/>
              <p:nvPr/>
            </p:nvSpPr>
            <p:spPr>
              <a:xfrm>
                <a:off x="8578181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Frutiger CE 55 Roman"/>
                </a:endParaRPr>
              </a:p>
            </p:txBody>
          </p:sp>
          <p:sp>
            <p:nvSpPr>
              <p:cNvPr id="13" name="Ellipse 25"/>
              <p:cNvSpPr/>
              <p:nvPr/>
            </p:nvSpPr>
            <p:spPr>
              <a:xfrm>
                <a:off x="8443328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Frutiger CE 55 Roman"/>
                </a:endParaRPr>
              </a:p>
            </p:txBody>
          </p:sp>
        </p:grpSp>
      </p:grpSp>
      <p:grpSp>
        <p:nvGrpSpPr>
          <p:cNvPr id="17" name="Gruppieren 32"/>
          <p:cNvGrpSpPr/>
          <p:nvPr/>
        </p:nvGrpSpPr>
        <p:grpSpPr>
          <a:xfrm>
            <a:off x="1377891" y="936384"/>
            <a:ext cx="1080116" cy="1008107"/>
            <a:chOff x="4465737" y="2015301"/>
            <a:chExt cx="1080116" cy="1008107"/>
          </a:xfrm>
        </p:grpSpPr>
        <p:sp>
          <p:nvSpPr>
            <p:cNvPr id="18" name="Raute 6"/>
            <p:cNvSpPr/>
            <p:nvPr/>
          </p:nvSpPr>
          <p:spPr>
            <a:xfrm>
              <a:off x="4465737" y="2015301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FF0000"/>
            </a:solidFill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Frutiger CE 55 Roman"/>
              </a:endParaRPr>
            </a:p>
          </p:txBody>
        </p:sp>
        <p:sp>
          <p:nvSpPr>
            <p:cNvPr id="19" name="Textfeld 15"/>
            <p:cNvSpPr txBox="1"/>
            <p:nvPr/>
          </p:nvSpPr>
          <p:spPr>
            <a:xfrm>
              <a:off x="4790605" y="2228978"/>
              <a:ext cx="4812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3200" b="1">
                  <a:solidFill>
                    <a:srgbClr val="000000"/>
                  </a:solidFill>
                  <a:latin typeface="Frutiger CE 55 Roman"/>
                </a:rPr>
                <a:t>A</a:t>
              </a:r>
            </a:p>
          </p:txBody>
        </p:sp>
      </p:grpSp>
      <p:grpSp>
        <p:nvGrpSpPr>
          <p:cNvPr id="20" name="Gruppieren 13"/>
          <p:cNvGrpSpPr/>
          <p:nvPr/>
        </p:nvGrpSpPr>
        <p:grpSpPr>
          <a:xfrm>
            <a:off x="249713" y="926719"/>
            <a:ext cx="1080116" cy="1017772"/>
            <a:chOff x="3203847" y="2015301"/>
            <a:chExt cx="1080116" cy="1017772"/>
          </a:xfrm>
        </p:grpSpPr>
        <p:sp>
          <p:nvSpPr>
            <p:cNvPr id="21" name="Raute 5"/>
            <p:cNvSpPr/>
            <p:nvPr/>
          </p:nvSpPr>
          <p:spPr>
            <a:xfrm>
              <a:off x="3203847" y="2024966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FF0000"/>
            </a:solidFill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Frutiger CE 55 Roman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541196" y="2236631"/>
              <a:ext cx="4812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3200" b="1">
                  <a:solidFill>
                    <a:srgbClr val="000000"/>
                  </a:solidFill>
                  <a:latin typeface="Frutiger CE 55 Roman"/>
                </a:rPr>
                <a:t>A</a:t>
              </a:r>
            </a:p>
          </p:txBody>
        </p:sp>
        <p:sp>
          <p:nvSpPr>
            <p:cNvPr id="23" name="Gleichschenkliges Dreieck 16"/>
            <p:cNvSpPr/>
            <p:nvPr/>
          </p:nvSpPr>
          <p:spPr>
            <a:xfrm>
              <a:off x="3532574" y="2015301"/>
              <a:ext cx="425909" cy="225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25402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Frutiger CE 55 Roman"/>
              </a:endParaRPr>
            </a:p>
          </p:txBody>
        </p:sp>
      </p:grp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3C241101-4096-4687-93A0-697E56D1B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28698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im ABC-Einsatz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Bildplatzhalter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EC87B86E-0F24-4F2E-91C6-0E5C1A64B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51127" y="93701"/>
            <a:ext cx="425250" cy="6480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66188" y="1268691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b="1" dirty="0">
                <a:latin typeface="Frutiger CE 55 Roman"/>
              </a:rPr>
              <a:t>Wassertrupp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2000" y="2482589"/>
            <a:ext cx="86400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Rettet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Rüstet sich mit persönlicher Sonderausrüstung aus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Übernimmt die Funktion des Sicherheitstrupps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Führt die erforderliche Dekon-Stufe I (Sofort-Dekontamination) durch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027760" y="1534048"/>
            <a:ext cx="1009499" cy="700853"/>
            <a:chOff x="8150772" y="3318929"/>
            <a:chExt cx="1009499" cy="70085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8150772" y="3457338"/>
              <a:ext cx="1009499" cy="562444"/>
              <a:chOff x="2229103" y="2665427"/>
              <a:chExt cx="1009499" cy="562444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2229103" y="2665427"/>
                <a:ext cx="1008112" cy="562444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" name="Gerade Verbindung 192"/>
              <p:cNvCxnSpPr/>
              <p:nvPr/>
            </p:nvCxnSpPr>
            <p:spPr>
              <a:xfrm>
                <a:off x="2229103" y="2943571"/>
                <a:ext cx="100811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6" name="Gleichschenkliges Dreieck 15"/>
              <p:cNvSpPr/>
              <p:nvPr/>
            </p:nvSpPr>
            <p:spPr>
              <a:xfrm rot="16200000">
                <a:off x="2758684" y="2746266"/>
                <a:ext cx="560758" cy="399079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8561099" y="3318929"/>
              <a:ext cx="221644" cy="86400"/>
              <a:chOff x="8443328" y="2862811"/>
              <a:chExt cx="221644" cy="86400"/>
            </a:xfrm>
          </p:grpSpPr>
          <p:sp>
            <p:nvSpPr>
              <p:cNvPr id="12" name="Ellipse 25"/>
              <p:cNvSpPr/>
              <p:nvPr/>
            </p:nvSpPr>
            <p:spPr>
              <a:xfrm>
                <a:off x="8578181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" name="Ellipse 25"/>
              <p:cNvSpPr/>
              <p:nvPr/>
            </p:nvSpPr>
            <p:spPr>
              <a:xfrm>
                <a:off x="8443328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17" name="Gruppieren 10"/>
          <p:cNvGrpSpPr/>
          <p:nvPr/>
        </p:nvGrpSpPr>
        <p:grpSpPr>
          <a:xfrm>
            <a:off x="252000" y="933577"/>
            <a:ext cx="1080116" cy="1017022"/>
            <a:chOff x="3190204" y="2008397"/>
            <a:chExt cx="1080116" cy="1017022"/>
          </a:xfrm>
        </p:grpSpPr>
        <p:sp>
          <p:nvSpPr>
            <p:cNvPr id="18" name="Raute 7"/>
            <p:cNvSpPr/>
            <p:nvPr/>
          </p:nvSpPr>
          <p:spPr>
            <a:xfrm>
              <a:off x="3190204" y="2017312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558ED5"/>
            </a:solidFill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Gleichschenkliges Dreieck 17"/>
            <p:cNvSpPr/>
            <p:nvPr/>
          </p:nvSpPr>
          <p:spPr>
            <a:xfrm>
              <a:off x="3513911" y="2008397"/>
              <a:ext cx="425909" cy="225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25402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465841" y="2235790"/>
              <a:ext cx="556558" cy="584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3200" b="1" dirty="0">
                  <a:solidFill>
                    <a:srgbClr val="000000"/>
                  </a:solidFill>
                  <a:latin typeface="Calibri"/>
                </a:rPr>
                <a:t>W</a:t>
              </a:r>
            </a:p>
          </p:txBody>
        </p:sp>
      </p:grpSp>
      <p:grpSp>
        <p:nvGrpSpPr>
          <p:cNvPr id="21" name="Gruppieren 29"/>
          <p:cNvGrpSpPr/>
          <p:nvPr/>
        </p:nvGrpSpPr>
        <p:grpSpPr>
          <a:xfrm>
            <a:off x="1386072" y="949306"/>
            <a:ext cx="1080116" cy="1008107"/>
            <a:chOff x="4438698" y="2016142"/>
            <a:chExt cx="1080116" cy="1008107"/>
          </a:xfrm>
        </p:grpSpPr>
        <p:sp>
          <p:nvSpPr>
            <p:cNvPr id="22" name="Raute 8"/>
            <p:cNvSpPr/>
            <p:nvPr/>
          </p:nvSpPr>
          <p:spPr>
            <a:xfrm>
              <a:off x="4438698" y="2016142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558ED5"/>
            </a:solidFill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Textfeld 16"/>
            <p:cNvSpPr txBox="1"/>
            <p:nvPr/>
          </p:nvSpPr>
          <p:spPr>
            <a:xfrm>
              <a:off x="4714335" y="2242785"/>
              <a:ext cx="556558" cy="5847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3200" b="1" dirty="0">
                  <a:solidFill>
                    <a:srgbClr val="000000"/>
                  </a:solidFill>
                  <a:latin typeface="Calibri"/>
                </a:rPr>
                <a:t>W</a:t>
              </a:r>
            </a:p>
          </p:txBody>
        </p:sp>
      </p:grp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B265EDD6-2A50-40A6-AEBE-403005A0A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20213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im ABC-Einsatz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Bildplatzhalter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EC87B86E-0F24-4F2E-91C6-0E5C1A64B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51127" y="93701"/>
            <a:ext cx="425250" cy="648000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461684" y="1267140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b="1" dirty="0">
                <a:latin typeface="Frutiger CE 55 Roman"/>
              </a:rPr>
              <a:t>Schlauchtrupp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52000" y="2621089"/>
            <a:ext cx="86400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Rettet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Stellt die notwendigen Geräte an der Grenze zum Gefahrenbereich bereit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Übernimmt außerhalb des Gefahrenbereiches die Absicherung der Einsatzstelle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Frutiger CE 55 Roman"/>
              </a:rPr>
              <a:t> Markiert den Gefahrenbereich und überwacht diesen von außerhalb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8027760" y="1534048"/>
            <a:ext cx="1009499" cy="700853"/>
            <a:chOff x="8150772" y="3318929"/>
            <a:chExt cx="1009499" cy="700853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8150772" y="3457338"/>
              <a:ext cx="1009499" cy="562444"/>
              <a:chOff x="2229103" y="2665427"/>
              <a:chExt cx="1009499" cy="562444"/>
            </a:xfrm>
          </p:grpSpPr>
          <p:sp>
            <p:nvSpPr>
              <p:cNvPr id="31" name="Rechteck 30"/>
              <p:cNvSpPr/>
              <p:nvPr/>
            </p:nvSpPr>
            <p:spPr>
              <a:xfrm>
                <a:off x="2229103" y="2665427"/>
                <a:ext cx="1008112" cy="562444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32" name="Gerade Verbindung 192"/>
              <p:cNvCxnSpPr/>
              <p:nvPr/>
            </p:nvCxnSpPr>
            <p:spPr>
              <a:xfrm>
                <a:off x="2229103" y="2943571"/>
                <a:ext cx="100811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3" name="Gleichschenkliges Dreieck 32"/>
              <p:cNvSpPr/>
              <p:nvPr/>
            </p:nvSpPr>
            <p:spPr>
              <a:xfrm rot="16200000">
                <a:off x="2758684" y="2746266"/>
                <a:ext cx="560758" cy="399079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>
              <a:off x="8561099" y="3318929"/>
              <a:ext cx="221644" cy="86400"/>
              <a:chOff x="8443328" y="2862811"/>
              <a:chExt cx="221644" cy="86400"/>
            </a:xfrm>
          </p:grpSpPr>
          <p:sp>
            <p:nvSpPr>
              <p:cNvPr id="29" name="Ellipse 25"/>
              <p:cNvSpPr/>
              <p:nvPr/>
            </p:nvSpPr>
            <p:spPr>
              <a:xfrm>
                <a:off x="8578181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" name="Ellipse 25"/>
              <p:cNvSpPr/>
              <p:nvPr/>
            </p:nvSpPr>
            <p:spPr>
              <a:xfrm>
                <a:off x="8443328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34" name="Gruppieren 28"/>
          <p:cNvGrpSpPr/>
          <p:nvPr/>
        </p:nvGrpSpPr>
        <p:grpSpPr>
          <a:xfrm>
            <a:off x="1381568" y="941086"/>
            <a:ext cx="1080116" cy="1008107"/>
            <a:chOff x="4444249" y="2021116"/>
            <a:chExt cx="1080116" cy="1008107"/>
          </a:xfrm>
        </p:grpSpPr>
        <p:sp>
          <p:nvSpPr>
            <p:cNvPr id="35" name="Raute 9"/>
            <p:cNvSpPr/>
            <p:nvPr/>
          </p:nvSpPr>
          <p:spPr>
            <a:xfrm>
              <a:off x="4444249" y="2021116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FFFF00"/>
            </a:solidFill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Frutiger CE 55 Roman"/>
              </a:endParaRPr>
            </a:p>
          </p:txBody>
        </p:sp>
        <p:sp>
          <p:nvSpPr>
            <p:cNvPr id="36" name="Textfeld 21"/>
            <p:cNvSpPr txBox="1"/>
            <p:nvPr/>
          </p:nvSpPr>
          <p:spPr>
            <a:xfrm>
              <a:off x="4754917" y="2226325"/>
              <a:ext cx="4587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3200" b="1" dirty="0">
                  <a:solidFill>
                    <a:srgbClr val="000000"/>
                  </a:solidFill>
                  <a:latin typeface="Frutiger CE 55 Roman"/>
                </a:rPr>
                <a:t>S</a:t>
              </a:r>
            </a:p>
          </p:txBody>
        </p:sp>
      </p:grpSp>
      <p:grpSp>
        <p:nvGrpSpPr>
          <p:cNvPr id="37" name="Gruppieren 13"/>
          <p:cNvGrpSpPr/>
          <p:nvPr/>
        </p:nvGrpSpPr>
        <p:grpSpPr>
          <a:xfrm>
            <a:off x="253390" y="937509"/>
            <a:ext cx="1080116" cy="1011682"/>
            <a:chOff x="3203847" y="2016133"/>
            <a:chExt cx="1080116" cy="1011682"/>
          </a:xfrm>
        </p:grpSpPr>
        <p:sp>
          <p:nvSpPr>
            <p:cNvPr id="38" name="Raute 10"/>
            <p:cNvSpPr/>
            <p:nvPr/>
          </p:nvSpPr>
          <p:spPr>
            <a:xfrm>
              <a:off x="3203847" y="2019708"/>
              <a:ext cx="1080116" cy="10081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7 f14 1"/>
                <a:gd name="f23" fmla="*/ f18 f14 1"/>
                <a:gd name="f24" fmla="*/ f20 1 2"/>
                <a:gd name="f25" fmla="*/ f20 1 4"/>
                <a:gd name="f26" fmla="*/ f21 1 2"/>
                <a:gd name="f27" fmla="*/ f21 1 4"/>
                <a:gd name="f28" fmla="*/ f21 3 1"/>
                <a:gd name="f29" fmla="*/ f20 3 1"/>
                <a:gd name="f30" fmla="+- f3 f24 0"/>
                <a:gd name="f31" fmla="+- f3 f26 0"/>
                <a:gd name="f32" fmla="*/ f28 1 4"/>
                <a:gd name="f33" fmla="*/ f29 1 4"/>
                <a:gd name="f34" fmla="*/ f27 f14 1"/>
                <a:gd name="f35" fmla="*/ f25 f14 1"/>
                <a:gd name="f36" fmla="*/ f32 f14 1"/>
                <a:gd name="f37" fmla="*/ f33 f14 1"/>
                <a:gd name="f38" fmla="*/ f30 f14 1"/>
                <a:gd name="f39" fmla="*/ f3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5" r="f36" b="f37"/>
              <a:pathLst>
                <a:path>
                  <a:moveTo>
                    <a:pt x="f19" y="f38"/>
                  </a:moveTo>
                  <a:lnTo>
                    <a:pt x="f39" y="f19"/>
                  </a:lnTo>
                  <a:lnTo>
                    <a:pt x="f22" y="f38"/>
                  </a:lnTo>
                  <a:lnTo>
                    <a:pt x="f39" y="f23"/>
                  </a:lnTo>
                  <a:close/>
                </a:path>
              </a:pathLst>
            </a:custGeom>
            <a:solidFill>
              <a:srgbClr val="FFFF00"/>
            </a:solidFill>
            <a:ln w="38103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Frutiger CE 55 Roman"/>
              </a:endParaRPr>
            </a:p>
          </p:txBody>
        </p:sp>
        <p:sp>
          <p:nvSpPr>
            <p:cNvPr id="39" name="Gleichschenkliges Dreieck 18"/>
            <p:cNvSpPr/>
            <p:nvPr/>
          </p:nvSpPr>
          <p:spPr>
            <a:xfrm>
              <a:off x="3527554" y="2016133"/>
              <a:ext cx="425909" cy="225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25402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>
                <a:solidFill>
                  <a:srgbClr val="FFFFFF"/>
                </a:solidFill>
                <a:latin typeface="Frutiger CE 55 Roman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511118" y="2233537"/>
              <a:ext cx="4587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3200" b="1" dirty="0">
                  <a:solidFill>
                    <a:srgbClr val="000000"/>
                  </a:solidFill>
                  <a:latin typeface="Frutiger CE 55 Roman"/>
                </a:rPr>
                <a:t>S</a:t>
              </a:r>
            </a:p>
          </p:txBody>
        </p:sp>
      </p:grpSp>
      <p:sp>
        <p:nvSpPr>
          <p:cNvPr id="42" name="Fußzeilenplatzhalter 4">
            <a:extLst>
              <a:ext uri="{FF2B5EF4-FFF2-40B4-BE49-F238E27FC236}">
                <a16:creationId xmlns:a16="http://schemas.microsoft.com/office/drawing/2014/main" id="{214C2BCE-37BB-4609-8BB7-EA55321C3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36593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dirty="0"/>
              <a:t>Absperren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97" b="68141" l="38475" r="56470">
                        <a14:foregroundMark x1="49529" y1="35312" x2="49529" y2="35312"/>
                        <a14:foregroundMark x1="54156" y1="38764" x2="54156" y2="38764"/>
                        <a14:foregroundMark x1="53642" y1="42883" x2="53642" y2="42883"/>
                        <a14:foregroundMark x1="54156" y1="50939" x2="54156" y2="50939"/>
                        <a14:foregroundMark x1="51928" y1="51847" x2="51928" y2="51847"/>
                        <a14:foregroundMark x1="51414" y1="56996" x2="51414" y2="56996"/>
                        <a14:foregroundMark x1="53128" y1="60690" x2="53128" y2="60690"/>
                        <a14:foregroundMark x1="51071" y1="63598" x2="51071" y2="63598"/>
                        <a14:foregroundMark x1="44901" y1="63234" x2="44901" y2="63234"/>
                        <a14:foregroundMark x1="44473" y1="36039" x2="44473" y2="36039"/>
                        <a14:foregroundMark x1="40531" y1="31133" x2="40531" y2="31133"/>
                        <a14:foregroundMark x1="39931" y1="29679" x2="39931" y2="29679"/>
                        <a14:foregroundMark x1="39332" y1="29679" x2="39332" y2="29679"/>
                        <a14:foregroundMark x1="51585" y1="65960" x2="51585" y2="65960"/>
                        <a14:foregroundMark x1="52099" y1="67353" x2="52099" y2="67353"/>
                        <a14:foregroundMark x1="52442" y1="68019" x2="52442" y2="68019"/>
                        <a14:foregroundMark x1="52356" y1="68080" x2="52356" y2="68080"/>
                        <a14:foregroundMark x1="52528" y1="68141" x2="52528" y2="68141"/>
                        <a14:foregroundMark x1="50814" y1="67959" x2="50814" y2="67959"/>
                        <a14:foregroundMark x1="45416" y1="64143" x2="45416" y2="64143"/>
                        <a14:foregroundMark x1="39589" y1="38522" x2="39589" y2="38522"/>
                        <a14:foregroundMark x1="39332" y1="35857" x2="39332" y2="35857"/>
                        <a14:foregroundMark x1="39160" y1="34161" x2="39160" y2="34161"/>
                        <a14:foregroundMark x1="38989" y1="31859" x2="38989" y2="31859"/>
                        <a14:foregroundMark x1="39160" y1="30466" x2="39160" y2="30466"/>
                        <a14:foregroundMark x1="39332" y1="29861" x2="39332" y2="29861"/>
                        <a14:foregroundMark x1="39931" y1="29497" x2="39931" y2="29497"/>
                        <a14:foregroundMark x1="40703" y1="29558" x2="40703" y2="29558"/>
                        <a14:foregroundMark x1="49786" y1="65475" x2="49786" y2="65475"/>
                        <a14:foregroundMark x1="47215" y1="65718" x2="47215" y2="65718"/>
                        <a14:foregroundMark x1="45930" y1="65899" x2="45930" y2="65899"/>
                        <a14:foregroundMark x1="45930" y1="65960" x2="45930" y2="65960"/>
                        <a14:foregroundMark x1="46444" y1="65960" x2="46444" y2="65960"/>
                        <a14:foregroundMark x1="47815" y1="65778" x2="47815" y2="65778"/>
                        <a14:foregroundMark x1="49272" y1="65536" x2="49272" y2="65536"/>
                        <a14:foregroundMark x1="49871" y1="65536" x2="49871" y2="65536"/>
                        <a14:foregroundMark x1="50300" y1="65536" x2="50300" y2="65536"/>
                        <a14:foregroundMark x1="49443" y1="65657" x2="49443" y2="65657"/>
                        <a14:foregroundMark x1="50557" y1="65475" x2="50557" y2="65475"/>
                        <a14:foregroundMark x1="50386" y1="65597" x2="50386" y2="6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250" t="27593" r="41226" b="29907"/>
          <a:stretch/>
        </p:blipFill>
        <p:spPr>
          <a:xfrm rot="16200000">
            <a:off x="3947613" y="741019"/>
            <a:ext cx="1668264" cy="445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20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Absperren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3010854" y="1872300"/>
            <a:ext cx="3122295" cy="3113405"/>
            <a:chOff x="357445" y="0"/>
            <a:chExt cx="2887679" cy="2880000"/>
          </a:xfrm>
        </p:grpSpPr>
        <p:sp>
          <p:nvSpPr>
            <p:cNvPr id="8" name="Ellipse 7"/>
            <p:cNvSpPr/>
            <p:nvPr/>
          </p:nvSpPr>
          <p:spPr>
            <a:xfrm>
              <a:off x="365125" y="0"/>
              <a:ext cx="2879999" cy="2880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080000" y="704291"/>
              <a:ext cx="1440000" cy="144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 rot="2729748">
              <a:off x="1612463" y="1243704"/>
              <a:ext cx="360000" cy="360000"/>
              <a:chOff x="1346343" y="1361604"/>
              <a:chExt cx="360000" cy="360000"/>
            </a:xfrm>
          </p:grpSpPr>
          <p:cxnSp>
            <p:nvCxnSpPr>
              <p:cNvPr id="17" name="Gerade Verbindung 8"/>
              <p:cNvCxnSpPr/>
              <p:nvPr/>
            </p:nvCxnSpPr>
            <p:spPr>
              <a:xfrm>
                <a:off x="1346343" y="1532079"/>
                <a:ext cx="360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" name="Gerade Verbindung 11"/>
              <p:cNvCxnSpPr/>
              <p:nvPr/>
            </p:nvCxnSpPr>
            <p:spPr>
              <a:xfrm rot="5400000">
                <a:off x="1347273" y="1541604"/>
                <a:ext cx="360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" name="Gerade Verbindung mit Pfeil 10"/>
            <p:cNvCxnSpPr/>
            <p:nvPr/>
          </p:nvCxnSpPr>
          <p:spPr>
            <a:xfrm>
              <a:off x="1799257" y="1417026"/>
              <a:ext cx="713209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Gerade Verbindung mit Pfeil 11"/>
            <p:cNvCxnSpPr/>
            <p:nvPr/>
          </p:nvCxnSpPr>
          <p:spPr>
            <a:xfrm flipH="1">
              <a:off x="357445" y="1416854"/>
              <a:ext cx="1441282" cy="42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" name="Textfeld 21"/>
            <p:cNvSpPr txBox="1"/>
            <p:nvPr/>
          </p:nvSpPr>
          <p:spPr>
            <a:xfrm>
              <a:off x="397313" y="1147781"/>
              <a:ext cx="1016000" cy="296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100 m</a:t>
              </a:r>
              <a:endParaRPr lang="de-DE" sz="11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feld 22"/>
            <p:cNvSpPr txBox="1"/>
            <p:nvPr/>
          </p:nvSpPr>
          <p:spPr>
            <a:xfrm>
              <a:off x="1921482" y="1147808"/>
              <a:ext cx="1015294" cy="296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50 m</a:t>
              </a:r>
              <a:endParaRPr lang="de-DE" sz="11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feld 23"/>
            <p:cNvSpPr txBox="1"/>
            <p:nvPr/>
          </p:nvSpPr>
          <p:spPr>
            <a:xfrm>
              <a:off x="1249957" y="2333913"/>
              <a:ext cx="1725083" cy="296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Absperrbereich</a:t>
              </a:r>
              <a:endParaRPr lang="de-DE" sz="11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feld 24"/>
            <p:cNvSpPr txBox="1"/>
            <p:nvPr/>
          </p:nvSpPr>
          <p:spPr>
            <a:xfrm>
              <a:off x="1211667" y="1562338"/>
              <a:ext cx="1725083" cy="296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Gefahrenbereich</a:t>
              </a:r>
              <a:endParaRPr lang="de-DE" sz="11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04C6BC9E-036F-4B2A-AEAD-49F2FAA36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7" b="95513" l="8621" r="89655">
                        <a14:foregroundMark x1="58621" y1="18590" x2="58621" y2="18590"/>
                        <a14:foregroundMark x1="79310" y1="26282" x2="79310" y2="26282"/>
                        <a14:foregroundMark x1="77586" y1="35897" x2="77586" y2="35897"/>
                        <a14:foregroundMark x1="79310" y1="55128" x2="79310" y2="55128"/>
                        <a14:foregroundMark x1="68966" y1="57051" x2="68966" y2="57051"/>
                        <a14:foregroundMark x1="67241" y1="69231" x2="67241" y2="69231"/>
                        <a14:foregroundMark x1="75862" y1="78205" x2="75862" y2="78205"/>
                        <a14:foregroundMark x1="65517" y1="84615" x2="65517" y2="84615"/>
                        <a14:foregroundMark x1="37931" y1="83974" x2="37931" y2="83974"/>
                        <a14:foregroundMark x1="36207" y1="19872" x2="36207" y2="19872"/>
                        <a14:foregroundMark x1="18966" y1="8333" x2="18966" y2="8333"/>
                        <a14:foregroundMark x1="15517" y1="5128" x2="15517" y2="5128"/>
                        <a14:foregroundMark x1="13793" y1="5128" x2="13793" y2="5128"/>
                        <a14:foregroundMark x1="68966" y1="90385" x2="68966" y2="90385"/>
                        <a14:foregroundMark x1="70690" y1="93590" x2="70690" y2="93590"/>
                        <a14:foregroundMark x1="72414" y1="95513" x2="72414" y2="95513"/>
                        <a14:foregroundMark x1="72414" y1="95513" x2="72414" y2="95513"/>
                        <a14:foregroundMark x1="72414" y1="95513" x2="72414" y2="95513"/>
                        <a14:foregroundMark x1="65517" y1="94872" x2="65517" y2="94872"/>
                        <a14:foregroundMark x1="41379" y1="85897" x2="41379" y2="85897"/>
                        <a14:foregroundMark x1="15517" y1="25641" x2="15517" y2="25641"/>
                        <a14:foregroundMark x1="13793" y1="19872" x2="13793" y2="19872"/>
                        <a14:foregroundMark x1="12069" y1="15385" x2="12069" y2="15385"/>
                        <a14:foregroundMark x1="12069" y1="10256" x2="12069" y2="10256"/>
                        <a14:foregroundMark x1="12069" y1="7051" x2="12069" y2="7051"/>
                        <a14:foregroundMark x1="13793" y1="5769" x2="13793" y2="5769"/>
                        <a14:foregroundMark x1="15517" y1="4487" x2="15517" y2="4487"/>
                        <a14:foregroundMark x1="18966" y1="4487" x2="18966" y2="4487"/>
                        <a14:foregroundMark x1="60345" y1="89103" x2="60345" y2="89103"/>
                        <a14:foregroundMark x1="48276" y1="89744" x2="48276" y2="89744"/>
                        <a14:foregroundMark x1="43103" y1="90385" x2="43103" y2="90385"/>
                        <a14:foregroundMark x1="43103" y1="90385" x2="43103" y2="90385"/>
                        <a14:foregroundMark x1="44828" y1="90385" x2="44828" y2="90385"/>
                        <a14:foregroundMark x1="51724" y1="89744" x2="51724" y2="89744"/>
                        <a14:foregroundMark x1="58621" y1="89744" x2="58621" y2="89744"/>
                        <a14:foregroundMark x1="60345" y1="89744" x2="60345" y2="89744"/>
                        <a14:foregroundMark x1="62069" y1="89744" x2="62069" y2="89744"/>
                        <a14:foregroundMark x1="58621" y1="89744" x2="58621" y2="89744"/>
                        <a14:foregroundMark x1="63793" y1="89103" x2="63793" y2="89103"/>
                        <a14:foregroundMark x1="62069" y1="89744" x2="62069" y2="8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06239" y="93701"/>
            <a:ext cx="242823" cy="648000"/>
          </a:xfrm>
          <a:prstGeom prst="rect">
            <a:avLst/>
          </a:prstGeom>
        </p:spPr>
      </p:pic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3305AAC8-0C7A-456E-9435-DCF15BF63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66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600000" y="3420000"/>
            <a:ext cx="4716416" cy="1447800"/>
          </a:xfrm>
        </p:spPr>
        <p:txBody>
          <a:bodyPr/>
          <a:lstStyle/>
          <a:p>
            <a:r>
              <a:rPr lang="de-DE" sz="4400" b="1" dirty="0"/>
              <a:t>Menschenrettung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638" y1="38000" x2="41638" y2="38000"/>
                        <a14:foregroundMark x1="17747" y1="70933" x2="17747" y2="70933"/>
                        <a14:foregroundMark x1="14846" y1="63200" x2="14846" y2="63200"/>
                        <a14:foregroundMark x1="11775" y1="57867" x2="11775" y2="57867"/>
                        <a14:foregroundMark x1="14846" y1="54400" x2="14846" y2="54400"/>
                        <a14:foregroundMark x1="14164" y1="49867" x2="14164" y2="49867"/>
                        <a14:foregroundMark x1="13140" y1="43467" x2="13140" y2="43467"/>
                        <a14:foregroundMark x1="12628" y1="39867" x2="12628" y2="39867"/>
                        <a14:foregroundMark x1="11775" y1="32933" x2="11775" y2="32933"/>
                        <a14:foregroundMark x1="11775" y1="29467" x2="11775" y2="29467"/>
                        <a14:foregroundMark x1="11775" y1="14800" x2="11775" y2="14800"/>
                        <a14:foregroundMark x1="12287" y1="9333" x2="12287" y2="9333"/>
                        <a14:foregroundMark x1="11775" y1="6133" x2="11775" y2="6133"/>
                        <a14:foregroundMark x1="20648" y1="73600" x2="20648" y2="73600"/>
                        <a14:foregroundMark x1="24232" y1="78400" x2="24232" y2="78400"/>
                        <a14:foregroundMark x1="25256" y1="82000" x2="25256" y2="82000"/>
                        <a14:foregroundMark x1="26792" y1="86533" x2="26792" y2="86533"/>
                        <a14:foregroundMark x1="23208" y1="87867" x2="23208" y2="87867"/>
                        <a14:foregroundMark x1="43345" y1="49333" x2="43345" y2="49333"/>
                        <a14:foregroundMark x1="45222" y1="45333" x2="45222" y2="45333"/>
                        <a14:foregroundMark x1="49829" y1="42667" x2="49829" y2="42667"/>
                        <a14:foregroundMark x1="46928" y1="38667" x2="46928" y2="38667"/>
                        <a14:foregroundMark x1="55631" y1="42000" x2="55631" y2="42000"/>
                        <a14:foregroundMark x1="16724" y1="56133" x2="16724" y2="56133"/>
                        <a14:foregroundMark x1="18771" y1="63600" x2="18771" y2="63600"/>
                        <a14:foregroundMark x1="20137" y1="67067" x2="20137" y2="67067"/>
                        <a14:foregroundMark x1="20307" y1="69733" x2="20307" y2="69733"/>
                        <a14:foregroundMark x1="24232" y1="72000" x2="24232" y2="72000"/>
                        <a14:foregroundMark x1="23208" y1="67867" x2="23208" y2="67867"/>
                        <a14:foregroundMark x1="21672" y1="56400" x2="21672" y2="56400"/>
                        <a14:foregroundMark x1="17918" y1="38667" x2="17918" y2="38667"/>
                        <a14:foregroundMark x1="8874" y1="30267" x2="8874" y2="30267"/>
                        <a14:foregroundMark x1="8703" y1="29067" x2="8703" y2="29067"/>
                        <a14:foregroundMark x1="9727" y1="5067" x2="9727" y2="5067"/>
                        <a14:foregroundMark x1="10410" y1="3200" x2="10410" y2="3200"/>
                        <a14:foregroundMark x1="9386" y1="1200" x2="9386" y2="1200"/>
                        <a14:foregroundMark x1="31741" y1="81200" x2="31741" y2="81200"/>
                        <a14:foregroundMark x1="30717" y1="86133" x2="30717" y2="86133"/>
                        <a14:foregroundMark x1="13652" y1="79067" x2="13652" y2="79067"/>
                        <a14:foregroundMark x1="17747" y1="83867" x2="17747" y2="83867"/>
                        <a14:foregroundMark x1="21672" y1="78267" x2="21672" y2="78267"/>
                        <a14:foregroundMark x1="22696" y1="79467" x2="22696" y2="79467"/>
                        <a14:foregroundMark x1="27816" y1="84400" x2="27816" y2="84400"/>
                        <a14:foregroundMark x1="28669" y1="87867" x2="28669" y2="87867"/>
                        <a14:foregroundMark x1="28157" y1="89867" x2="28157" y2="89867"/>
                        <a14:foregroundMark x1="31741" y1="89067" x2="31741" y2="89067"/>
                        <a14:foregroundMark x1="33618" y1="89067" x2="33618" y2="89067"/>
                        <a14:foregroundMark x1="30717" y1="92800" x2="30717" y2="92800"/>
                        <a14:foregroundMark x1="28669" y1="91733" x2="28669" y2="91733"/>
                        <a14:foregroundMark x1="30887" y1="94000" x2="30887" y2="94000"/>
                        <a14:foregroundMark x1="30887" y1="95333" x2="30887" y2="95333"/>
                        <a14:foregroundMark x1="14676" y1="80667" x2="14676" y2="80667"/>
                        <a14:foregroundMark x1="10751" y1="52800" x2="10751" y2="52800"/>
                        <a14:foregroundMark x1="10751" y1="49733" x2="10751" y2="49733"/>
                        <a14:foregroundMark x1="10410" y1="45867" x2="10410" y2="45867"/>
                        <a14:foregroundMark x1="10239" y1="43467" x2="10239" y2="43467"/>
                        <a14:foregroundMark x1="9386" y1="39867" x2="9386" y2="39867"/>
                        <a14:foregroundMark x1="8874" y1="36400" x2="8874" y2="36400"/>
                        <a14:foregroundMark x1="7338" y1="33600" x2="7338" y2="33200"/>
                        <a14:foregroundMark x1="6655" y1="29733" x2="6655" y2="29733"/>
                        <a14:foregroundMark x1="9898" y1="22267" x2="9898" y2="22267"/>
                        <a14:foregroundMark x1="9898" y1="17600" x2="9898" y2="17600"/>
                        <a14:foregroundMark x1="8362" y1="12933" x2="8362" y2="12800"/>
                        <a14:foregroundMark x1="8362" y1="9467" x2="8362" y2="9467"/>
                        <a14:foregroundMark x1="13140" y1="6533" x2="13140" y2="6533"/>
                        <a14:foregroundMark x1="13652" y1="4267" x2="13652" y2="4267"/>
                        <a14:foregroundMark x1="14334" y1="7867" x2="14334" y2="7867"/>
                        <a14:foregroundMark x1="15700" y1="9333" x2="15700" y2="9333"/>
                        <a14:foregroundMark x1="10751" y1="267" x2="10751" y2="667"/>
                        <a14:foregroundMark x1="8362" y1="667" x2="8362" y2="667"/>
                        <a14:foregroundMark x1="10922" y1="2667" x2="10922" y2="2667"/>
                        <a14:foregroundMark x1="8362" y1="2400" x2="8362" y2="2400"/>
                        <a14:foregroundMark x1="8362" y1="4267" x2="8362" y2="4267"/>
                        <a14:foregroundMark x1="8362" y1="7867" x2="8362" y2="7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65962" y="998734"/>
            <a:ext cx="2437594" cy="3121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23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Menschenrettung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49407" y="1051050"/>
            <a:ext cx="8058150" cy="4392488"/>
          </a:xfrm>
        </p:spPr>
        <p:txBody>
          <a:bodyPr/>
          <a:lstStyle/>
          <a:p>
            <a:r>
              <a:rPr lang="de-DE" sz="2000" dirty="0"/>
              <a:t>Die Rettung von Menschenleben die keinerlei Zeitverzug erlaubt ist eine besondere Einsatzsituation.</a:t>
            </a:r>
          </a:p>
          <a:p>
            <a:r>
              <a:rPr lang="de-DE" sz="2000" dirty="0"/>
              <a:t>Unter Umständen muss hier eine erhöhte Eigengefährdung der Einsatzkräfte in Kauf genommen werden.</a:t>
            </a:r>
          </a:p>
          <a:p>
            <a:r>
              <a:rPr lang="de-DE" sz="2000" dirty="0"/>
              <a:t>Der Einsatzleiter kann entscheiden, dass zunächst ohne vollständige Sonderausrüstung, aber mindestens mit PA vorgegangen wird.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D39654-31CE-4D30-8FC0-800A17142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803" y1="38462" x2="41803" y2="38462"/>
                        <a14:foregroundMark x1="18033" y1="71154" x2="18033" y2="71154"/>
                        <a14:foregroundMark x1="14754" y1="63462" x2="14754" y2="63462"/>
                        <a14:foregroundMark x1="11475" y1="58333" x2="11475" y2="58333"/>
                        <a14:foregroundMark x1="14754" y1="54487" x2="14754" y2="54487"/>
                        <a14:foregroundMark x1="13934" y1="50000" x2="13934" y2="50000"/>
                        <a14:foregroundMark x1="13115" y1="43590" x2="13115" y2="43590"/>
                        <a14:foregroundMark x1="12295" y1="40385" x2="12295" y2="40385"/>
                        <a14:foregroundMark x1="11475" y1="33333" x2="11475" y2="33333"/>
                        <a14:foregroundMark x1="11475" y1="30128" x2="11475" y2="30128"/>
                        <a14:foregroundMark x1="11475" y1="15385" x2="11475" y2="15385"/>
                        <a14:foregroundMark x1="12295" y1="9615" x2="12295" y2="9615"/>
                        <a14:foregroundMark x1="11475" y1="6410" x2="11475" y2="6410"/>
                        <a14:foregroundMark x1="20492" y1="73718" x2="20492" y2="73718"/>
                        <a14:foregroundMark x1="23770" y1="78846" x2="23770" y2="78846"/>
                        <a14:foregroundMark x1="25410" y1="82051" x2="25410" y2="82051"/>
                        <a14:foregroundMark x1="27049" y1="86538" x2="27049" y2="86538"/>
                        <a14:foregroundMark x1="22951" y1="88462" x2="22951" y2="88462"/>
                        <a14:foregroundMark x1="43443" y1="49359" x2="43443" y2="49359"/>
                        <a14:foregroundMark x1="45082" y1="45513" x2="45082" y2="45513"/>
                        <a14:foregroundMark x1="50000" y1="42949" x2="50000" y2="42949"/>
                        <a14:foregroundMark x1="46721" y1="39103" x2="46721" y2="39103"/>
                        <a14:foregroundMark x1="55738" y1="42308" x2="55738" y2="42308"/>
                        <a14:foregroundMark x1="16393" y1="56410" x2="16393" y2="56410"/>
                        <a14:foregroundMark x1="18852" y1="64103" x2="18852" y2="64103"/>
                        <a14:foregroundMark x1="19672" y1="67308" x2="19672" y2="67308"/>
                        <a14:foregroundMark x1="20492" y1="69872" x2="20492" y2="69872"/>
                        <a14:foregroundMark x1="23770" y1="72436" x2="23770" y2="72436"/>
                        <a14:foregroundMark x1="22951" y1="67949" x2="22951" y2="67949"/>
                        <a14:foregroundMark x1="21311" y1="56410" x2="21311" y2="56410"/>
                        <a14:foregroundMark x1="18033" y1="39103" x2="18033" y2="39103"/>
                        <a14:foregroundMark x1="9016" y1="30769" x2="9016" y2="30769"/>
                        <a14:foregroundMark x1="8197" y1="29487" x2="8197" y2="29487"/>
                        <a14:foregroundMark x1="9836" y1="5128" x2="9836" y2="5128"/>
                        <a14:foregroundMark x1="10656" y1="3846" x2="10656" y2="3846"/>
                        <a14:foregroundMark x1="9016" y1="1282" x2="9016" y2="1282"/>
                        <a14:foregroundMark x1="31967" y1="81410" x2="31967" y2="81410"/>
                        <a14:foregroundMark x1="30328" y1="86538" x2="30328" y2="86538"/>
                        <a14:foregroundMark x1="13115" y1="79487" x2="13115" y2="79487"/>
                        <a14:foregroundMark x1="18033" y1="83974" x2="18033" y2="83974"/>
                        <a14:foregroundMark x1="21311" y1="78205" x2="21311" y2="78205"/>
                        <a14:foregroundMark x1="22951" y1="79487" x2="22951" y2="79487"/>
                        <a14:foregroundMark x1="27869" y1="84615" x2="27869" y2="84615"/>
                        <a14:foregroundMark x1="28689" y1="88462" x2="28689" y2="88462"/>
                        <a14:foregroundMark x1="27869" y1="90385" x2="27869" y2="90385"/>
                        <a14:foregroundMark x1="31967" y1="89103" x2="31967" y2="89103"/>
                        <a14:foregroundMark x1="33607" y1="89103" x2="33607" y2="89103"/>
                        <a14:foregroundMark x1="30328" y1="92949" x2="30328" y2="92949"/>
                        <a14:foregroundMark x1="28689" y1="92308" x2="28689" y2="92308"/>
                        <a14:foregroundMark x1="31148" y1="94231" x2="31148" y2="94231"/>
                        <a14:foregroundMark x1="31148" y1="95513" x2="31148" y2="95513"/>
                        <a14:foregroundMark x1="14754" y1="80769" x2="14754" y2="80769"/>
                        <a14:foregroundMark x1="10656" y1="53205" x2="10656" y2="53205"/>
                        <a14:foregroundMark x1="10656" y1="50000" x2="10656" y2="50000"/>
                        <a14:foregroundMark x1="10656" y1="46154" x2="10656" y2="46154"/>
                        <a14:foregroundMark x1="9836" y1="43590" x2="9836" y2="43590"/>
                        <a14:foregroundMark x1="9016" y1="40385" x2="9016" y2="40385"/>
                        <a14:foregroundMark x1="9016" y1="36538" x2="9016" y2="36538"/>
                        <a14:foregroundMark x1="7377" y1="33974" x2="7377" y2="33333"/>
                        <a14:foregroundMark x1="6557" y1="30128" x2="6557" y2="30128"/>
                        <a14:foregroundMark x1="9836" y1="22436" x2="9836" y2="22436"/>
                        <a14:foregroundMark x1="9836" y1="17949" x2="9836" y2="17949"/>
                        <a14:foregroundMark x1="8197" y1="13462" x2="8197" y2="12821"/>
                        <a14:foregroundMark x1="8197" y1="9615" x2="8197" y2="9615"/>
                        <a14:foregroundMark x1="13115" y1="7051" x2="13115" y2="7051"/>
                        <a14:foregroundMark x1="13115" y1="4487" x2="13115" y2="4487"/>
                        <a14:foregroundMark x1="13934" y1="8333" x2="13934" y2="8333"/>
                        <a14:foregroundMark x1="15574" y1="9615" x2="15574" y2="9615"/>
                        <a14:foregroundMark x1="10656" y1="641" x2="10656" y2="641"/>
                        <a14:foregroundMark x1="8197" y1="641" x2="8197" y2="641"/>
                        <a14:foregroundMark x1="10656" y1="3205" x2="10656" y2="3205"/>
                        <a14:foregroundMark x1="8197" y1="2564" x2="8197" y2="2564"/>
                        <a14:foregroundMark x1="8197" y1="4487" x2="8197" y2="4487"/>
                        <a14:foregroundMark x1="8197" y1="8333" x2="8197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07391" y="74857"/>
            <a:ext cx="506000" cy="648000"/>
          </a:xfrm>
          <a:prstGeom prst="rect">
            <a:avLst/>
          </a:prstGeom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320E1FC1-9298-473A-A8DB-9654B50DF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76" y="3578109"/>
            <a:ext cx="6630924" cy="2515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Ausnahme:		Objekte der Gefahrengruppen IIA und IIIA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200" i="1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Hier sind Einsatzkräfte auch zur Menschenrettung mit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Isoliergerät, Schutzkleidung Form 1, Personendosimeter und Dosiswarngerät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auszurüsten.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200" i="1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Immer erlaubt:	Transporte von gefährlichen Gütern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200" b="1" i="1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Jede Feuerwehr mit Isoliergeräten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kann bei Transportunfällen mit gefährlichen Gütern in der Regel eine Menschenrettung durchführen.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Der vorgehende Trupp bleibt unter Atemschutz so lange an der Grenze des Gefahrenbereichs bis eine geeignete Dekon (Standard Dekon) zur Verfügung steht.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5571245-2936-4477-9460-1B06F5F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7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0" y="3420000"/>
            <a:ext cx="4860432" cy="1447800"/>
          </a:xfrm>
        </p:spPr>
        <p:txBody>
          <a:bodyPr/>
          <a:lstStyle/>
          <a:p>
            <a:r>
              <a:rPr lang="de-DE" sz="4400" b="1" dirty="0"/>
              <a:t>Inkorporation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D4599582-702E-4E36-A1FF-9D64EF6825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5" b="98039" l="9366" r="89728">
                        <a14:foregroundMark x1="55891" y1="31569" x2="55891" y2="31569"/>
                        <a14:foregroundMark x1="50755" y1="94510" x2="50755" y2="94510"/>
                        <a14:foregroundMark x1="76737" y1="93725" x2="76737" y2="93725"/>
                        <a14:foregroundMark x1="29909" y1="41569" x2="29909" y2="41569"/>
                        <a14:foregroundMark x1="48640" y1="50196" x2="48640" y2="50196"/>
                        <a14:foregroundMark x1="48036" y1="42353" x2="48036" y2="42353"/>
                        <a14:foregroundMark x1="41692" y1="7255" x2="41692" y2="7255"/>
                        <a14:foregroundMark x1="33837" y1="7255" x2="33837" y2="7255"/>
                        <a14:foregroundMark x1="9668" y1="19020" x2="9668" y2="19020"/>
                        <a14:foregroundMark x1="60725" y1="97647" x2="60725" y2="97647"/>
                        <a14:foregroundMark x1="67976" y1="97647" x2="67976" y2="97647"/>
                        <a14:foregroundMark x1="57402" y1="96863" x2="57402" y2="96863"/>
                        <a14:foregroundMark x1="58610" y1="98039" x2="58610" y2="98039"/>
                        <a14:foregroundMark x1="90030" y1="81961" x2="90030" y2="81961"/>
                        <a14:foregroundMark x1="88822" y1="78627" x2="88822" y2="78627"/>
                        <a14:foregroundMark x1="49849" y1="42353" x2="49849" y2="42353"/>
                        <a14:foregroundMark x1="25076" y1="17255" x2="25076" y2="17255"/>
                        <a14:foregroundMark x1="48640" y1="12549" x2="48640" y2="12549"/>
                        <a14:foregroundMark x1="58006" y1="18235" x2="58006" y2="18235"/>
                        <a14:foregroundMark x1="54079" y1="43333" x2="54079" y2="43333"/>
                        <a14:foregroundMark x1="64653" y1="42549" x2="64653" y2="4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58899" y="1592796"/>
            <a:ext cx="1728192" cy="26642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11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Menschenrettung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Schutzkleidung Form 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D39654-31CE-4D30-8FC0-800A17142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803" y1="38462" x2="41803" y2="38462"/>
                        <a14:foregroundMark x1="18033" y1="71154" x2="18033" y2="71154"/>
                        <a14:foregroundMark x1="14754" y1="63462" x2="14754" y2="63462"/>
                        <a14:foregroundMark x1="11475" y1="58333" x2="11475" y2="58333"/>
                        <a14:foregroundMark x1="14754" y1="54487" x2="14754" y2="54487"/>
                        <a14:foregroundMark x1="13934" y1="50000" x2="13934" y2="50000"/>
                        <a14:foregroundMark x1="13115" y1="43590" x2="13115" y2="43590"/>
                        <a14:foregroundMark x1="12295" y1="40385" x2="12295" y2="40385"/>
                        <a14:foregroundMark x1="11475" y1="33333" x2="11475" y2="33333"/>
                        <a14:foregroundMark x1="11475" y1="30128" x2="11475" y2="30128"/>
                        <a14:foregroundMark x1="11475" y1="15385" x2="11475" y2="15385"/>
                        <a14:foregroundMark x1="12295" y1="9615" x2="12295" y2="9615"/>
                        <a14:foregroundMark x1="11475" y1="6410" x2="11475" y2="6410"/>
                        <a14:foregroundMark x1="20492" y1="73718" x2="20492" y2="73718"/>
                        <a14:foregroundMark x1="23770" y1="78846" x2="23770" y2="78846"/>
                        <a14:foregroundMark x1="25410" y1="82051" x2="25410" y2="82051"/>
                        <a14:foregroundMark x1="27049" y1="86538" x2="27049" y2="86538"/>
                        <a14:foregroundMark x1="22951" y1="88462" x2="22951" y2="88462"/>
                        <a14:foregroundMark x1="43443" y1="49359" x2="43443" y2="49359"/>
                        <a14:foregroundMark x1="45082" y1="45513" x2="45082" y2="45513"/>
                        <a14:foregroundMark x1="50000" y1="42949" x2="50000" y2="42949"/>
                        <a14:foregroundMark x1="46721" y1="39103" x2="46721" y2="39103"/>
                        <a14:foregroundMark x1="55738" y1="42308" x2="55738" y2="42308"/>
                        <a14:foregroundMark x1="16393" y1="56410" x2="16393" y2="56410"/>
                        <a14:foregroundMark x1="18852" y1="64103" x2="18852" y2="64103"/>
                        <a14:foregroundMark x1="19672" y1="67308" x2="19672" y2="67308"/>
                        <a14:foregroundMark x1="20492" y1="69872" x2="20492" y2="69872"/>
                        <a14:foregroundMark x1="23770" y1="72436" x2="23770" y2="72436"/>
                        <a14:foregroundMark x1="22951" y1="67949" x2="22951" y2="67949"/>
                        <a14:foregroundMark x1="21311" y1="56410" x2="21311" y2="56410"/>
                        <a14:foregroundMark x1="18033" y1="39103" x2="18033" y2="39103"/>
                        <a14:foregroundMark x1="9016" y1="30769" x2="9016" y2="30769"/>
                        <a14:foregroundMark x1="8197" y1="29487" x2="8197" y2="29487"/>
                        <a14:foregroundMark x1="9836" y1="5128" x2="9836" y2="5128"/>
                        <a14:foregroundMark x1="10656" y1="3846" x2="10656" y2="3846"/>
                        <a14:foregroundMark x1="9016" y1="1282" x2="9016" y2="1282"/>
                        <a14:foregroundMark x1="31967" y1="81410" x2="31967" y2="81410"/>
                        <a14:foregroundMark x1="30328" y1="86538" x2="30328" y2="86538"/>
                        <a14:foregroundMark x1="13115" y1="79487" x2="13115" y2="79487"/>
                        <a14:foregroundMark x1="18033" y1="83974" x2="18033" y2="83974"/>
                        <a14:foregroundMark x1="21311" y1="78205" x2="21311" y2="78205"/>
                        <a14:foregroundMark x1="22951" y1="79487" x2="22951" y2="79487"/>
                        <a14:foregroundMark x1="27869" y1="84615" x2="27869" y2="84615"/>
                        <a14:foregroundMark x1="28689" y1="88462" x2="28689" y2="88462"/>
                        <a14:foregroundMark x1="27869" y1="90385" x2="27869" y2="90385"/>
                        <a14:foregroundMark x1="31967" y1="89103" x2="31967" y2="89103"/>
                        <a14:foregroundMark x1="33607" y1="89103" x2="33607" y2="89103"/>
                        <a14:foregroundMark x1="30328" y1="92949" x2="30328" y2="92949"/>
                        <a14:foregroundMark x1="28689" y1="92308" x2="28689" y2="92308"/>
                        <a14:foregroundMark x1="31148" y1="94231" x2="31148" y2="94231"/>
                        <a14:foregroundMark x1="31148" y1="95513" x2="31148" y2="95513"/>
                        <a14:foregroundMark x1="14754" y1="80769" x2="14754" y2="80769"/>
                        <a14:foregroundMark x1="10656" y1="53205" x2="10656" y2="53205"/>
                        <a14:foregroundMark x1="10656" y1="50000" x2="10656" y2="50000"/>
                        <a14:foregroundMark x1="10656" y1="46154" x2="10656" y2="46154"/>
                        <a14:foregroundMark x1="9836" y1="43590" x2="9836" y2="43590"/>
                        <a14:foregroundMark x1="9016" y1="40385" x2="9016" y2="40385"/>
                        <a14:foregroundMark x1="9016" y1="36538" x2="9016" y2="36538"/>
                        <a14:foregroundMark x1="7377" y1="33974" x2="7377" y2="33333"/>
                        <a14:foregroundMark x1="6557" y1="30128" x2="6557" y2="30128"/>
                        <a14:foregroundMark x1="9836" y1="22436" x2="9836" y2="22436"/>
                        <a14:foregroundMark x1="9836" y1="17949" x2="9836" y2="17949"/>
                        <a14:foregroundMark x1="8197" y1="13462" x2="8197" y2="12821"/>
                        <a14:foregroundMark x1="8197" y1="9615" x2="8197" y2="9615"/>
                        <a14:foregroundMark x1="13115" y1="7051" x2="13115" y2="7051"/>
                        <a14:foregroundMark x1="13115" y1="4487" x2="13115" y2="4487"/>
                        <a14:foregroundMark x1="13934" y1="8333" x2="13934" y2="8333"/>
                        <a14:foregroundMark x1="15574" y1="9615" x2="15574" y2="9615"/>
                        <a14:foregroundMark x1="10656" y1="641" x2="10656" y2="641"/>
                        <a14:foregroundMark x1="8197" y1="641" x2="8197" y2="641"/>
                        <a14:foregroundMark x1="10656" y1="3205" x2="10656" y2="3205"/>
                        <a14:foregroundMark x1="8197" y1="2564" x2="8197" y2="2564"/>
                        <a14:foregroundMark x1="8197" y1="4487" x2="8197" y2="4487"/>
                        <a14:foregroundMark x1="8197" y1="8333" x2="8197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07391" y="74857"/>
            <a:ext cx="506000" cy="648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4ED5128-B7B4-4EDC-9325-70B6E9610E0F}"/>
              </a:ext>
            </a:extLst>
          </p:cNvPr>
          <p:cNvGrpSpPr/>
          <p:nvPr/>
        </p:nvGrpSpPr>
        <p:grpSpPr>
          <a:xfrm>
            <a:off x="6974912" y="3465638"/>
            <a:ext cx="1910284" cy="1296142"/>
            <a:chOff x="7145125" y="4868912"/>
            <a:chExt cx="1910284" cy="1296142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E23C54E-9F7D-46BE-94D1-120F363A5B48}"/>
                </a:ext>
              </a:extLst>
            </p:cNvPr>
            <p:cNvGrpSpPr/>
            <p:nvPr/>
          </p:nvGrpSpPr>
          <p:grpSpPr>
            <a:xfrm>
              <a:off x="7145125" y="4869160"/>
              <a:ext cx="1101324" cy="1224136"/>
              <a:chOff x="3112676" y="3284984"/>
              <a:chExt cx="1101324" cy="1224136"/>
            </a:xfrm>
          </p:grpSpPr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4DE28A6F-BCD5-40A1-AEBE-543EDCBC36C5}"/>
                  </a:ext>
                </a:extLst>
              </p:cNvPr>
              <p:cNvGrpSpPr/>
              <p:nvPr/>
            </p:nvGrpSpPr>
            <p:grpSpPr>
              <a:xfrm>
                <a:off x="3131839" y="3284984"/>
                <a:ext cx="1008113" cy="1224136"/>
                <a:chOff x="3131839" y="3284984"/>
                <a:chExt cx="1008113" cy="1224136"/>
              </a:xfrm>
            </p:grpSpPr>
            <p:sp>
              <p:nvSpPr>
                <p:cNvPr id="34" name="Abgerundetes Rechteck 43">
                  <a:extLst>
                    <a:ext uri="{FF2B5EF4-FFF2-40B4-BE49-F238E27FC236}">
                      <a16:creationId xmlns:a16="http://schemas.microsoft.com/office/drawing/2014/main" id="{7624DED6-044E-4026-B038-3FDCF4BA3F10}"/>
                    </a:ext>
                  </a:extLst>
                </p:cNvPr>
                <p:cNvSpPr/>
                <p:nvPr/>
              </p:nvSpPr>
              <p:spPr bwMode="auto">
                <a:xfrm>
                  <a:off x="3131839" y="3284984"/>
                  <a:ext cx="1008113" cy="1224136"/>
                </a:xfrm>
                <a:prstGeom prst="roundRect">
                  <a:avLst/>
                </a:prstGeom>
                <a:solidFill>
                  <a:schemeClr val="tx1"/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" name="Abgerundetes Rechteck 44">
                  <a:extLst>
                    <a:ext uri="{FF2B5EF4-FFF2-40B4-BE49-F238E27FC236}">
                      <a16:creationId xmlns:a16="http://schemas.microsoft.com/office/drawing/2014/main" id="{AA8472D0-F1C7-4BC9-800C-CBB8DC5CD81E}"/>
                    </a:ext>
                  </a:extLst>
                </p:cNvPr>
                <p:cNvSpPr/>
                <p:nvPr/>
              </p:nvSpPr>
              <p:spPr bwMode="auto">
                <a:xfrm>
                  <a:off x="3131839" y="3284984"/>
                  <a:ext cx="1008113" cy="1008112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569764D7-8539-4C98-9B54-9BDD7AE52FC7}"/>
                  </a:ext>
                </a:extLst>
              </p:cNvPr>
              <p:cNvSpPr txBox="1"/>
              <p:nvPr/>
            </p:nvSpPr>
            <p:spPr>
              <a:xfrm>
                <a:off x="3112676" y="4258550"/>
                <a:ext cx="11013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DGUV PSA</a:t>
                </a:r>
              </a:p>
            </p:txBody>
          </p:sp>
        </p:grp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8680C833-E2B8-4C53-BC1B-DB3257B00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829" b="61781" l="27417" r="61917">
                          <a14:foregroundMark x1="43750" y1="37977" x2="52083" y2="37008"/>
                          <a14:foregroundMark x1="50250" y1="35978" x2="49583" y2="38340"/>
                          <a14:foregroundMark x1="50500" y1="34706" x2="49917" y2="34888"/>
                          <a14:foregroundMark x1="48583" y1="33979" x2="46083" y2="34282"/>
                          <a14:foregroundMark x1="45750" y1="34646" x2="43083" y2="35675"/>
                          <a14:foregroundMark x1="49833" y1="40703" x2="48417" y2="41793"/>
                          <a14:foregroundMark x1="43500" y1="40763" x2="42250" y2="41732"/>
                          <a14:foregroundMark x1="45917" y1="40521" x2="45417" y2="41066"/>
                          <a14:foregroundMark x1="49583" y1="53301" x2="52917" y2="53604"/>
                          <a14:foregroundMark x1="52917" y1="53725" x2="56083" y2="55724"/>
                          <a14:foregroundMark x1="56083" y1="55784" x2="56833" y2="58449"/>
                          <a14:foregroundMark x1="56750" y1="58510" x2="53167" y2="60509"/>
                          <a14:foregroundMark x1="53083" y1="60569" x2="46250" y2="60812"/>
                          <a14:foregroundMark x1="46250" y1="60812" x2="37833" y2="60812"/>
                          <a14:foregroundMark x1="37833" y1="60751" x2="35833" y2="59843"/>
                          <a14:foregroundMark x1="35833" y1="59843" x2="36583" y2="582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7441" t="31500" r="36453" b="37001"/>
            <a:stretch/>
          </p:blipFill>
          <p:spPr>
            <a:xfrm>
              <a:off x="7975290" y="4868912"/>
              <a:ext cx="1080119" cy="1296142"/>
            </a:xfrm>
            <a:prstGeom prst="rect">
              <a:avLst/>
            </a:prstGeom>
          </p:spPr>
        </p:pic>
      </p:grpSp>
      <p:pic>
        <p:nvPicPr>
          <p:cNvPr id="21" name="Grafik 20">
            <a:hlinkClick r:id="rId8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8590DDC-2A58-4D57-8D29-8CF8E88118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33" y="3572142"/>
            <a:ext cx="795600" cy="795600"/>
          </a:xfrm>
          <a:prstGeom prst="rect">
            <a:avLst/>
          </a:prstGeom>
        </p:spPr>
      </p:pic>
      <p:pic>
        <p:nvPicPr>
          <p:cNvPr id="4098" name="Picture 2" descr="Form_1">
            <a:extLst>
              <a:ext uri="{FF2B5EF4-FFF2-40B4-BE49-F238E27FC236}">
                <a16:creationId xmlns:a16="http://schemas.microsoft.com/office/drawing/2014/main" id="{9361C08E-136F-441F-AF44-5A71E484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058" y="882309"/>
            <a:ext cx="3531935" cy="52979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32964466-9E6B-4867-918C-8FF1B7679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68149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Menschenrettung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Gerettete Personen werden zur Sofort-Dekon gebracht.</a:t>
            </a:r>
          </a:p>
          <a:p>
            <a:endParaRPr lang="de-DE" dirty="0"/>
          </a:p>
          <a:p>
            <a:r>
              <a:rPr lang="de-DE" dirty="0"/>
              <a:t>Grundsätzlich gilt:</a:t>
            </a:r>
          </a:p>
          <a:p>
            <a:pPr lvl="1"/>
            <a:r>
              <a:rPr lang="de-DE" b="1" i="1" dirty="0"/>
              <a:t>Lebensrettende Sofortmaßnahmen gehen vor Dekontamination. Dabei ist der Eigenschutz zu beachten.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D39654-31CE-4D30-8FC0-800A17142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803" y1="38462" x2="41803" y2="38462"/>
                        <a14:foregroundMark x1="18033" y1="71154" x2="18033" y2="71154"/>
                        <a14:foregroundMark x1="14754" y1="63462" x2="14754" y2="63462"/>
                        <a14:foregroundMark x1="11475" y1="58333" x2="11475" y2="58333"/>
                        <a14:foregroundMark x1="14754" y1="54487" x2="14754" y2="54487"/>
                        <a14:foregroundMark x1="13934" y1="50000" x2="13934" y2="50000"/>
                        <a14:foregroundMark x1="13115" y1="43590" x2="13115" y2="43590"/>
                        <a14:foregroundMark x1="12295" y1="40385" x2="12295" y2="40385"/>
                        <a14:foregroundMark x1="11475" y1="33333" x2="11475" y2="33333"/>
                        <a14:foregroundMark x1="11475" y1="30128" x2="11475" y2="30128"/>
                        <a14:foregroundMark x1="11475" y1="15385" x2="11475" y2="15385"/>
                        <a14:foregroundMark x1="12295" y1="9615" x2="12295" y2="9615"/>
                        <a14:foregroundMark x1="11475" y1="6410" x2="11475" y2="6410"/>
                        <a14:foregroundMark x1="20492" y1="73718" x2="20492" y2="73718"/>
                        <a14:foregroundMark x1="23770" y1="78846" x2="23770" y2="78846"/>
                        <a14:foregroundMark x1="25410" y1="82051" x2="25410" y2="82051"/>
                        <a14:foregroundMark x1="27049" y1="86538" x2="27049" y2="86538"/>
                        <a14:foregroundMark x1="22951" y1="88462" x2="22951" y2="88462"/>
                        <a14:foregroundMark x1="43443" y1="49359" x2="43443" y2="49359"/>
                        <a14:foregroundMark x1="45082" y1="45513" x2="45082" y2="45513"/>
                        <a14:foregroundMark x1="50000" y1="42949" x2="50000" y2="42949"/>
                        <a14:foregroundMark x1="46721" y1="39103" x2="46721" y2="39103"/>
                        <a14:foregroundMark x1="55738" y1="42308" x2="55738" y2="42308"/>
                        <a14:foregroundMark x1="16393" y1="56410" x2="16393" y2="56410"/>
                        <a14:foregroundMark x1="18852" y1="64103" x2="18852" y2="64103"/>
                        <a14:foregroundMark x1="19672" y1="67308" x2="19672" y2="67308"/>
                        <a14:foregroundMark x1="20492" y1="69872" x2="20492" y2="69872"/>
                        <a14:foregroundMark x1="23770" y1="72436" x2="23770" y2="72436"/>
                        <a14:foregroundMark x1="22951" y1="67949" x2="22951" y2="67949"/>
                        <a14:foregroundMark x1="21311" y1="56410" x2="21311" y2="56410"/>
                        <a14:foregroundMark x1="18033" y1="39103" x2="18033" y2="39103"/>
                        <a14:foregroundMark x1="9016" y1="30769" x2="9016" y2="30769"/>
                        <a14:foregroundMark x1="8197" y1="29487" x2="8197" y2="29487"/>
                        <a14:foregroundMark x1="9836" y1="5128" x2="9836" y2="5128"/>
                        <a14:foregroundMark x1="10656" y1="3846" x2="10656" y2="3846"/>
                        <a14:foregroundMark x1="9016" y1="1282" x2="9016" y2="1282"/>
                        <a14:foregroundMark x1="31967" y1="81410" x2="31967" y2="81410"/>
                        <a14:foregroundMark x1="30328" y1="86538" x2="30328" y2="86538"/>
                        <a14:foregroundMark x1="13115" y1="79487" x2="13115" y2="79487"/>
                        <a14:foregroundMark x1="18033" y1="83974" x2="18033" y2="83974"/>
                        <a14:foregroundMark x1="21311" y1="78205" x2="21311" y2="78205"/>
                        <a14:foregroundMark x1="22951" y1="79487" x2="22951" y2="79487"/>
                        <a14:foregroundMark x1="27869" y1="84615" x2="27869" y2="84615"/>
                        <a14:foregroundMark x1="28689" y1="88462" x2="28689" y2="88462"/>
                        <a14:foregroundMark x1="27869" y1="90385" x2="27869" y2="90385"/>
                        <a14:foregroundMark x1="31967" y1="89103" x2="31967" y2="89103"/>
                        <a14:foregroundMark x1="33607" y1="89103" x2="33607" y2="89103"/>
                        <a14:foregroundMark x1="30328" y1="92949" x2="30328" y2="92949"/>
                        <a14:foregroundMark x1="28689" y1="92308" x2="28689" y2="92308"/>
                        <a14:foregroundMark x1="31148" y1="94231" x2="31148" y2="94231"/>
                        <a14:foregroundMark x1="31148" y1="95513" x2="31148" y2="95513"/>
                        <a14:foregroundMark x1="14754" y1="80769" x2="14754" y2="80769"/>
                        <a14:foregroundMark x1="10656" y1="53205" x2="10656" y2="53205"/>
                        <a14:foregroundMark x1="10656" y1="50000" x2="10656" y2="50000"/>
                        <a14:foregroundMark x1="10656" y1="46154" x2="10656" y2="46154"/>
                        <a14:foregroundMark x1="9836" y1="43590" x2="9836" y2="43590"/>
                        <a14:foregroundMark x1="9016" y1="40385" x2="9016" y2="40385"/>
                        <a14:foregroundMark x1="9016" y1="36538" x2="9016" y2="36538"/>
                        <a14:foregroundMark x1="7377" y1="33974" x2="7377" y2="33333"/>
                        <a14:foregroundMark x1="6557" y1="30128" x2="6557" y2="30128"/>
                        <a14:foregroundMark x1="9836" y1="22436" x2="9836" y2="22436"/>
                        <a14:foregroundMark x1="9836" y1="17949" x2="9836" y2="17949"/>
                        <a14:foregroundMark x1="8197" y1="13462" x2="8197" y2="12821"/>
                        <a14:foregroundMark x1="8197" y1="9615" x2="8197" y2="9615"/>
                        <a14:foregroundMark x1="13115" y1="7051" x2="13115" y2="7051"/>
                        <a14:foregroundMark x1="13115" y1="4487" x2="13115" y2="4487"/>
                        <a14:foregroundMark x1="13934" y1="8333" x2="13934" y2="8333"/>
                        <a14:foregroundMark x1="15574" y1="9615" x2="15574" y2="9615"/>
                        <a14:foregroundMark x1="10656" y1="641" x2="10656" y2="641"/>
                        <a14:foregroundMark x1="8197" y1="641" x2="8197" y2="641"/>
                        <a14:foregroundMark x1="10656" y1="3205" x2="10656" y2="3205"/>
                        <a14:foregroundMark x1="8197" y1="2564" x2="8197" y2="2564"/>
                        <a14:foregroundMark x1="8197" y1="4487" x2="8197" y2="4487"/>
                        <a14:foregroundMark x1="8197" y1="8333" x2="8197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07391" y="74857"/>
            <a:ext cx="506000" cy="648000"/>
          </a:xfrm>
          <a:prstGeom prst="rect">
            <a:avLst/>
          </a:prstGeom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7E2CB458-CB21-42EC-9798-55D05CD6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779001"/>
            <a:ext cx="6630924" cy="22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Kontaminierte Verletzte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sind soweit medizinisch vertretbar unter Verantwortung und Anleitung des Rettungsdienstes (Notarzt) zu dekontaminieren. Bei einigen ABC-Gefahrstoffen, die bei Kontaminationsverschleppung eine erhebliche Schadenausweitung verursachen würden, ist eine Dekontamination/Desinfektion an der Einsatzstelle erforderlich.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200" b="1" i="1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Der Rettungsdienst ist über eine Kontamination oder einen Kontaminationsverdacht zu informieren!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200" i="1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Das aufnehmende Krankenhaus ist über die Leitstelle ebenfalls zu informieren!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11654A8-560C-418E-B9E2-B818879DD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45273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Menschenrettung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Der rettende Einsatztrupp bleibt bis zur Feststellung von Kontaminationsfreiheit und/oder evtl. Dekon-Maßnahmen im Gefahrenbereich.</a:t>
            </a:r>
          </a:p>
          <a:p>
            <a:endParaRPr lang="de-DE" dirty="0"/>
          </a:p>
          <a:p>
            <a:r>
              <a:rPr lang="de-DE" dirty="0"/>
              <a:t>Hierfür sind ggfs. Filter ABEK2-P3 einzusetzen.</a:t>
            </a:r>
          </a:p>
          <a:p>
            <a:endParaRPr lang="de-DE" dirty="0"/>
          </a:p>
          <a:p>
            <a:r>
              <a:rPr lang="de-DE" dirty="0"/>
              <a:t>Mitgeführte Einsatzmittel sind in an einer geeigneten Stelle abzulegen.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D39654-31CE-4D30-8FC0-800A17142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803" y1="38462" x2="41803" y2="38462"/>
                        <a14:foregroundMark x1="18033" y1="71154" x2="18033" y2="71154"/>
                        <a14:foregroundMark x1="14754" y1="63462" x2="14754" y2="63462"/>
                        <a14:foregroundMark x1="11475" y1="58333" x2="11475" y2="58333"/>
                        <a14:foregroundMark x1="14754" y1="54487" x2="14754" y2="54487"/>
                        <a14:foregroundMark x1="13934" y1="50000" x2="13934" y2="50000"/>
                        <a14:foregroundMark x1="13115" y1="43590" x2="13115" y2="43590"/>
                        <a14:foregroundMark x1="12295" y1="40385" x2="12295" y2="40385"/>
                        <a14:foregroundMark x1="11475" y1="33333" x2="11475" y2="33333"/>
                        <a14:foregroundMark x1="11475" y1="30128" x2="11475" y2="30128"/>
                        <a14:foregroundMark x1="11475" y1="15385" x2="11475" y2="15385"/>
                        <a14:foregroundMark x1="12295" y1="9615" x2="12295" y2="9615"/>
                        <a14:foregroundMark x1="11475" y1="6410" x2="11475" y2="6410"/>
                        <a14:foregroundMark x1="20492" y1="73718" x2="20492" y2="73718"/>
                        <a14:foregroundMark x1="23770" y1="78846" x2="23770" y2="78846"/>
                        <a14:foregroundMark x1="25410" y1="82051" x2="25410" y2="82051"/>
                        <a14:foregroundMark x1="27049" y1="86538" x2="27049" y2="86538"/>
                        <a14:foregroundMark x1="22951" y1="88462" x2="22951" y2="88462"/>
                        <a14:foregroundMark x1="43443" y1="49359" x2="43443" y2="49359"/>
                        <a14:foregroundMark x1="45082" y1="45513" x2="45082" y2="45513"/>
                        <a14:foregroundMark x1="50000" y1="42949" x2="50000" y2="42949"/>
                        <a14:foregroundMark x1="46721" y1="39103" x2="46721" y2="39103"/>
                        <a14:foregroundMark x1="55738" y1="42308" x2="55738" y2="42308"/>
                        <a14:foregroundMark x1="16393" y1="56410" x2="16393" y2="56410"/>
                        <a14:foregroundMark x1="18852" y1="64103" x2="18852" y2="64103"/>
                        <a14:foregroundMark x1="19672" y1="67308" x2="19672" y2="67308"/>
                        <a14:foregroundMark x1="20492" y1="69872" x2="20492" y2="69872"/>
                        <a14:foregroundMark x1="23770" y1="72436" x2="23770" y2="72436"/>
                        <a14:foregroundMark x1="22951" y1="67949" x2="22951" y2="67949"/>
                        <a14:foregroundMark x1="21311" y1="56410" x2="21311" y2="56410"/>
                        <a14:foregroundMark x1="18033" y1="39103" x2="18033" y2="39103"/>
                        <a14:foregroundMark x1="9016" y1="30769" x2="9016" y2="30769"/>
                        <a14:foregroundMark x1="8197" y1="29487" x2="8197" y2="29487"/>
                        <a14:foregroundMark x1="9836" y1="5128" x2="9836" y2="5128"/>
                        <a14:foregroundMark x1="10656" y1="3846" x2="10656" y2="3846"/>
                        <a14:foregroundMark x1="9016" y1="1282" x2="9016" y2="1282"/>
                        <a14:foregroundMark x1="31967" y1="81410" x2="31967" y2="81410"/>
                        <a14:foregroundMark x1="30328" y1="86538" x2="30328" y2="86538"/>
                        <a14:foregroundMark x1="13115" y1="79487" x2="13115" y2="79487"/>
                        <a14:foregroundMark x1="18033" y1="83974" x2="18033" y2="83974"/>
                        <a14:foregroundMark x1="21311" y1="78205" x2="21311" y2="78205"/>
                        <a14:foregroundMark x1="22951" y1="79487" x2="22951" y2="79487"/>
                        <a14:foregroundMark x1="27869" y1="84615" x2="27869" y2="84615"/>
                        <a14:foregroundMark x1="28689" y1="88462" x2="28689" y2="88462"/>
                        <a14:foregroundMark x1="27869" y1="90385" x2="27869" y2="90385"/>
                        <a14:foregroundMark x1="31967" y1="89103" x2="31967" y2="89103"/>
                        <a14:foregroundMark x1="33607" y1="89103" x2="33607" y2="89103"/>
                        <a14:foregroundMark x1="30328" y1="92949" x2="30328" y2="92949"/>
                        <a14:foregroundMark x1="28689" y1="92308" x2="28689" y2="92308"/>
                        <a14:foregroundMark x1="31148" y1="94231" x2="31148" y2="94231"/>
                        <a14:foregroundMark x1="31148" y1="95513" x2="31148" y2="95513"/>
                        <a14:foregroundMark x1="14754" y1="80769" x2="14754" y2="80769"/>
                        <a14:foregroundMark x1="10656" y1="53205" x2="10656" y2="53205"/>
                        <a14:foregroundMark x1="10656" y1="50000" x2="10656" y2="50000"/>
                        <a14:foregroundMark x1="10656" y1="46154" x2="10656" y2="46154"/>
                        <a14:foregroundMark x1="9836" y1="43590" x2="9836" y2="43590"/>
                        <a14:foregroundMark x1="9016" y1="40385" x2="9016" y2="40385"/>
                        <a14:foregroundMark x1="9016" y1="36538" x2="9016" y2="36538"/>
                        <a14:foregroundMark x1="7377" y1="33974" x2="7377" y2="33333"/>
                        <a14:foregroundMark x1="6557" y1="30128" x2="6557" y2="30128"/>
                        <a14:foregroundMark x1="9836" y1="22436" x2="9836" y2="22436"/>
                        <a14:foregroundMark x1="9836" y1="17949" x2="9836" y2="17949"/>
                        <a14:foregroundMark x1="8197" y1="13462" x2="8197" y2="12821"/>
                        <a14:foregroundMark x1="8197" y1="9615" x2="8197" y2="9615"/>
                        <a14:foregroundMark x1="13115" y1="7051" x2="13115" y2="7051"/>
                        <a14:foregroundMark x1="13115" y1="4487" x2="13115" y2="4487"/>
                        <a14:foregroundMark x1="13934" y1="8333" x2="13934" y2="8333"/>
                        <a14:foregroundMark x1="15574" y1="9615" x2="15574" y2="9615"/>
                        <a14:foregroundMark x1="10656" y1="641" x2="10656" y2="641"/>
                        <a14:foregroundMark x1="8197" y1="641" x2="8197" y2="641"/>
                        <a14:foregroundMark x1="10656" y1="3205" x2="10656" y2="3205"/>
                        <a14:foregroundMark x1="8197" y1="2564" x2="8197" y2="2564"/>
                        <a14:foregroundMark x1="8197" y1="4487" x2="8197" y2="4487"/>
                        <a14:foregroundMark x1="8197" y1="8333" x2="8197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07391" y="74857"/>
            <a:ext cx="506000" cy="648000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81D63C1-C6CE-4DFA-B934-B0A9C92FC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79292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dirty="0"/>
              <a:t>Sofort Dekon </a:t>
            </a:r>
            <a:br>
              <a:rPr lang="de-DE" sz="4400" b="1" dirty="0"/>
            </a:br>
            <a:r>
              <a:rPr lang="de-DE" sz="4400" b="1" dirty="0" err="1"/>
              <a:t>Dekon</a:t>
            </a:r>
            <a:r>
              <a:rPr lang="de-DE" sz="4400" b="1" dirty="0"/>
              <a:t> Stufe 1</a:t>
            </a:r>
          </a:p>
        </p:txBody>
      </p:sp>
      <p:pic>
        <p:nvPicPr>
          <p:cNvPr id="5" name="Bildplatzhalter 4" descr="Ein Bild, das Insekt enthält.&#10;&#10;Automatisch generierte Beschreibung">
            <a:extLst>
              <a:ext uri="{FF2B5EF4-FFF2-40B4-BE49-F238E27FC236}">
                <a16:creationId xmlns:a16="http://schemas.microsoft.com/office/drawing/2014/main" id="{F1A66A82-0587-41C3-B435-1494F6CA7D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69" b="53495" l="43600" r="69829">
                        <a14:foregroundMark x1="68857" y1="48081" x2="68857" y2="48081"/>
                        <a14:foregroundMark x1="69829" y1="48970" x2="69829" y2="48970"/>
                        <a14:foregroundMark x1="48171" y1="50586" x2="48171" y2="50586"/>
                        <a14:foregroundMark x1="46686" y1="48808" x2="46686" y2="48808"/>
                        <a14:foregroundMark x1="46457" y1="48444" x2="46457" y2="48444"/>
                        <a14:foregroundMark x1="46457" y1="46949" x2="46457" y2="46949"/>
                        <a14:foregroundMark x1="45429" y1="46141" x2="45429" y2="46141"/>
                        <a14:foregroundMark x1="45029" y1="45051" x2="45029" y2="45051"/>
                        <a14:foregroundMark x1="48457" y1="51960" x2="48457" y2="51960"/>
                        <a14:foregroundMark x1="49486" y1="53091" x2="49486" y2="53091"/>
                        <a14:foregroundMark x1="55257" y1="51152" x2="55257" y2="51152"/>
                        <a14:foregroundMark x1="48343" y1="52283" x2="48343" y2="52283"/>
                        <a14:foregroundMark x1="48171" y1="51475" x2="48171" y2="51475"/>
                        <a14:foregroundMark x1="47600" y1="51596" x2="47600" y2="51596"/>
                        <a14:foregroundMark x1="46457" y1="48808" x2="46457" y2="48808"/>
                        <a14:foregroundMark x1="46171" y1="46747" x2="46171" y2="46747"/>
                        <a14:foregroundMark x1="45771" y1="46586" x2="45771" y2="46586"/>
                        <a14:foregroundMark x1="45029" y1="46303" x2="45029" y2="46303"/>
                        <a14:foregroundMark x1="44914" y1="45657" x2="44914" y2="45657"/>
                        <a14:foregroundMark x1="44400" y1="44000" x2="44400" y2="44000"/>
                        <a14:foregroundMark x1="44400" y1="42990" x2="44400" y2="42990"/>
                        <a14:foregroundMark x1="44400" y1="42545" x2="44514" y2="42182"/>
                        <a14:foregroundMark x1="44629" y1="41737" x2="44629" y2="41737"/>
                        <a14:foregroundMark x1="44686" y1="41131" x2="44800" y2="40929"/>
                        <a14:foregroundMark x1="45029" y1="40566" x2="45143" y2="40323"/>
                        <a14:foregroundMark x1="45543" y1="39960" x2="45657" y2="39758"/>
                        <a14:foregroundMark x1="46057" y1="39515" x2="46057" y2="39515"/>
                        <a14:foregroundMark x1="46457" y1="39232" x2="46457" y2="39232"/>
                        <a14:foregroundMark x1="47429" y1="38788" x2="47429" y2="38788"/>
                        <a14:foregroundMark x1="47714" y1="38505" x2="47714" y2="38505"/>
                        <a14:foregroundMark x1="48057" y1="37899" x2="48057" y2="37899"/>
                        <a14:foregroundMark x1="48343" y1="36808" x2="48343" y2="36525"/>
                        <a14:foregroundMark x1="48457" y1="36000" x2="48457" y2="36000"/>
                        <a14:foregroundMark x1="48857" y1="35636" x2="48857" y2="35636"/>
                        <a14:foregroundMark x1="50343" y1="35111" x2="50343" y2="35111"/>
                        <a14:foregroundMark x1="50971" y1="35313" x2="50971" y2="35313"/>
                        <a14:foregroundMark x1="51086" y1="35556" x2="51086" y2="35556"/>
                        <a14:foregroundMark x1="48743" y1="36121" x2="48743" y2="36121"/>
                        <a14:foregroundMark x1="48171" y1="36444" x2="47714" y2="36566"/>
                        <a14:foregroundMark x1="46971" y1="37091" x2="46686" y2="37333"/>
                        <a14:foregroundMark x1="44686" y1="41818" x2="44686" y2="41818"/>
                        <a14:foregroundMark x1="44629" y1="41576" x2="44629" y2="41576"/>
                        <a14:foregroundMark x1="44629" y1="40848" x2="44629" y2="40848"/>
                        <a14:foregroundMark x1="44800" y1="40202" x2="44800" y2="40202"/>
                        <a14:foregroundMark x1="45829" y1="39838" x2="45829" y2="39838"/>
                        <a14:foregroundMark x1="51086" y1="35758" x2="51086" y2="35758"/>
                        <a14:foregroundMark x1="51714" y1="35273" x2="51714" y2="35273"/>
                        <a14:foregroundMark x1="51257" y1="35030" x2="51257" y2="35030"/>
                        <a14:foregroundMark x1="51714" y1="35475" x2="51714" y2="35475"/>
                        <a14:foregroundMark x1="51714" y1="35192" x2="51714" y2="35192"/>
                        <a14:foregroundMark x1="51143" y1="34869" x2="51143" y2="34869"/>
                        <a14:foregroundMark x1="50971" y1="35636" x2="50971" y2="35636"/>
                        <a14:foregroundMark x1="50514" y1="35717" x2="50514" y2="35717"/>
                        <a14:foregroundMark x1="50229" y1="35717" x2="50229" y2="35717"/>
                        <a14:foregroundMark x1="50857" y1="35475" x2="50857" y2="35475"/>
                        <a14:foregroundMark x1="47943" y1="49253" x2="47943" y2="49253"/>
                        <a14:foregroundMark x1="49200" y1="48646" x2="49200" y2="48646"/>
                        <a14:foregroundMark x1="51771" y1="48889" x2="51771" y2="48889"/>
                        <a14:foregroundMark x1="48686" y1="48444" x2="48686" y2="48444"/>
                        <a14:foregroundMark x1="45657" y1="47192" x2="45657" y2="47192"/>
                        <a14:foregroundMark x1="46800" y1="49697" x2="46800" y2="49697"/>
                        <a14:foregroundMark x1="49314" y1="50343" x2="49314" y2="50343"/>
                        <a14:foregroundMark x1="49200" y1="51758" x2="49200" y2="51758"/>
                        <a14:foregroundMark x1="49486" y1="50869" x2="49486" y2="50869"/>
                        <a14:foregroundMark x1="52514" y1="49414" x2="52514" y2="49414"/>
                        <a14:foregroundMark x1="49371" y1="52646" x2="49371" y2="52646"/>
                        <a14:foregroundMark x1="48229" y1="51152" x2="48229" y2="51152"/>
                        <a14:foregroundMark x1="46971" y1="50949" x2="46971" y2="50949"/>
                        <a14:foregroundMark x1="47200" y1="49980" x2="47200" y2="49980"/>
                        <a14:foregroundMark x1="53029" y1="48444" x2="53029" y2="48444"/>
                        <a14:foregroundMark x1="53771" y1="50263" x2="53771" y2="50263"/>
                        <a14:foregroundMark x1="51257" y1="49697" x2="51257" y2="49697"/>
                        <a14:foregroundMark x1="51143" y1="48364" x2="51143" y2="48364"/>
                        <a14:foregroundMark x1="48686" y1="52768" x2="48686" y2="52768"/>
                        <a14:foregroundMark x1="49200" y1="53293" x2="49200" y2="53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549" t="33025" r="28738" b="44146"/>
          <a:stretch/>
        </p:blipFill>
        <p:spPr>
          <a:xfrm rot="16200000">
            <a:off x="3275856" y="836712"/>
            <a:ext cx="2808312" cy="29523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509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Sofort Dekon – Dekon Stufe 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767ED3AC-EC31-4C47-A119-D59FA7B35911}"/>
              </a:ext>
            </a:extLst>
          </p:cNvPr>
          <p:cNvSpPr txBox="1">
            <a:spLocks/>
          </p:cNvSpPr>
          <p:nvPr/>
        </p:nvSpPr>
        <p:spPr>
          <a:xfrm>
            <a:off x="250825" y="1449388"/>
            <a:ext cx="8637588" cy="4679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o"/>
              <a:defRPr sz="20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u"/>
              <a:defRPr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m"/>
              <a:defRPr sz="1400" kern="1200">
                <a:solidFill>
                  <a:schemeClr val="tx1"/>
                </a:solidFill>
                <a:latin typeface="Frutiger CE 55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Dekontamination durch die Feuerwehr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Ist die Grobreinigung von Einsatzkräften / Schutzkleidung / anderer Personen / Geräten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Reduzierung der Kontamination der Oberflächen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Eigentliche Dekon obliegt den Fachbehörden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Es soll zu keiner Kontaminationsverschleppung kommen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7" name="Bildplatzhalter 4" descr="Ein Bild, das Insekt enthält.&#10;&#10;Automatisch generierte Beschreibung">
            <a:extLst>
              <a:ext uri="{FF2B5EF4-FFF2-40B4-BE49-F238E27FC236}">
                <a16:creationId xmlns:a16="http://schemas.microsoft.com/office/drawing/2014/main" id="{6D9B9F51-9715-4EDE-90ED-C90D1AB3EE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69" b="53495" l="43600" r="69829">
                        <a14:foregroundMark x1="68857" y1="48081" x2="68857" y2="48081"/>
                        <a14:foregroundMark x1="69829" y1="48970" x2="69829" y2="48970"/>
                        <a14:foregroundMark x1="48171" y1="50586" x2="48171" y2="50586"/>
                        <a14:foregroundMark x1="46686" y1="48808" x2="46686" y2="48808"/>
                        <a14:foregroundMark x1="46457" y1="48444" x2="46457" y2="48444"/>
                        <a14:foregroundMark x1="46457" y1="46949" x2="46457" y2="46949"/>
                        <a14:foregroundMark x1="45429" y1="46141" x2="45429" y2="46141"/>
                        <a14:foregroundMark x1="45029" y1="45051" x2="45029" y2="45051"/>
                        <a14:foregroundMark x1="48457" y1="51960" x2="48457" y2="51960"/>
                        <a14:foregroundMark x1="49486" y1="53091" x2="49486" y2="53091"/>
                        <a14:foregroundMark x1="55257" y1="51152" x2="55257" y2="51152"/>
                        <a14:foregroundMark x1="48343" y1="52283" x2="48343" y2="52283"/>
                        <a14:foregroundMark x1="48171" y1="51475" x2="48171" y2="51475"/>
                        <a14:foregroundMark x1="47600" y1="51596" x2="47600" y2="51596"/>
                        <a14:foregroundMark x1="46457" y1="48808" x2="46457" y2="48808"/>
                        <a14:foregroundMark x1="46171" y1="46747" x2="46171" y2="46747"/>
                        <a14:foregroundMark x1="45771" y1="46586" x2="45771" y2="46586"/>
                        <a14:foregroundMark x1="45029" y1="46303" x2="45029" y2="46303"/>
                        <a14:foregroundMark x1="44914" y1="45657" x2="44914" y2="45657"/>
                        <a14:foregroundMark x1="44400" y1="44000" x2="44400" y2="44000"/>
                        <a14:foregroundMark x1="44400" y1="42990" x2="44400" y2="42990"/>
                        <a14:foregroundMark x1="44400" y1="42545" x2="44514" y2="42182"/>
                        <a14:foregroundMark x1="44629" y1="41737" x2="44629" y2="41737"/>
                        <a14:foregroundMark x1="44686" y1="41131" x2="44800" y2="40929"/>
                        <a14:foregroundMark x1="45029" y1="40566" x2="45143" y2="40323"/>
                        <a14:foregroundMark x1="45543" y1="39960" x2="45657" y2="39758"/>
                        <a14:foregroundMark x1="46057" y1="39515" x2="46057" y2="39515"/>
                        <a14:foregroundMark x1="46457" y1="39232" x2="46457" y2="39232"/>
                        <a14:foregroundMark x1="47429" y1="38788" x2="47429" y2="38788"/>
                        <a14:foregroundMark x1="47714" y1="38505" x2="47714" y2="38505"/>
                        <a14:foregroundMark x1="48057" y1="37899" x2="48057" y2="37899"/>
                        <a14:foregroundMark x1="48343" y1="36808" x2="48343" y2="36525"/>
                        <a14:foregroundMark x1="48457" y1="36000" x2="48457" y2="36000"/>
                        <a14:foregroundMark x1="48857" y1="35636" x2="48857" y2="35636"/>
                        <a14:foregroundMark x1="50343" y1="35111" x2="50343" y2="35111"/>
                        <a14:foregroundMark x1="50971" y1="35313" x2="50971" y2="35313"/>
                        <a14:foregroundMark x1="51086" y1="35556" x2="51086" y2="35556"/>
                        <a14:foregroundMark x1="48743" y1="36121" x2="48743" y2="36121"/>
                        <a14:foregroundMark x1="48171" y1="36444" x2="47714" y2="36566"/>
                        <a14:foregroundMark x1="46971" y1="37091" x2="46686" y2="37333"/>
                        <a14:foregroundMark x1="44686" y1="41818" x2="44686" y2="41818"/>
                        <a14:foregroundMark x1="44629" y1="41576" x2="44629" y2="41576"/>
                        <a14:foregroundMark x1="44629" y1="40848" x2="44629" y2="40848"/>
                        <a14:foregroundMark x1="44800" y1="40202" x2="44800" y2="40202"/>
                        <a14:foregroundMark x1="45829" y1="39838" x2="45829" y2="39838"/>
                        <a14:foregroundMark x1="51086" y1="35758" x2="51086" y2="35758"/>
                        <a14:foregroundMark x1="51714" y1="35273" x2="51714" y2="35273"/>
                        <a14:foregroundMark x1="51257" y1="35030" x2="51257" y2="35030"/>
                        <a14:foregroundMark x1="51714" y1="35475" x2="51714" y2="35475"/>
                        <a14:foregroundMark x1="51714" y1="35192" x2="51714" y2="35192"/>
                        <a14:foregroundMark x1="51143" y1="34869" x2="51143" y2="34869"/>
                        <a14:foregroundMark x1="50971" y1="35636" x2="50971" y2="35636"/>
                        <a14:foregroundMark x1="50514" y1="35717" x2="50514" y2="35717"/>
                        <a14:foregroundMark x1="50229" y1="35717" x2="50229" y2="35717"/>
                        <a14:foregroundMark x1="50857" y1="35475" x2="50857" y2="35475"/>
                        <a14:foregroundMark x1="47943" y1="49253" x2="47943" y2="49253"/>
                        <a14:foregroundMark x1="49200" y1="48646" x2="49200" y2="48646"/>
                        <a14:foregroundMark x1="51771" y1="48889" x2="51771" y2="48889"/>
                        <a14:foregroundMark x1="48686" y1="48444" x2="48686" y2="48444"/>
                        <a14:foregroundMark x1="45657" y1="47192" x2="45657" y2="47192"/>
                        <a14:foregroundMark x1="46800" y1="49697" x2="46800" y2="49697"/>
                        <a14:foregroundMark x1="49314" y1="50343" x2="49314" y2="50343"/>
                        <a14:foregroundMark x1="49200" y1="51758" x2="49200" y2="51758"/>
                        <a14:foregroundMark x1="49486" y1="50869" x2="49486" y2="50869"/>
                        <a14:foregroundMark x1="52514" y1="49414" x2="52514" y2="49414"/>
                        <a14:foregroundMark x1="49371" y1="52646" x2="49371" y2="52646"/>
                        <a14:foregroundMark x1="48229" y1="51152" x2="48229" y2="51152"/>
                        <a14:foregroundMark x1="46971" y1="50949" x2="46971" y2="50949"/>
                        <a14:foregroundMark x1="47200" y1="49980" x2="47200" y2="49980"/>
                        <a14:foregroundMark x1="53029" y1="48444" x2="53029" y2="48444"/>
                        <a14:foregroundMark x1="53771" y1="50263" x2="53771" y2="50263"/>
                        <a14:foregroundMark x1="51257" y1="49697" x2="51257" y2="49697"/>
                        <a14:foregroundMark x1="51143" y1="48364" x2="51143" y2="48364"/>
                        <a14:foregroundMark x1="48686" y1="52768" x2="48686" y2="52768"/>
                        <a14:foregroundMark x1="49200" y1="53293" x2="49200" y2="53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549" t="33025" r="28738" b="44146"/>
          <a:stretch/>
        </p:blipFill>
        <p:spPr>
          <a:xfrm rot="16200000">
            <a:off x="2571581" y="19662"/>
            <a:ext cx="616390" cy="648000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8A6490F-9F32-41B5-8911-E7A745D95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41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Sofort Dekon – Dekon Stufe 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7" name="Bildplatzhalter 4" descr="Ein Bild, das Insekt enthält.&#10;&#10;Automatisch generierte Beschreibung">
            <a:extLst>
              <a:ext uri="{FF2B5EF4-FFF2-40B4-BE49-F238E27FC236}">
                <a16:creationId xmlns:a16="http://schemas.microsoft.com/office/drawing/2014/main" id="{6D9B9F51-9715-4EDE-90ED-C90D1AB3EE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69" b="53495" l="43600" r="69829">
                        <a14:foregroundMark x1="68857" y1="48081" x2="68857" y2="48081"/>
                        <a14:foregroundMark x1="69829" y1="48970" x2="69829" y2="48970"/>
                        <a14:foregroundMark x1="48171" y1="50586" x2="48171" y2="50586"/>
                        <a14:foregroundMark x1="46686" y1="48808" x2="46686" y2="48808"/>
                        <a14:foregroundMark x1="46457" y1="48444" x2="46457" y2="48444"/>
                        <a14:foregroundMark x1="46457" y1="46949" x2="46457" y2="46949"/>
                        <a14:foregroundMark x1="45429" y1="46141" x2="45429" y2="46141"/>
                        <a14:foregroundMark x1="45029" y1="45051" x2="45029" y2="45051"/>
                        <a14:foregroundMark x1="48457" y1="51960" x2="48457" y2="51960"/>
                        <a14:foregroundMark x1="49486" y1="53091" x2="49486" y2="53091"/>
                        <a14:foregroundMark x1="55257" y1="51152" x2="55257" y2="51152"/>
                        <a14:foregroundMark x1="48343" y1="52283" x2="48343" y2="52283"/>
                        <a14:foregroundMark x1="48171" y1="51475" x2="48171" y2="51475"/>
                        <a14:foregroundMark x1="47600" y1="51596" x2="47600" y2="51596"/>
                        <a14:foregroundMark x1="46457" y1="48808" x2="46457" y2="48808"/>
                        <a14:foregroundMark x1="46171" y1="46747" x2="46171" y2="46747"/>
                        <a14:foregroundMark x1="45771" y1="46586" x2="45771" y2="46586"/>
                        <a14:foregroundMark x1="45029" y1="46303" x2="45029" y2="46303"/>
                        <a14:foregroundMark x1="44914" y1="45657" x2="44914" y2="45657"/>
                        <a14:foregroundMark x1="44400" y1="44000" x2="44400" y2="44000"/>
                        <a14:foregroundMark x1="44400" y1="42990" x2="44400" y2="42990"/>
                        <a14:foregroundMark x1="44400" y1="42545" x2="44514" y2="42182"/>
                        <a14:foregroundMark x1="44629" y1="41737" x2="44629" y2="41737"/>
                        <a14:foregroundMark x1="44686" y1="41131" x2="44800" y2="40929"/>
                        <a14:foregroundMark x1="45029" y1="40566" x2="45143" y2="40323"/>
                        <a14:foregroundMark x1="45543" y1="39960" x2="45657" y2="39758"/>
                        <a14:foregroundMark x1="46057" y1="39515" x2="46057" y2="39515"/>
                        <a14:foregroundMark x1="46457" y1="39232" x2="46457" y2="39232"/>
                        <a14:foregroundMark x1="47429" y1="38788" x2="47429" y2="38788"/>
                        <a14:foregroundMark x1="47714" y1="38505" x2="47714" y2="38505"/>
                        <a14:foregroundMark x1="48057" y1="37899" x2="48057" y2="37899"/>
                        <a14:foregroundMark x1="48343" y1="36808" x2="48343" y2="36525"/>
                        <a14:foregroundMark x1="48457" y1="36000" x2="48457" y2="36000"/>
                        <a14:foregroundMark x1="48857" y1="35636" x2="48857" y2="35636"/>
                        <a14:foregroundMark x1="50343" y1="35111" x2="50343" y2="35111"/>
                        <a14:foregroundMark x1="50971" y1="35313" x2="50971" y2="35313"/>
                        <a14:foregroundMark x1="51086" y1="35556" x2="51086" y2="35556"/>
                        <a14:foregroundMark x1="48743" y1="36121" x2="48743" y2="36121"/>
                        <a14:foregroundMark x1="48171" y1="36444" x2="47714" y2="36566"/>
                        <a14:foregroundMark x1="46971" y1="37091" x2="46686" y2="37333"/>
                        <a14:foregroundMark x1="44686" y1="41818" x2="44686" y2="41818"/>
                        <a14:foregroundMark x1="44629" y1="41576" x2="44629" y2="41576"/>
                        <a14:foregroundMark x1="44629" y1="40848" x2="44629" y2="40848"/>
                        <a14:foregroundMark x1="44800" y1="40202" x2="44800" y2="40202"/>
                        <a14:foregroundMark x1="45829" y1="39838" x2="45829" y2="39838"/>
                        <a14:foregroundMark x1="51086" y1="35758" x2="51086" y2="35758"/>
                        <a14:foregroundMark x1="51714" y1="35273" x2="51714" y2="35273"/>
                        <a14:foregroundMark x1="51257" y1="35030" x2="51257" y2="35030"/>
                        <a14:foregroundMark x1="51714" y1="35475" x2="51714" y2="35475"/>
                        <a14:foregroundMark x1="51714" y1="35192" x2="51714" y2="35192"/>
                        <a14:foregroundMark x1="51143" y1="34869" x2="51143" y2="34869"/>
                        <a14:foregroundMark x1="50971" y1="35636" x2="50971" y2="35636"/>
                        <a14:foregroundMark x1="50514" y1="35717" x2="50514" y2="35717"/>
                        <a14:foregroundMark x1="50229" y1="35717" x2="50229" y2="35717"/>
                        <a14:foregroundMark x1="50857" y1="35475" x2="50857" y2="35475"/>
                        <a14:foregroundMark x1="47943" y1="49253" x2="47943" y2="49253"/>
                        <a14:foregroundMark x1="49200" y1="48646" x2="49200" y2="48646"/>
                        <a14:foregroundMark x1="51771" y1="48889" x2="51771" y2="48889"/>
                        <a14:foregroundMark x1="48686" y1="48444" x2="48686" y2="48444"/>
                        <a14:foregroundMark x1="45657" y1="47192" x2="45657" y2="47192"/>
                        <a14:foregroundMark x1="46800" y1="49697" x2="46800" y2="49697"/>
                        <a14:foregroundMark x1="49314" y1="50343" x2="49314" y2="50343"/>
                        <a14:foregroundMark x1="49200" y1="51758" x2="49200" y2="51758"/>
                        <a14:foregroundMark x1="49486" y1="50869" x2="49486" y2="50869"/>
                        <a14:foregroundMark x1="52514" y1="49414" x2="52514" y2="49414"/>
                        <a14:foregroundMark x1="49371" y1="52646" x2="49371" y2="52646"/>
                        <a14:foregroundMark x1="48229" y1="51152" x2="48229" y2="51152"/>
                        <a14:foregroundMark x1="46971" y1="50949" x2="46971" y2="50949"/>
                        <a14:foregroundMark x1="47200" y1="49980" x2="47200" y2="49980"/>
                        <a14:foregroundMark x1="53029" y1="48444" x2="53029" y2="48444"/>
                        <a14:foregroundMark x1="53771" y1="50263" x2="53771" y2="50263"/>
                        <a14:foregroundMark x1="51257" y1="49697" x2="51257" y2="49697"/>
                        <a14:foregroundMark x1="51143" y1="48364" x2="51143" y2="48364"/>
                        <a14:foregroundMark x1="48686" y1="52768" x2="48686" y2="52768"/>
                        <a14:foregroundMark x1="49200" y1="53293" x2="49200" y2="53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549" t="33025" r="28738" b="44146"/>
          <a:stretch/>
        </p:blipFill>
        <p:spPr>
          <a:xfrm rot="16200000">
            <a:off x="2571581" y="19662"/>
            <a:ext cx="616390" cy="64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3F2DBF-EE9C-40F4-BB37-81BCF3486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26" y="1395087"/>
            <a:ext cx="8352948" cy="4067826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9C9A518-E540-4F79-9DF9-9A86D2410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10728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Sofort Dekon – Dekon Stufe 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40" name="Bildplatzhalter 4" descr="Ein Bild, das Insekt enthält.&#10;&#10;Automatisch generierte Beschreibung">
            <a:extLst>
              <a:ext uri="{FF2B5EF4-FFF2-40B4-BE49-F238E27FC236}">
                <a16:creationId xmlns:a16="http://schemas.microsoft.com/office/drawing/2014/main" id="{6D9B9F51-9715-4EDE-90ED-C90D1AB3EE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69" b="53495" l="43600" r="69829">
                        <a14:foregroundMark x1="68857" y1="48081" x2="68857" y2="48081"/>
                        <a14:foregroundMark x1="69829" y1="48970" x2="69829" y2="48970"/>
                        <a14:foregroundMark x1="48171" y1="50586" x2="48171" y2="50586"/>
                        <a14:foregroundMark x1="46686" y1="48808" x2="46686" y2="48808"/>
                        <a14:foregroundMark x1="46457" y1="48444" x2="46457" y2="48444"/>
                        <a14:foregroundMark x1="46457" y1="46949" x2="46457" y2="46949"/>
                        <a14:foregroundMark x1="45429" y1="46141" x2="45429" y2="46141"/>
                        <a14:foregroundMark x1="45029" y1="45051" x2="45029" y2="45051"/>
                        <a14:foregroundMark x1="48457" y1="51960" x2="48457" y2="51960"/>
                        <a14:foregroundMark x1="49486" y1="53091" x2="49486" y2="53091"/>
                        <a14:foregroundMark x1="55257" y1="51152" x2="55257" y2="51152"/>
                        <a14:foregroundMark x1="48343" y1="52283" x2="48343" y2="52283"/>
                        <a14:foregroundMark x1="48171" y1="51475" x2="48171" y2="51475"/>
                        <a14:foregroundMark x1="47600" y1="51596" x2="47600" y2="51596"/>
                        <a14:foregroundMark x1="46457" y1="48808" x2="46457" y2="48808"/>
                        <a14:foregroundMark x1="46171" y1="46747" x2="46171" y2="46747"/>
                        <a14:foregroundMark x1="45771" y1="46586" x2="45771" y2="46586"/>
                        <a14:foregroundMark x1="45029" y1="46303" x2="45029" y2="46303"/>
                        <a14:foregroundMark x1="44914" y1="45657" x2="44914" y2="45657"/>
                        <a14:foregroundMark x1="44400" y1="44000" x2="44400" y2="44000"/>
                        <a14:foregroundMark x1="44400" y1="42990" x2="44400" y2="42990"/>
                        <a14:foregroundMark x1="44400" y1="42545" x2="44514" y2="42182"/>
                        <a14:foregroundMark x1="44629" y1="41737" x2="44629" y2="41737"/>
                        <a14:foregroundMark x1="44686" y1="41131" x2="44800" y2="40929"/>
                        <a14:foregroundMark x1="45029" y1="40566" x2="45143" y2="40323"/>
                        <a14:foregroundMark x1="45543" y1="39960" x2="45657" y2="39758"/>
                        <a14:foregroundMark x1="46057" y1="39515" x2="46057" y2="39515"/>
                        <a14:foregroundMark x1="46457" y1="39232" x2="46457" y2="39232"/>
                        <a14:foregroundMark x1="47429" y1="38788" x2="47429" y2="38788"/>
                        <a14:foregroundMark x1="47714" y1="38505" x2="47714" y2="38505"/>
                        <a14:foregroundMark x1="48057" y1="37899" x2="48057" y2="37899"/>
                        <a14:foregroundMark x1="48343" y1="36808" x2="48343" y2="36525"/>
                        <a14:foregroundMark x1="48457" y1="36000" x2="48457" y2="36000"/>
                        <a14:foregroundMark x1="48857" y1="35636" x2="48857" y2="35636"/>
                        <a14:foregroundMark x1="50343" y1="35111" x2="50343" y2="35111"/>
                        <a14:foregroundMark x1="50971" y1="35313" x2="50971" y2="35313"/>
                        <a14:foregroundMark x1="51086" y1="35556" x2="51086" y2="35556"/>
                        <a14:foregroundMark x1="48743" y1="36121" x2="48743" y2="36121"/>
                        <a14:foregroundMark x1="48171" y1="36444" x2="47714" y2="36566"/>
                        <a14:foregroundMark x1="46971" y1="37091" x2="46686" y2="37333"/>
                        <a14:foregroundMark x1="44686" y1="41818" x2="44686" y2="41818"/>
                        <a14:foregroundMark x1="44629" y1="41576" x2="44629" y2="41576"/>
                        <a14:foregroundMark x1="44629" y1="40848" x2="44629" y2="40848"/>
                        <a14:foregroundMark x1="44800" y1="40202" x2="44800" y2="40202"/>
                        <a14:foregroundMark x1="45829" y1="39838" x2="45829" y2="39838"/>
                        <a14:foregroundMark x1="51086" y1="35758" x2="51086" y2="35758"/>
                        <a14:foregroundMark x1="51714" y1="35273" x2="51714" y2="35273"/>
                        <a14:foregroundMark x1="51257" y1="35030" x2="51257" y2="35030"/>
                        <a14:foregroundMark x1="51714" y1="35475" x2="51714" y2="35475"/>
                        <a14:foregroundMark x1="51714" y1="35192" x2="51714" y2="35192"/>
                        <a14:foregroundMark x1="51143" y1="34869" x2="51143" y2="34869"/>
                        <a14:foregroundMark x1="50971" y1="35636" x2="50971" y2="35636"/>
                        <a14:foregroundMark x1="50514" y1="35717" x2="50514" y2="35717"/>
                        <a14:foregroundMark x1="50229" y1="35717" x2="50229" y2="35717"/>
                        <a14:foregroundMark x1="50857" y1="35475" x2="50857" y2="35475"/>
                        <a14:foregroundMark x1="47943" y1="49253" x2="47943" y2="49253"/>
                        <a14:foregroundMark x1="49200" y1="48646" x2="49200" y2="48646"/>
                        <a14:foregroundMark x1="51771" y1="48889" x2="51771" y2="48889"/>
                        <a14:foregroundMark x1="48686" y1="48444" x2="48686" y2="48444"/>
                        <a14:foregroundMark x1="45657" y1="47192" x2="45657" y2="47192"/>
                        <a14:foregroundMark x1="46800" y1="49697" x2="46800" y2="49697"/>
                        <a14:foregroundMark x1="49314" y1="50343" x2="49314" y2="50343"/>
                        <a14:foregroundMark x1="49200" y1="51758" x2="49200" y2="51758"/>
                        <a14:foregroundMark x1="49486" y1="50869" x2="49486" y2="50869"/>
                        <a14:foregroundMark x1="52514" y1="49414" x2="52514" y2="49414"/>
                        <a14:foregroundMark x1="49371" y1="52646" x2="49371" y2="52646"/>
                        <a14:foregroundMark x1="48229" y1="51152" x2="48229" y2="51152"/>
                        <a14:foregroundMark x1="46971" y1="50949" x2="46971" y2="50949"/>
                        <a14:foregroundMark x1="47200" y1="49980" x2="47200" y2="49980"/>
                        <a14:foregroundMark x1="53029" y1="48444" x2="53029" y2="48444"/>
                        <a14:foregroundMark x1="53771" y1="50263" x2="53771" y2="50263"/>
                        <a14:foregroundMark x1="51257" y1="49697" x2="51257" y2="49697"/>
                        <a14:foregroundMark x1="51143" y1="48364" x2="51143" y2="48364"/>
                        <a14:foregroundMark x1="48686" y1="52768" x2="48686" y2="52768"/>
                        <a14:foregroundMark x1="49200" y1="53293" x2="49200" y2="53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549" t="33025" r="28738" b="44146"/>
          <a:stretch/>
        </p:blipFill>
        <p:spPr>
          <a:xfrm rot="16200000">
            <a:off x="2571581" y="19662"/>
            <a:ext cx="616390" cy="648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58612BB-91C1-44D2-8484-55C85B51DB4D}"/>
              </a:ext>
            </a:extLst>
          </p:cNvPr>
          <p:cNvGrpSpPr/>
          <p:nvPr/>
        </p:nvGrpSpPr>
        <p:grpSpPr>
          <a:xfrm>
            <a:off x="226805" y="1752452"/>
            <a:ext cx="6840760" cy="4168080"/>
            <a:chOff x="200512" y="2096003"/>
            <a:chExt cx="6840760" cy="4168080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704EF2FE-3F51-4F85-A3BF-04AB79C7D043}"/>
                </a:ext>
              </a:extLst>
            </p:cNvPr>
            <p:cNvSpPr/>
            <p:nvPr/>
          </p:nvSpPr>
          <p:spPr bwMode="auto">
            <a:xfrm>
              <a:off x="200512" y="2096003"/>
              <a:ext cx="6840760" cy="416808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6D87EBF0-23C0-4B33-B825-1D38F5EEAFB8}"/>
                </a:ext>
              </a:extLst>
            </p:cNvPr>
            <p:cNvSpPr txBox="1"/>
            <p:nvPr/>
          </p:nvSpPr>
          <p:spPr>
            <a:xfrm>
              <a:off x="2944920" y="2445160"/>
              <a:ext cx="1699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Absperrbereich</a:t>
              </a:r>
            </a:p>
          </p:txBody>
        </p:sp>
      </p:grpSp>
      <p:sp>
        <p:nvSpPr>
          <p:cNvPr id="43" name="Titel 10">
            <a:extLst>
              <a:ext uri="{FF2B5EF4-FFF2-40B4-BE49-F238E27FC236}">
                <a16:creationId xmlns:a16="http://schemas.microsoft.com/office/drawing/2014/main" id="{3309AE1C-6FF2-4D15-B9AF-2172E029C8AC}"/>
              </a:ext>
            </a:extLst>
          </p:cNvPr>
          <p:cNvSpPr txBox="1">
            <a:spLocks/>
          </p:cNvSpPr>
          <p:nvPr/>
        </p:nvSpPr>
        <p:spPr bwMode="auto">
          <a:xfrm>
            <a:off x="26293" y="983149"/>
            <a:ext cx="5508104" cy="46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>
                <a:solidFill>
                  <a:srgbClr val="002060"/>
                </a:solidFill>
                <a:cs typeface="Arial" panose="020B0604020202020204" pitchFamily="34" charset="0"/>
              </a:rPr>
              <a:t>Dekon- Stufe </a:t>
            </a:r>
            <a:r>
              <a:rPr lang="de-DE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de-DE" dirty="0">
                <a:solidFill>
                  <a:srgbClr val="002060"/>
                </a:solidFill>
                <a:cs typeface="Arial" panose="020B0604020202020204" pitchFamily="34" charset="0"/>
              </a:rPr>
              <a:t>: Sofort Dekontamination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AF16DBB6-2F78-4ABC-A4E0-4B260B8FE9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57531" y="1076310"/>
            <a:ext cx="1020507" cy="1209116"/>
          </a:xfrm>
          <a:prstGeom prst="rect">
            <a:avLst/>
          </a:prstGeom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C8D5960-916E-4A9F-92B1-EE7211C6DBB2}"/>
              </a:ext>
            </a:extLst>
          </p:cNvPr>
          <p:cNvGrpSpPr/>
          <p:nvPr/>
        </p:nvGrpSpPr>
        <p:grpSpPr>
          <a:xfrm>
            <a:off x="8054051" y="1190495"/>
            <a:ext cx="1009499" cy="700853"/>
            <a:chOff x="8150772" y="3318929"/>
            <a:chExt cx="1009499" cy="700853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5F823DA0-11AE-43C3-ABA6-1C011E77D523}"/>
                </a:ext>
              </a:extLst>
            </p:cNvPr>
            <p:cNvGrpSpPr/>
            <p:nvPr/>
          </p:nvGrpSpPr>
          <p:grpSpPr>
            <a:xfrm>
              <a:off x="8150772" y="3457338"/>
              <a:ext cx="1009499" cy="562444"/>
              <a:chOff x="2229103" y="2665427"/>
              <a:chExt cx="1009499" cy="562444"/>
            </a:xfrm>
          </p:grpSpPr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25811E6C-81E6-4C28-A08D-CD578104FC8C}"/>
                  </a:ext>
                </a:extLst>
              </p:cNvPr>
              <p:cNvSpPr/>
              <p:nvPr/>
            </p:nvSpPr>
            <p:spPr>
              <a:xfrm>
                <a:off x="2229103" y="2665427"/>
                <a:ext cx="1008112" cy="562444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" name="Gerade Verbindung 192">
                <a:extLst>
                  <a:ext uri="{FF2B5EF4-FFF2-40B4-BE49-F238E27FC236}">
                    <a16:creationId xmlns:a16="http://schemas.microsoft.com/office/drawing/2014/main" id="{0B7643F7-74A1-4DDB-BC46-7B8209BCAD2E}"/>
                  </a:ext>
                </a:extLst>
              </p:cNvPr>
              <p:cNvCxnSpPr/>
              <p:nvPr/>
            </p:nvCxnSpPr>
            <p:spPr>
              <a:xfrm>
                <a:off x="2229103" y="2943571"/>
                <a:ext cx="100811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54" name="Gleichschenkliges Dreieck 53">
                <a:extLst>
                  <a:ext uri="{FF2B5EF4-FFF2-40B4-BE49-F238E27FC236}">
                    <a16:creationId xmlns:a16="http://schemas.microsoft.com/office/drawing/2014/main" id="{B240C358-AF49-439D-B923-2585FA424FEC}"/>
                  </a:ext>
                </a:extLst>
              </p:cNvPr>
              <p:cNvSpPr/>
              <p:nvPr/>
            </p:nvSpPr>
            <p:spPr>
              <a:xfrm rot="16200000">
                <a:off x="2758684" y="2746266"/>
                <a:ext cx="560758" cy="399079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D47F0133-9EAF-44F3-90FD-DE556F7F76FB}"/>
                </a:ext>
              </a:extLst>
            </p:cNvPr>
            <p:cNvGrpSpPr/>
            <p:nvPr/>
          </p:nvGrpSpPr>
          <p:grpSpPr>
            <a:xfrm>
              <a:off x="8561099" y="3318929"/>
              <a:ext cx="221644" cy="86400"/>
              <a:chOff x="8443328" y="2862811"/>
              <a:chExt cx="221644" cy="86400"/>
            </a:xfrm>
          </p:grpSpPr>
          <p:sp>
            <p:nvSpPr>
              <p:cNvPr id="50" name="Ellipse 25">
                <a:extLst>
                  <a:ext uri="{FF2B5EF4-FFF2-40B4-BE49-F238E27FC236}">
                    <a16:creationId xmlns:a16="http://schemas.microsoft.com/office/drawing/2014/main" id="{35673B66-5ABE-4E1C-BAC8-49336FA3A45E}"/>
                  </a:ext>
                </a:extLst>
              </p:cNvPr>
              <p:cNvSpPr/>
              <p:nvPr/>
            </p:nvSpPr>
            <p:spPr>
              <a:xfrm>
                <a:off x="8578181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1" name="Ellipse 25">
                <a:extLst>
                  <a:ext uri="{FF2B5EF4-FFF2-40B4-BE49-F238E27FC236}">
                    <a16:creationId xmlns:a16="http://schemas.microsoft.com/office/drawing/2014/main" id="{C1F13D56-F1E2-4AFD-971B-4B134EDA796F}"/>
                  </a:ext>
                </a:extLst>
              </p:cNvPr>
              <p:cNvSpPr/>
              <p:nvPr/>
            </p:nvSpPr>
            <p:spPr>
              <a:xfrm>
                <a:off x="8443328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931B4F5-7D04-4AB7-A610-FD02AB7192C8}"/>
              </a:ext>
            </a:extLst>
          </p:cNvPr>
          <p:cNvGrpSpPr/>
          <p:nvPr/>
        </p:nvGrpSpPr>
        <p:grpSpPr>
          <a:xfrm>
            <a:off x="1933997" y="2941433"/>
            <a:ext cx="2749878" cy="1680100"/>
            <a:chOff x="1907704" y="3284984"/>
            <a:chExt cx="2749878" cy="168010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3017EDAD-A7C5-42BF-ACD2-CCAB10FB2EB8}"/>
                </a:ext>
              </a:extLst>
            </p:cNvPr>
            <p:cNvSpPr/>
            <p:nvPr/>
          </p:nvSpPr>
          <p:spPr bwMode="auto">
            <a:xfrm>
              <a:off x="1907704" y="3284984"/>
              <a:ext cx="2749878" cy="16801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86048BAA-3AF7-4823-9C1E-7AD7A30CF530}"/>
                </a:ext>
              </a:extLst>
            </p:cNvPr>
            <p:cNvSpPr txBox="1"/>
            <p:nvPr/>
          </p:nvSpPr>
          <p:spPr>
            <a:xfrm>
              <a:off x="2365656" y="3528509"/>
              <a:ext cx="18149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Gefahrenbereich</a:t>
              </a:r>
            </a:p>
          </p:txBody>
        </p:sp>
      </p:grpSp>
      <p:pic>
        <p:nvPicPr>
          <p:cNvPr id="58" name="Grafik 57">
            <a:extLst>
              <a:ext uri="{FF2B5EF4-FFF2-40B4-BE49-F238E27FC236}">
                <a16:creationId xmlns:a16="http://schemas.microsoft.com/office/drawing/2014/main" id="{2AB4BF87-1246-4112-A77F-620E362F65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5993">
            <a:off x="4237379" y="4344652"/>
            <a:ext cx="442517" cy="248319"/>
          </a:xfrm>
          <a:prstGeom prst="rect">
            <a:avLst/>
          </a:prstGeom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9CCB5ADB-3EF3-4338-834A-A281C7D6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27895">
            <a:off x="4048876" y="3235946"/>
            <a:ext cx="429203" cy="21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B71FAC13-98AB-489F-A969-84FCAF816C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09" y="2679428"/>
            <a:ext cx="360040" cy="303213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0B4A9E04-C672-4866-950B-3A0BF4DB18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037" y="4237577"/>
            <a:ext cx="360040" cy="30321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F5EB9BBA-FDF7-4FE8-AA15-9E098BF926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679" y="2926871"/>
            <a:ext cx="360040" cy="303213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85791160-A60A-46BC-98E2-14706FF555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213" y="2831828"/>
            <a:ext cx="360040" cy="303213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E3C8FB71-B0D5-4384-896F-1499BED804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73" y="3537291"/>
            <a:ext cx="360040" cy="303213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524021FA-25D3-4CA0-8B1E-54898E021D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490" y="4389183"/>
            <a:ext cx="360040" cy="303213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7765338F-F344-41F5-95F0-D7C5371E71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396" y="3836492"/>
            <a:ext cx="360040" cy="303213"/>
          </a:xfrm>
          <a:prstGeom prst="rect">
            <a:avLst/>
          </a:prstGeom>
        </p:spPr>
      </p:pic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7B7797F-2582-450E-A93E-97B53B911CB5}"/>
              </a:ext>
            </a:extLst>
          </p:cNvPr>
          <p:cNvGrpSpPr/>
          <p:nvPr/>
        </p:nvGrpSpPr>
        <p:grpSpPr>
          <a:xfrm>
            <a:off x="4378228" y="2027171"/>
            <a:ext cx="520932" cy="1397063"/>
            <a:chOff x="4680460" y="2081635"/>
            <a:chExt cx="520932" cy="1397063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CB6CF11C-A041-45CF-ACC2-D95EE8CA4912}"/>
                </a:ext>
              </a:extLst>
            </p:cNvPr>
            <p:cNvGrpSpPr/>
            <p:nvPr/>
          </p:nvGrpSpPr>
          <p:grpSpPr>
            <a:xfrm rot="2396840">
              <a:off x="4680460" y="2492896"/>
              <a:ext cx="520932" cy="864096"/>
              <a:chOff x="4680460" y="2492896"/>
              <a:chExt cx="520932" cy="864096"/>
            </a:xfrm>
          </p:grpSpPr>
          <p:sp>
            <p:nvSpPr>
              <p:cNvPr id="70" name="Rechteck 69">
                <a:extLst>
                  <a:ext uri="{FF2B5EF4-FFF2-40B4-BE49-F238E27FC236}">
                    <a16:creationId xmlns:a16="http://schemas.microsoft.com/office/drawing/2014/main" id="{30F19979-3833-4607-BCA3-BA487DC31ABF}"/>
                  </a:ext>
                </a:extLst>
              </p:cNvPr>
              <p:cNvSpPr/>
              <p:nvPr/>
            </p:nvSpPr>
            <p:spPr bwMode="auto">
              <a:xfrm>
                <a:off x="4683875" y="2492896"/>
                <a:ext cx="517517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0E80CCEC-F6FB-4E59-A561-AF83A498833F}"/>
                  </a:ext>
                </a:extLst>
              </p:cNvPr>
              <p:cNvSpPr/>
              <p:nvPr/>
            </p:nvSpPr>
            <p:spPr bwMode="auto">
              <a:xfrm>
                <a:off x="4680460" y="2920372"/>
                <a:ext cx="520736" cy="4320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F41108A-98C3-4164-A86C-CF99203AA229}"/>
                </a:ext>
              </a:extLst>
            </p:cNvPr>
            <p:cNvSpPr txBox="1"/>
            <p:nvPr/>
          </p:nvSpPr>
          <p:spPr>
            <a:xfrm rot="18547207">
              <a:off x="4348751" y="2657056"/>
              <a:ext cx="13970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>
                  <a:highlight>
                    <a:srgbClr val="FFFF00"/>
                  </a:highlight>
                </a:rPr>
                <a:t>Dekon-Stufe 1</a:t>
              </a:r>
            </a:p>
          </p:txBody>
        </p:sp>
      </p:grpSp>
      <p:pic>
        <p:nvPicPr>
          <p:cNvPr id="72" name="Grafik 71">
            <a:extLst>
              <a:ext uri="{FF2B5EF4-FFF2-40B4-BE49-F238E27FC236}">
                <a16:creationId xmlns:a16="http://schemas.microsoft.com/office/drawing/2014/main" id="{E48174F7-BF47-44A1-BCA9-EEA7302E5B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154" y="3170053"/>
            <a:ext cx="360040" cy="303213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40DEF576-73B0-466C-B8E2-FEEB0750E1E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663" y="3573429"/>
            <a:ext cx="1286401" cy="691666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9F5E1081-50B2-4BD2-BED2-70E6265346D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225" y="2691196"/>
            <a:ext cx="1090702" cy="394253"/>
          </a:xfrm>
          <a:prstGeom prst="rect">
            <a:avLst/>
          </a:prstGeom>
        </p:spPr>
      </p:pic>
      <p:sp>
        <p:nvSpPr>
          <p:cNvPr id="44" name="Fußzeilenplatzhalter 4">
            <a:extLst>
              <a:ext uri="{FF2B5EF4-FFF2-40B4-BE49-F238E27FC236}">
                <a16:creationId xmlns:a16="http://schemas.microsoft.com/office/drawing/2014/main" id="{01629102-B64E-4D14-B2FB-1522E5C57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383822"/>
      </p:ext>
    </p:extLst>
  </p:cSld>
  <p:clrMapOvr>
    <a:masterClrMapping/>
  </p:clrMapOvr>
  <p:transition spd="med" advTm="6775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49358 -0.002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Sofort Dekon – Dekon Stufe 1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4B6E4999-2DE4-4664-9014-7BE79296E4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66" y="804175"/>
            <a:ext cx="7836668" cy="5249650"/>
          </a:xfrm>
          <a:prstGeom prst="rect">
            <a:avLst/>
          </a:prstGeom>
        </p:spPr>
      </p:pic>
      <p:pic>
        <p:nvPicPr>
          <p:cNvPr id="5" name="Bildplatzhalter 4" descr="Ein Bild, das Insekt enthält.&#10;&#10;Automatisch generierte Beschreibung">
            <a:extLst>
              <a:ext uri="{FF2B5EF4-FFF2-40B4-BE49-F238E27FC236}">
                <a16:creationId xmlns:a16="http://schemas.microsoft.com/office/drawing/2014/main" id="{6D9B9F51-9715-4EDE-90ED-C90D1AB3EE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869" b="53495" l="43600" r="69829">
                        <a14:foregroundMark x1="68857" y1="48081" x2="68857" y2="48081"/>
                        <a14:foregroundMark x1="69829" y1="48970" x2="69829" y2="48970"/>
                        <a14:foregroundMark x1="48171" y1="50586" x2="48171" y2="50586"/>
                        <a14:foregroundMark x1="46686" y1="48808" x2="46686" y2="48808"/>
                        <a14:foregroundMark x1="46457" y1="48444" x2="46457" y2="48444"/>
                        <a14:foregroundMark x1="46457" y1="46949" x2="46457" y2="46949"/>
                        <a14:foregroundMark x1="45429" y1="46141" x2="45429" y2="46141"/>
                        <a14:foregroundMark x1="45029" y1="45051" x2="45029" y2="45051"/>
                        <a14:foregroundMark x1="48457" y1="51960" x2="48457" y2="51960"/>
                        <a14:foregroundMark x1="49486" y1="53091" x2="49486" y2="53091"/>
                        <a14:foregroundMark x1="55257" y1="51152" x2="55257" y2="51152"/>
                        <a14:foregroundMark x1="48343" y1="52283" x2="48343" y2="52283"/>
                        <a14:foregroundMark x1="48171" y1="51475" x2="48171" y2="51475"/>
                        <a14:foregroundMark x1="47600" y1="51596" x2="47600" y2="51596"/>
                        <a14:foregroundMark x1="46457" y1="48808" x2="46457" y2="48808"/>
                        <a14:foregroundMark x1="46171" y1="46747" x2="46171" y2="46747"/>
                        <a14:foregroundMark x1="45771" y1="46586" x2="45771" y2="46586"/>
                        <a14:foregroundMark x1="45029" y1="46303" x2="45029" y2="46303"/>
                        <a14:foregroundMark x1="44914" y1="45657" x2="44914" y2="45657"/>
                        <a14:foregroundMark x1="44400" y1="44000" x2="44400" y2="44000"/>
                        <a14:foregroundMark x1="44400" y1="42990" x2="44400" y2="42990"/>
                        <a14:foregroundMark x1="44400" y1="42545" x2="44514" y2="42182"/>
                        <a14:foregroundMark x1="44629" y1="41737" x2="44629" y2="41737"/>
                        <a14:foregroundMark x1="44686" y1="41131" x2="44800" y2="40929"/>
                        <a14:foregroundMark x1="45029" y1="40566" x2="45143" y2="40323"/>
                        <a14:foregroundMark x1="45543" y1="39960" x2="45657" y2="39758"/>
                        <a14:foregroundMark x1="46057" y1="39515" x2="46057" y2="39515"/>
                        <a14:foregroundMark x1="46457" y1="39232" x2="46457" y2="39232"/>
                        <a14:foregroundMark x1="47429" y1="38788" x2="47429" y2="38788"/>
                        <a14:foregroundMark x1="47714" y1="38505" x2="47714" y2="38505"/>
                        <a14:foregroundMark x1="48057" y1="37899" x2="48057" y2="37899"/>
                        <a14:foregroundMark x1="48343" y1="36808" x2="48343" y2="36525"/>
                        <a14:foregroundMark x1="48457" y1="36000" x2="48457" y2="36000"/>
                        <a14:foregroundMark x1="48857" y1="35636" x2="48857" y2="35636"/>
                        <a14:foregroundMark x1="50343" y1="35111" x2="50343" y2="35111"/>
                        <a14:foregroundMark x1="50971" y1="35313" x2="50971" y2="35313"/>
                        <a14:foregroundMark x1="51086" y1="35556" x2="51086" y2="35556"/>
                        <a14:foregroundMark x1="48743" y1="36121" x2="48743" y2="36121"/>
                        <a14:foregroundMark x1="48171" y1="36444" x2="47714" y2="36566"/>
                        <a14:foregroundMark x1="46971" y1="37091" x2="46686" y2="37333"/>
                        <a14:foregroundMark x1="44686" y1="41818" x2="44686" y2="41818"/>
                        <a14:foregroundMark x1="44629" y1="41576" x2="44629" y2="41576"/>
                        <a14:foregroundMark x1="44629" y1="40848" x2="44629" y2="40848"/>
                        <a14:foregroundMark x1="44800" y1="40202" x2="44800" y2="40202"/>
                        <a14:foregroundMark x1="45829" y1="39838" x2="45829" y2="39838"/>
                        <a14:foregroundMark x1="51086" y1="35758" x2="51086" y2="35758"/>
                        <a14:foregroundMark x1="51714" y1="35273" x2="51714" y2="35273"/>
                        <a14:foregroundMark x1="51257" y1="35030" x2="51257" y2="35030"/>
                        <a14:foregroundMark x1="51714" y1="35475" x2="51714" y2="35475"/>
                        <a14:foregroundMark x1="51714" y1="35192" x2="51714" y2="35192"/>
                        <a14:foregroundMark x1="51143" y1="34869" x2="51143" y2="34869"/>
                        <a14:foregroundMark x1="50971" y1="35636" x2="50971" y2="35636"/>
                        <a14:foregroundMark x1="50514" y1="35717" x2="50514" y2="35717"/>
                        <a14:foregroundMark x1="50229" y1="35717" x2="50229" y2="35717"/>
                        <a14:foregroundMark x1="50857" y1="35475" x2="50857" y2="35475"/>
                        <a14:foregroundMark x1="47943" y1="49253" x2="47943" y2="49253"/>
                        <a14:foregroundMark x1="49200" y1="48646" x2="49200" y2="48646"/>
                        <a14:foregroundMark x1="51771" y1="48889" x2="51771" y2="48889"/>
                        <a14:foregroundMark x1="48686" y1="48444" x2="48686" y2="48444"/>
                        <a14:foregroundMark x1="45657" y1="47192" x2="45657" y2="47192"/>
                        <a14:foregroundMark x1="46800" y1="49697" x2="46800" y2="49697"/>
                        <a14:foregroundMark x1="49314" y1="50343" x2="49314" y2="50343"/>
                        <a14:foregroundMark x1="49200" y1="51758" x2="49200" y2="51758"/>
                        <a14:foregroundMark x1="49486" y1="50869" x2="49486" y2="50869"/>
                        <a14:foregroundMark x1="52514" y1="49414" x2="52514" y2="49414"/>
                        <a14:foregroundMark x1="49371" y1="52646" x2="49371" y2="52646"/>
                        <a14:foregroundMark x1="48229" y1="51152" x2="48229" y2="51152"/>
                        <a14:foregroundMark x1="46971" y1="50949" x2="46971" y2="50949"/>
                        <a14:foregroundMark x1="47200" y1="49980" x2="47200" y2="49980"/>
                        <a14:foregroundMark x1="53029" y1="48444" x2="53029" y2="48444"/>
                        <a14:foregroundMark x1="53771" y1="50263" x2="53771" y2="50263"/>
                        <a14:foregroundMark x1="51257" y1="49697" x2="51257" y2="49697"/>
                        <a14:foregroundMark x1="51143" y1="48364" x2="51143" y2="48364"/>
                        <a14:foregroundMark x1="48686" y1="52768" x2="48686" y2="52768"/>
                        <a14:foregroundMark x1="49200" y1="53293" x2="49200" y2="53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549" t="33025" r="28738" b="44146"/>
          <a:stretch/>
        </p:blipFill>
        <p:spPr>
          <a:xfrm rot="16200000">
            <a:off x="2571581" y="19662"/>
            <a:ext cx="616390" cy="64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BBD1D0F-38CF-48DE-846C-B74F4DC61787}"/>
              </a:ext>
            </a:extLst>
          </p:cNvPr>
          <p:cNvSpPr/>
          <p:nvPr/>
        </p:nvSpPr>
        <p:spPr bwMode="auto">
          <a:xfrm>
            <a:off x="5364088" y="908720"/>
            <a:ext cx="144016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25847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Inkorporation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  <p:pic>
        <p:nvPicPr>
          <p:cNvPr id="6" name="Bildplatzhalter 4">
            <a:extLst>
              <a:ext uri="{FF2B5EF4-FFF2-40B4-BE49-F238E27FC236}">
                <a16:creationId xmlns:a16="http://schemas.microsoft.com/office/drawing/2014/main" id="{FB1ACA9D-ADDD-4565-8D82-653E6C389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5" b="98039" l="9366" r="89728">
                        <a14:foregroundMark x1="55891" y1="31569" x2="55891" y2="31569"/>
                        <a14:foregroundMark x1="50755" y1="94510" x2="50755" y2="94510"/>
                        <a14:foregroundMark x1="76737" y1="93725" x2="76737" y2="93725"/>
                        <a14:foregroundMark x1="29909" y1="41569" x2="29909" y2="41569"/>
                        <a14:foregroundMark x1="48640" y1="50196" x2="48640" y2="50196"/>
                        <a14:foregroundMark x1="48036" y1="42353" x2="48036" y2="42353"/>
                        <a14:foregroundMark x1="41692" y1="7255" x2="41692" y2="7255"/>
                        <a14:foregroundMark x1="33837" y1="7255" x2="33837" y2="7255"/>
                        <a14:foregroundMark x1="9668" y1="19020" x2="9668" y2="19020"/>
                        <a14:foregroundMark x1="60725" y1="97647" x2="60725" y2="97647"/>
                        <a14:foregroundMark x1="67976" y1="97647" x2="67976" y2="97647"/>
                        <a14:foregroundMark x1="57402" y1="96863" x2="57402" y2="96863"/>
                        <a14:foregroundMark x1="58610" y1="98039" x2="58610" y2="98039"/>
                        <a14:foregroundMark x1="90030" y1="81961" x2="90030" y2="81961"/>
                        <a14:foregroundMark x1="88822" y1="78627" x2="88822" y2="78627"/>
                        <a14:foregroundMark x1="49849" y1="42353" x2="49849" y2="42353"/>
                        <a14:foregroundMark x1="25076" y1="17255" x2="25076" y2="17255"/>
                        <a14:foregroundMark x1="48640" y1="12549" x2="48640" y2="12549"/>
                        <a14:foregroundMark x1="58006" y1="18235" x2="58006" y2="18235"/>
                        <a14:foregroundMark x1="54079" y1="43333" x2="54079" y2="43333"/>
                        <a14:foregroundMark x1="64653" y1="42549" x2="64653" y2="4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26229" y="69707"/>
            <a:ext cx="420324" cy="648000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556793"/>
            <a:ext cx="8058150" cy="4392488"/>
          </a:xfrm>
        </p:spPr>
        <p:txBody>
          <a:bodyPr/>
          <a:lstStyle/>
          <a:p>
            <a:r>
              <a:rPr lang="de-DE" dirty="0"/>
              <a:t>Inkorporation ist die Aufnahme gefährlicher Stoffe in den Körper. Dies kann z.B. über Körperöffnungen, aber auch über gesunde oder verletzte Haut geschehen.</a:t>
            </a:r>
          </a:p>
        </p:txBody>
      </p:sp>
      <p:pic>
        <p:nvPicPr>
          <p:cNvPr id="11" name="Grafik 10" descr="R:\Firmenich\03_Aktuell-Wichtig\In_Bearbeitung\Bestrahlung_Kontamination_Inkorporation\Folie3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350" y="2934013"/>
            <a:ext cx="4701600" cy="26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478314" y="5469239"/>
            <a:ext cx="6288247" cy="742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Inkorporation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auszuschließen!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Essen, Rauchen, Trinken etc. und jegliches Verhalten was zur Inkorporation führen kann ist an der Einsatzstelle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untersagt!  </a:t>
            </a:r>
          </a:p>
        </p:txBody>
      </p:sp>
      <p:pic>
        <p:nvPicPr>
          <p:cNvPr id="12" name="Bildplatzhalter 4">
            <a:extLst>
              <a:ext uri="{FF2B5EF4-FFF2-40B4-BE49-F238E27FC236}">
                <a16:creationId xmlns:a16="http://schemas.microsoft.com/office/drawing/2014/main" id="{FB1ACA9D-ADDD-4565-8D82-653E6C3899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650" b="100000" l="9063" r="89426">
                        <a14:foregroundMark x1="55589" y1="58521" x2="55589" y2="58521"/>
                        <a14:foregroundMark x1="29607" y1="74920" x2="29607" y2="74920"/>
                        <a14:foregroundMark x1="48338" y1="89068" x2="48338" y2="89068"/>
                        <a14:foregroundMark x1="47734" y1="76206" x2="47734" y2="76206"/>
                        <a14:foregroundMark x1="41390" y1="18650" x2="41390" y2="18650"/>
                        <a14:foregroundMark x1="33535" y1="18650" x2="33535" y2="18650"/>
                        <a14:foregroundMark x1="9366" y1="37942" x2="9366" y2="37942"/>
                        <a14:foregroundMark x1="49547" y1="76206" x2="49547" y2="76206"/>
                        <a14:foregroundMark x1="24773" y1="35048" x2="24773" y2="35048"/>
                        <a14:foregroundMark x1="48338" y1="27331" x2="48338" y2="27331"/>
                        <a14:foregroundMark x1="57704" y1="36656" x2="57704" y2="36656"/>
                        <a14:foregroundMark x1="53776" y1="77814" x2="53776" y2="77814"/>
                        <a14:foregroundMark x1="64350" y1="76527" x2="64350" y2="76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74114" y="196048"/>
            <a:ext cx="420324" cy="395314"/>
          </a:xfrm>
          <a:prstGeom prst="rect">
            <a:avLst/>
          </a:prstGeom>
        </p:spPr>
      </p:pic>
      <p:pic>
        <p:nvPicPr>
          <p:cNvPr id="13" name="Bildplatzhalter 4">
            <a:extLst>
              <a:ext uri="{FF2B5EF4-FFF2-40B4-BE49-F238E27FC236}">
                <a16:creationId xmlns:a16="http://schemas.microsoft.com/office/drawing/2014/main" id="{FB1ACA9D-ADDD-4565-8D82-653E6C3899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443" l="8911" r="89109">
                        <a14:foregroundMark x1="50495" y1="85246" x2="50495" y2="85246"/>
                        <a14:foregroundMark x1="76238" y1="83607" x2="76238" y2="83607"/>
                        <a14:foregroundMark x1="60396" y1="93443" x2="60396" y2="93443"/>
                        <a14:foregroundMark x1="67327" y1="93443" x2="67327" y2="93443"/>
                        <a14:foregroundMark x1="57426" y1="91803" x2="57426" y2="91803"/>
                        <a14:foregroundMark x1="58416" y1="95082" x2="58416" y2="95082"/>
                        <a14:foregroundMark x1="90099" y1="54098" x2="90099" y2="54098"/>
                        <a14:foregroundMark x1="89109" y1="44262" x2="89109" y2="44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23885" y="267363"/>
            <a:ext cx="420324" cy="252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659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0.0217 0.01273 0.43246 0.01273 0.45468 0.025 C 0.46875 0.03449 0.73194 0.11412 0.7184 0.19815 C 0.70468 0.28194 0.3585 0.50995 0.37257 0.50069 C 0.39774 0.50162 0.37638 0.63472 0.38819 0.62847 " pathEditMode="relative" rAng="0" ptsTypes="AAAAA">
                                      <p:cBhvr>
                                        <p:cTn id="6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8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C 0.02188 0.01227 0.54948 0.06088 0.57188 0.0743 C 0.58594 0.0831 0.81476 0.22615 0.78802 0.29282 C 0.76129 0.35972 0.39757 0.48449 0.41181 0.47569 C 0.43386 0.46227 0.39184 0.69467 0.41389 0.68102 " pathEditMode="relative" rAng="0" ptsTypes="AAAAA">
                                      <p:cBhvr>
                                        <p:cTn id="13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14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0" y="3420000"/>
            <a:ext cx="4860432" cy="1447800"/>
          </a:xfrm>
        </p:spPr>
        <p:txBody>
          <a:bodyPr/>
          <a:lstStyle/>
          <a:p>
            <a:r>
              <a:rPr lang="de-DE" sz="4400" b="1" dirty="0"/>
              <a:t>Kontamination</a:t>
            </a:r>
          </a:p>
        </p:txBody>
      </p:sp>
      <p:pic>
        <p:nvPicPr>
          <p:cNvPr id="5" name="Bild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265A8E0-08A0-498F-93C6-6194357923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73" b="62303" l="42400" r="66400">
                        <a14:foregroundMark x1="49086" y1="39111" x2="49086" y2="39111"/>
                        <a14:foregroundMark x1="60743" y1="55515" x2="60743" y2="55515"/>
                        <a14:foregroundMark x1="66514" y1="55879" x2="66514" y2="55879"/>
                        <a14:foregroundMark x1="54000" y1="61051" x2="54000" y2="61051"/>
                        <a14:foregroundMark x1="42514" y1="52444" x2="42514" y2="52444"/>
                        <a14:foregroundMark x1="43029" y1="56404" x2="43029" y2="56404"/>
                        <a14:foregroundMark x1="58171" y1="46222" x2="58171" y2="46222"/>
                        <a14:foregroundMark x1="57200" y1="49253" x2="57200" y2="49253"/>
                        <a14:foregroundMark x1="59829" y1="49980" x2="59829" y2="49980"/>
                        <a14:foregroundMark x1="60057" y1="49172" x2="60057" y2="49172"/>
                        <a14:foregroundMark x1="57829" y1="44929" x2="57829" y2="44929"/>
                        <a14:foregroundMark x1="57829" y1="44970" x2="57829" y2="44970"/>
                        <a14:foregroundMark x1="57943" y1="44687" x2="57943" y2="44687"/>
                        <a14:foregroundMark x1="57714" y1="45212" x2="57714" y2="45212"/>
                        <a14:foregroundMark x1="57543" y1="44929" x2="57543" y2="44929"/>
                        <a14:foregroundMark x1="58057" y1="46384" x2="58057" y2="46384"/>
                        <a14:foregroundMark x1="58057" y1="41657" x2="58057" y2="41657"/>
                        <a14:foregroundMark x1="59943" y1="40848" x2="59943" y2="40848"/>
                        <a14:foregroundMark x1="61371" y1="42788" x2="61371" y2="42788"/>
                        <a14:foregroundMark x1="60229" y1="42465" x2="60229" y2="42465"/>
                        <a14:foregroundMark x1="54743" y1="39030" x2="54743" y2="39030"/>
                        <a14:foregroundMark x1="49314" y1="32485" x2="49314" y2="32485"/>
                        <a14:foregroundMark x1="46686" y1="31879" x2="46686" y2="31879"/>
                        <a14:foregroundMark x1="46800" y1="35919" x2="46800" y2="35919"/>
                        <a14:foregroundMark x1="45771" y1="31273" x2="45771" y2="31273"/>
                        <a14:foregroundMark x1="44800" y1="31515" x2="44800" y2="31515"/>
                        <a14:foregroundMark x1="45029" y1="32242" x2="45029" y2="32242"/>
                        <a14:foregroundMark x1="43371" y1="39232" x2="43371" y2="39232"/>
                        <a14:foregroundMark x1="43143" y1="40404" x2="43143" y2="40404"/>
                        <a14:foregroundMark x1="57429" y1="48889" x2="57429" y2="48889"/>
                        <a14:foregroundMark x1="59943" y1="49616" x2="59943" y2="49616"/>
                        <a14:foregroundMark x1="54571" y1="62303" x2="54571" y2="62303"/>
                        <a14:foregroundMark x1="54000" y1="62303" x2="54000" y2="62303"/>
                        <a14:backgroundMark x1="64114" y1="38222" x2="64114" y2="38222"/>
                        <a14:backgroundMark x1="45886" y1="46626" x2="45886" y2="46626"/>
                        <a14:backgroundMark x1="46571" y1="60242" x2="46571" y2="60242"/>
                        <a14:backgroundMark x1="65657" y1="61495" x2="65657" y2="61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152" t="29956" r="31494" b="36637"/>
          <a:stretch/>
        </p:blipFill>
        <p:spPr>
          <a:xfrm rot="16200000">
            <a:off x="4115824" y="1292892"/>
            <a:ext cx="1872680" cy="31205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17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Kontamination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Kontamination, ist die Verunreinigung der Oberflächen von Lebewesen, des Bodens, von Gewässern und Gegenständen mit ABC-Gefahrstoffen.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  <p:pic>
        <p:nvPicPr>
          <p:cNvPr id="6" name="Bild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28D385F-35DE-47F2-96FB-4467E65B68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73" b="62303" l="42400" r="66400">
                        <a14:foregroundMark x1="49086" y1="39111" x2="49086" y2="39111"/>
                        <a14:foregroundMark x1="60743" y1="55515" x2="60743" y2="55515"/>
                        <a14:foregroundMark x1="66514" y1="55879" x2="66514" y2="55879"/>
                        <a14:foregroundMark x1="54000" y1="61051" x2="54000" y2="61051"/>
                        <a14:foregroundMark x1="42514" y1="52444" x2="42514" y2="52444"/>
                        <a14:foregroundMark x1="43029" y1="56404" x2="43029" y2="56404"/>
                        <a14:foregroundMark x1="58171" y1="46222" x2="58171" y2="46222"/>
                        <a14:foregroundMark x1="57200" y1="49253" x2="57200" y2="49253"/>
                        <a14:foregroundMark x1="59829" y1="49980" x2="59829" y2="49980"/>
                        <a14:foregroundMark x1="60057" y1="49172" x2="60057" y2="49172"/>
                        <a14:foregroundMark x1="57829" y1="44929" x2="57829" y2="44929"/>
                        <a14:foregroundMark x1="57829" y1="44970" x2="57829" y2="44970"/>
                        <a14:foregroundMark x1="57943" y1="44687" x2="57943" y2="44687"/>
                        <a14:foregroundMark x1="57714" y1="45212" x2="57714" y2="45212"/>
                        <a14:foregroundMark x1="57543" y1="44929" x2="57543" y2="44929"/>
                        <a14:foregroundMark x1="58057" y1="46384" x2="58057" y2="46384"/>
                        <a14:foregroundMark x1="58057" y1="41657" x2="58057" y2="41657"/>
                        <a14:foregroundMark x1="59943" y1="40848" x2="59943" y2="40848"/>
                        <a14:foregroundMark x1="61371" y1="42788" x2="61371" y2="42788"/>
                        <a14:foregroundMark x1="60229" y1="42465" x2="60229" y2="42465"/>
                        <a14:foregroundMark x1="54743" y1="39030" x2="54743" y2="39030"/>
                        <a14:foregroundMark x1="49314" y1="32485" x2="49314" y2="32485"/>
                        <a14:foregroundMark x1="46686" y1="31879" x2="46686" y2="31879"/>
                        <a14:foregroundMark x1="46800" y1="35919" x2="46800" y2="35919"/>
                        <a14:foregroundMark x1="45771" y1="31273" x2="45771" y2="31273"/>
                        <a14:foregroundMark x1="44800" y1="31515" x2="44800" y2="31515"/>
                        <a14:foregroundMark x1="45029" y1="32242" x2="45029" y2="32242"/>
                        <a14:foregroundMark x1="43371" y1="39232" x2="43371" y2="39232"/>
                        <a14:foregroundMark x1="43143" y1="40404" x2="43143" y2="40404"/>
                        <a14:foregroundMark x1="57429" y1="48889" x2="57429" y2="48889"/>
                        <a14:foregroundMark x1="59943" y1="49616" x2="59943" y2="49616"/>
                        <a14:foregroundMark x1="54571" y1="62303" x2="54571" y2="62303"/>
                        <a14:foregroundMark x1="54000" y1="62303" x2="54000" y2="62303"/>
                        <a14:backgroundMark x1="64114" y1="38222" x2="64114" y2="38222"/>
                        <a14:backgroundMark x1="45886" y1="46626" x2="45886" y2="46626"/>
                        <a14:backgroundMark x1="46571" y1="60242" x2="46571" y2="60242"/>
                        <a14:backgroundMark x1="65657" y1="61495" x2="65657" y2="61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152" t="29956" r="31494" b="36637"/>
          <a:stretch/>
        </p:blipFill>
        <p:spPr>
          <a:xfrm rot="16200000">
            <a:off x="1871949" y="42997"/>
            <a:ext cx="388871" cy="64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24944"/>
            <a:ext cx="4700014" cy="2643758"/>
          </a:xfrm>
          <a:prstGeom prst="rect">
            <a:avLst/>
          </a:prstGeom>
        </p:spPr>
      </p:pic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461356" y="5181167"/>
            <a:ext cx="6270884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Kontamination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ist zu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vermeiden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, zumindest ist sie so gering wie möglich zu halten!</a:t>
            </a:r>
            <a:endParaRPr lang="de-DE" sz="1200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Kontaminationsverschleppung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ist zu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verhindern!</a:t>
            </a:r>
            <a:endParaRPr lang="de-DE" sz="1200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894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0" y="3420000"/>
            <a:ext cx="4860432" cy="1447800"/>
          </a:xfrm>
        </p:spPr>
        <p:txBody>
          <a:bodyPr/>
          <a:lstStyle/>
          <a:p>
            <a:r>
              <a:rPr lang="de-DE" sz="4400" b="1" dirty="0"/>
              <a:t>Einwirkung von außen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CEA8A66E-9B06-4FFA-9EA8-DE9B2587E8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85946" y="485674"/>
            <a:ext cx="2196244" cy="367240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52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Einwirkung von außen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  <p:pic>
        <p:nvPicPr>
          <p:cNvPr id="6" name="Bildplatzhalter 4">
            <a:extLst>
              <a:ext uri="{FF2B5EF4-FFF2-40B4-BE49-F238E27FC236}">
                <a16:creationId xmlns:a16="http://schemas.microsoft.com/office/drawing/2014/main" id="{B4346D6B-24F0-4CD9-9501-EF1BD15B4E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40445" y="57701"/>
            <a:ext cx="430587" cy="720000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556793"/>
            <a:ext cx="8058150" cy="4392488"/>
          </a:xfrm>
        </p:spPr>
        <p:txBody>
          <a:bodyPr/>
          <a:lstStyle/>
          <a:p>
            <a:r>
              <a:rPr lang="de-DE" dirty="0"/>
              <a:t>Gefährliche Einwirkung von außen ist die Einwirkung von Strahlungsenergie und/oder mechanischer Energie auf Lebewesen oder Objekte.</a:t>
            </a:r>
          </a:p>
          <a:p>
            <a:endParaRPr lang="de-DE" dirty="0"/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461356" y="5181167"/>
            <a:ext cx="6270884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Jede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gefährliche Einwirkung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ist so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gering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möglich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zu halten.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200" i="1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Jede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gefährliche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Einwirkung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mechanischer Energie 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ist zu </a:t>
            </a:r>
            <a:r>
              <a:rPr lang="de-DE" sz="1200" b="1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de-DE" sz="1200" i="1" dirty="0">
                <a:latin typeface="Frutiger CE 55 Roman"/>
                <a:ea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1200" dirty="0">
              <a:latin typeface="Frutiger CE 55 Roman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ildplatzhalter 4">
            <a:extLst>
              <a:ext uri="{FF2B5EF4-FFF2-40B4-BE49-F238E27FC236}">
                <a16:creationId xmlns:a16="http://schemas.microsoft.com/office/drawing/2014/main" id="{CEA8A66E-9B06-4FFA-9EA8-DE9B2587E8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61538" y="2126632"/>
            <a:ext cx="2196244" cy="3672408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53" y="3099134"/>
            <a:ext cx="3640105" cy="1259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2879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0" y="3420000"/>
            <a:ext cx="4860432" cy="1447800"/>
          </a:xfrm>
        </p:spPr>
        <p:txBody>
          <a:bodyPr/>
          <a:lstStyle/>
          <a:p>
            <a:r>
              <a:rPr lang="de-DE" sz="4400" b="1" dirty="0"/>
              <a:t>Gruppe im            ABC - Einsatz</a:t>
            </a:r>
          </a:p>
        </p:txBody>
      </p:sp>
      <p:pic>
        <p:nvPicPr>
          <p:cNvPr id="5" name="Bildplatzhalter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A00443ED-FC79-42B1-807C-83967A3E8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869922" y="544360"/>
            <a:ext cx="2268254" cy="345638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36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 im ABC-Einsatz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102E2A-6C5E-4C01-BD8C-8CE742735261}" type="datetime1">
              <a:rPr lang="de-DE" altLang="de-DE" smtClean="0"/>
              <a:t>15.12.2023</a:t>
            </a:fld>
            <a:endParaRPr lang="de-DE" altLang="de-DE" dirty="0"/>
          </a:p>
        </p:txBody>
      </p:sp>
      <p:pic>
        <p:nvPicPr>
          <p:cNvPr id="6" name="Bildplatzhalter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EC87B86E-0F24-4F2E-91C6-0E5C1A64B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51127" y="93701"/>
            <a:ext cx="425250" cy="6480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502" y="2913065"/>
            <a:ext cx="83073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 altLang="de-DE" sz="2000" dirty="0">
                <a:latin typeface="Frutiger CE 55 Roman"/>
                <a:cs typeface="Arial" panose="020B0604020202020204" pitchFamily="34" charset="0"/>
              </a:rPr>
              <a:t>Die Gruppe kann selbstständig nur für die Durchführung der ersten</a:t>
            </a:r>
          </a:p>
          <a:p>
            <a:pPr algn="just">
              <a:spcBef>
                <a:spcPct val="50000"/>
              </a:spcBef>
            </a:pPr>
            <a:r>
              <a:rPr lang="de-DE" altLang="de-DE" sz="2000" dirty="0">
                <a:latin typeface="Frutiger CE 55 Roman"/>
                <a:cs typeface="Arial" panose="020B0604020202020204" pitchFamily="34" charset="0"/>
              </a:rPr>
              <a:t>Einsatzmaßnahmen o. Aufträgen kleineren Umfangs mit klar</a:t>
            </a:r>
          </a:p>
          <a:p>
            <a:pPr algn="just">
              <a:spcBef>
                <a:spcPct val="50000"/>
              </a:spcBef>
            </a:pPr>
            <a:r>
              <a:rPr lang="de-DE" altLang="de-DE" sz="2000" dirty="0">
                <a:latin typeface="Frutiger CE 55 Roman"/>
                <a:cs typeface="Arial" panose="020B0604020202020204" pitchFamily="34" charset="0"/>
              </a:rPr>
              <a:t>begrenztem Risiko eingesetzt werden!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027760" y="1534048"/>
            <a:ext cx="1009499" cy="700853"/>
            <a:chOff x="8150772" y="3318929"/>
            <a:chExt cx="1009499" cy="70085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8150772" y="3457338"/>
              <a:ext cx="1009499" cy="562444"/>
              <a:chOff x="2229103" y="2665427"/>
              <a:chExt cx="1009499" cy="562444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2229103" y="2665427"/>
                <a:ext cx="1008112" cy="562444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" name="Gerade Verbindung 192"/>
              <p:cNvCxnSpPr/>
              <p:nvPr/>
            </p:nvCxnSpPr>
            <p:spPr>
              <a:xfrm>
                <a:off x="2229103" y="2943571"/>
                <a:ext cx="1008112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6" name="Gleichschenkliges Dreieck 15"/>
              <p:cNvSpPr/>
              <p:nvPr/>
            </p:nvSpPr>
            <p:spPr>
              <a:xfrm rot="16200000">
                <a:off x="2758684" y="2746266"/>
                <a:ext cx="560758" cy="399079"/>
              </a:xfrm>
              <a:prstGeom prst="triangl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8561099" y="3318929"/>
              <a:ext cx="221644" cy="86400"/>
              <a:chOff x="8443328" y="2862811"/>
              <a:chExt cx="221644" cy="86400"/>
            </a:xfrm>
          </p:grpSpPr>
          <p:sp>
            <p:nvSpPr>
              <p:cNvPr id="12" name="Ellipse 25"/>
              <p:cNvSpPr/>
              <p:nvPr/>
            </p:nvSpPr>
            <p:spPr>
              <a:xfrm>
                <a:off x="8578181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3" name="Ellipse 25"/>
              <p:cNvSpPr/>
              <p:nvPr/>
            </p:nvSpPr>
            <p:spPr>
              <a:xfrm>
                <a:off x="8443328" y="2862811"/>
                <a:ext cx="86791" cy="864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B9DAFD0D-BB89-491D-AAFC-250343D29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6393" y="6237288"/>
            <a:ext cx="4183409" cy="457200"/>
          </a:xfrm>
        </p:spPr>
        <p:txBody>
          <a:bodyPr/>
          <a:lstStyle/>
          <a:p>
            <a:pPr algn="l"/>
            <a:r>
              <a:rPr lang="de-DE" dirty="0"/>
              <a:t>Akademie im NLBK 		 Dezernat 3.3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738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D7543D&quot;,&quot;opacity&quot;:1,&quot;type&quot;:&quot;SOLID&quot;},&quot;primaryButtonBackgroundHover&quot;:{&quot;color&quot;:&quot;#BC4733&quot;,&quot;opacity&quot;:1,&quot;type&quot;:&quot;SOLID&quot;},&quot;primaryButtonBorder&quot;:{&quot;color&quot;:&quot;#D7543D&quot;,&quot;opacity&quot;:1,&quot;type&quot;:&quot;SOLID&quot;},&quot;primaryButtonBorderHover&quot;:{&quot;color&quot;:&quot;#BC4733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fals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],&quot;buttonsAtLeft&quot;:false,&quot;courseTitleVisible&quot;:true,&quot;showLogo&quot;:false,&quot;visible&quot;:true},&quot;version&quot;:&quot;1.0&quot;},&quot;skinMessages&quot;:{&quot;PB_ACCESSIBLE_ARIA_LABEL_BACK_TO_BEGIN&quot;:&quot;Zum Anfang der Folie gehen&quot;,&quot;PB_ACCESSIBLE_ARIA_LABEL_BOTTOM_PANEL&quot;:&quot;Fußleiste&quot;,&quot;PB_ACCESSIBLE_ARIA_LABEL_NAVIGATION_BUTTONS&quot;:&quot;Navigationsschalftflächen&quot;,&quot;PB_ACCESSIBLE_ARIA_LABEL_SETTINGS&quot;:&quot;Einstellungen zur Barrierefreiheit&quot;,&quot;PB_ACCESSIBLE_ARIA_LABEL_SLIDE&quot;:&quot;Folie&quot;,&quot;PB_ACCESSIBLE_ARIA_LABEL_TOP_PANEL&quot;:&quot;Kopfleiste&quot;,&quot;PB_ACCESSIBLE_AUDIO_NARRATION_LABEL&quot;:&quot;Audioaufzeichnung&quot;,&quot;PB_ACCESSIBLE_NAVIGATION_NEXT_BUTTON&quot;:&quot;Weiter&quot;,&quot;PB_ACCESSIBLE_NAVIGATION_PREV_BUTTON&quot;:&quot;Zurück&quot;,&quot;PB_ACCESSIBLE_PLAYER_SCENARIO_NOT_SUPPORTED&quot;:&quot;Die Gesprächssimulation wird im barrierefreien Modus nicht unterstützt&quot;,&quot;PB_ACCESSIBLE_SKIN_ENABLE_ACCESSIBILITY_MODE&quot;:&quot;Barrierefreien Modus einschalten&quot;,&quot;PB_ACCESSIBLE_SKIN_ENABLE_NORMAL_MODE&quot;:&quot;Barrierefreien Modus ausschalten&quot;,&quot;PB_ACCESSIBLE_SKIN_PRESENTER_PHOTO&quot;:&quot;Bild vom Dozenten&quot;,&quot;PB_ACCESSIBLE_SLIDE_N_OF_COUNT&quot;:&quot;Folie %SLIDE_NUMBER% von %TOTAL_SLIDES%&quot;,&quot;PB_ACCESSIBLE_VIDEO_NARRATION_LABEL&quot;:&quot;Videoaufzeichnung&quot;,&quot;PB_ACCESSIBLE_WATERMARK_SKIN_CREATED_WITH&quot;:&quot;Erstellt mit iSpring Testversion&quot;,&quot;PB_ATTACHMENT_DOCUMENT_SUBTITLE&quot;:&quot;Dokument&quot;,&quot;PB_ATTACHMENT_FILE_SUBTITLE&quot;:&quot;Datei&quot;,&quot;PB_ATTACHMENT_IMAGE_SUBTITLE&quot;:&quot;Bild&quot;,&quot;PB_ATTACHMENT_LINK_SUBTITLE&quot;:&quot;Link&quot;,&quot;PB_ATTACHMENT_VIDEO_SUBTITLE&quot;:&quot;Video&quot;,&quot;PB_BACK_TO_APP_BUTTON_LABEL&quot;:&quot;Zurück&quot;,&quot;PB_CC_MENU_OFF&quot;:&quot;Aus&quot;,&quot;PB_CC_MENU_ON&quot;:&quot;An&quot;,&quot;PB_CC_MENU_TITLE&quot;:&quot;Notizen&quot;,&quot;PB_COMPANY_LOGO_BIG&quot;:&quot;Firmenlogo \n(266x156)&quot;,&quot;PB_COMPANY_LOGO_SMALL&quot;:&quot;Firmenlogo (266x50)&quot;,&quot;PB_CONTROL_PANEL_EXIT_FULL_SCREEN&quot;:&quot;Vollbildmodus verlassen&quot;,&quot;PB_CONTROL_PANEL_FULL_SCREEN&quot;:&quot;Vollbild-Modus&quot;,&quot;PB_CONTROL_PANEL_NEXT&quot;:&quot;Weiter&quot;,&quot;PB_CONTROL_PANEL_OUTLINE&quot;:&quot;Inhaltsverzeichnis&quot;,&quot;PB_CONTROL_PANEL_PREV&quot;:&quot;&quot;,&quot;PB_CONTROL_PANEL_REPLAY&quot;:&quot;Nochmals abspielen&quot;,&quot;PB_CONTROL_PANEL_SLIDE_COUNTER&quot;:&quot;%SLIDE_NUMBER% von %TOTAL_SLIDES%&quot;,&quot;PB_CONTROL_PANEL_VOLUME_CONTROL&quot;:&quot;Lautstärke&quot;,&quot;PB_CURRENT_SLIDE_IS_NOT_COMPLETED&quot;:&quot;Sie müssen die komplette Folie ansehen um fortfahren zu können&quot;,&quot;PB_DOMAIN_RESTRICTION&quot;:&quot;Entschuldigung Sie bitte, aber der Autor hat das Ausführen der Präsentation auf dieser Domäne nicht erlaubt.&quot;,&quot;PB_DOWNLOAD_APP_MESSAGE&quot;:&quot;Um diese Präsentation mit Videos ansehen zu können, laden Sie bitte die kostenlose iOS Anwendung iSpring Play herunter.&quot;,&quot;PB_DRAWING_TOOLS_END_DRAWING&quot;:&quot;Zeichnen beenden&quot;,&quot;PB_DRAWING_TOOLS_ERASER&quot;:&quot;Radiergummi&quot;,&quot;PB_DRAWING_TOOLS_ERASE_ALL&quot;:&quot;Alles löschen&quot;,&quot;PB_DRAWING_TOOLS_HIGHLIGHTER&quot;:&quot;Leuchtstift&quot;,&quot;PB_DRAWING_TOOLS_PEN&quot;:&quot;Stift&quot;,&quot;PB_ENTER_PASSWORD&quot;:&quot;Geben Sie das Passwort ein, um die Präsentation zu starten.&quot;,&quot;PB_INCORRECT_PASSWORD&quot;:&quot;Das Passwort ist nicht korrekt&quot;,&quot;PB_INTERACTION_SLIDE_WINDOW_TEXT&quot;:&quot;Sie müssen die Interaktion abschließen, bevor Sie diese Folie verlassen.&quot;,&quot;PB_LAUNCH_BTN_LABEL&quot;:&quot;&amp;Anfangen&quot;,&quot;PB_LAUNCH_IN_APP_MESSAGE&quot;:&quot;Um dies als Video anzusehen, müssen Sie iSpring Play nutzen.&quot;,&quot;PB_MESSAGE_BOX_NO&quot;:&quot;Nein&quot;,&quot;PB_MESSAGE_BOX_OK&quot;:&quot;OK&quot;,&quot;PB_MESSAGE_BOX_YES&quot;:&quot;Ja&quot;,&quot;PB_NAVIGATION_IS_RESTRICTED&quot;:&quot;Sie haben nur Zugang zu bereits angesehenen Folien.&quot;,&quot;PB_NAVIGATION_IS_SEQUENTIAL&quot;:&quot;Sie müssen sich die Folien in der vorgegebenen Reihenfolge ansehen.&quot;,&quot;PB_PLAYBACK_RATE_MENU_CAPTION&quot;:&quot;Geschwindigkeit&quot;,&quot;PB_PRECEDING_QUIZ_FAILED_WINDOW_TEXT&quot;:&quot;Sie dürfen nicht fortfahren, da Sie erst das  Quiz auf %SLIDE_INDEX%  besuchen müssen.&quot;,&quot;PB_PRECEDING_QUIZ_NOT_COMPLETED_WINDOW_TEXT&quot;:&quot;Sie müssen Folie%SLIDE_INDEX% ansehen, bevor Sie fortfahren.&quot;,&quot;PB_PRECEDING_QUIZ_NOT_PASSED_WINDOW_TEXT&quot;:&quot;Sie müssen das Quiz auf %SLIDE_INDEX% bestehen bevor Sie fortfahren.&quot;,&quot;PB_PRECEDING_SCENARIO_FAILED_WINDOW_TEXT&quot;:&quot;Sie dürfen nicht fortfahren, weil Sie die Gesprächssimulation auf Folie %SLIDE_INDEX% nicht bestanden haben.&quot;,&quot;PB_PRECEDING_SCENARIO_NOT_COMPLETED_WINDOW_TEXT&quot;:&quot;Sie müssen die Gesprächssimulation auf Folie %SLIDE_INDEX% abschließen, um fortfahren zu können.&quot;,&quot;PB_PRECEDING_SCENARIO_NOT_PASSED_WINDOW_TEXT&quot;:&quot;Sie müssen die Gesprächssimulation auf Folie %SLIDE_INDEX% bestehen, um fortfahren zu können.&quot;,&quot;PB_PRESENTER_COLLAPSE_BIO&quot;:&quot;Weniger anzeigen&quot;,&quot;PB_PRESENTER_EMAIL&quot;:&quot;E-Mail&quot;,&quot;PB_PRESENTER_EXPAND_BIO&quot;:&quot;Mehr anzeigen&quot;,&quot;PB_PRESENTER_HIDE_BIO&quot;:&quot;Verbergen&quot;,&quot;PB_PRESENTER_INFO&quot;:&quot;Informationen zum Dozenten&quot;,&quot;PB_PRESENTER_NO_INFO&quot;:&quot;Keine Dozenteninformationen&quot;,&quot;PB_PRESENTER_SHOW_BIO&quot;:&quot;Anzeigen&quot;,&quot;PB_PRESENTER_VIDEO&quot;:&quot;Dozentenvideo&quot;,&quot;PB_PRESENTER_WEBSITE&quot;:&quot;Webseite&quot;,&quot;PB_QUIZ_SLIDE_WINDOW_TEXT&quot;:&quot;Sie müssen das Quiz beenden, bevor Sie diese Folie verlassen.&quot;,&quot;PB_RATE_MENU_CAPTION&quot;:&quot;Geschwindigkeit&quot;,&quot;PB_RATE_MENU_DEFAULT_RATE&quot;:&quot;Normal&quot;,&quot;PB_RESTRICTION_MESSAGE_BOX_TITLE&quot;:&quot;Navigation ist eingeschränkt&quot;,&quot;PB_RESUME_PRESENTATION_WINDOW_TEXT&quot;:&quot;Möchten Sie von der zuletzt angesehenen Folie starten?&quot;,&quot;PB_RESUME_PRESENTATION_WINDOW_TITLE&quot;:&quot;Präsentation fortsetzen&quot;,&quot;PB_SCENARIO_SLIDE_WINDOW_TEXT&quot;:&quot;Sie müssen die Gesprächssimulation fertigstellen, bevor Sie die Folie verlassen.&quot;,&quot;PB_SEARCH_CANCEL&quot;:&quot;Abbrechen&quot;,&quot;PB_SEARCH_NO_RESULTS_LABEL&quot;:&quot;Keine Übereinstimmungen gefunden.&quot;,&quot;PB_SEARCH_PANEL_DEFAULT_TEXT&quot;:&quot;Suchen…&quot;,&quot;PB_SEARCH_RESULTS_LABEL&quot;:&quot;Suchergebnisse&quot;,&quot;PB_SEARCH_RESULT_IN_NOTES&quot;:&quot;in den Notizen&quot;,&quot;PB_SEARCH_RESULT_IN_TEXT_LABEL&quot;:&quot;in den Folien&quot;,&quot;PB_SUBTITLES_MENU_CAPTION&quot;:&quot;Untertitel&quot;,&quot;PB_SUBTITLES_OFF&quot;:&quot;Aus&quot;,&quot;PB_TAB_NOTES_LABEL&quot;:&quot;Notizen&quot;,&quot;PB_TAB_OUTLINE_LABEL&quot;:&quot;Folien&quot;,&quot;PB_TIME_RESTRICTION&quot;:&quot;Entschuldigen Sie bitte, aber der Verfasser hat die Betrachtung der Präsentation im Moment unterbunden.&quot;,&quot;PB_TITLE_PANEL_ATTACHMENTS&quot;:&quot;Anhänge&quot;,&quot;PB_TITLE_PANEL_DEFAULT_COURSE_TITLE&quot;:&quot;Kurstitel Beispiel&quot;,&quot;PB_TITLE_PANEL_MARKER_TOOLS&quot;:&quot;Zeichnung&quot;,&quot;PB_TITLE_PANEL_NOTES&quot;:&quot;Notizen&quot;,&quot;PB_TITLE_PANEL_OUTLINE&quot;:&quot;Inhaltsverzeichnis&quot;,&quot;PB_TITLE_PANEL_PRESENTER_INFO&quot;:&quot;Informationen zum Dozenten&quot;,&quot;PB_TOOLTIP_ADD_LOGO&quot;:&quot;Klicken Sie hier, um das Firmenlogo hinzuzufügen&quot;,&quot;PB_TOOLTIP_CHANGE_LOGO&quot;:&quot;Klicken Sie hier um das Firmenlogo zu bearbeiten&quot;,&quot;PB_TREE_CONTROL_LOADING&quot;:&quot;Lädt gerade…&quot;,&quot;PB_VIDEO_WINDOW_NO_VIDEO_LABEL&quot;:&quot;Kein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COURSE_TITLE&quot;,&quot;DT_HYPERLINK_TOOLTIP&quot;]},&quot;resources&quot;:{&quot;attachments&quot;:false,&quot;companyLogos&quot;:null,&quot;fonts&quot;:[{&quot;charsets&quot;:{&quot;dynamicFormatted&quot;:[&quot;DCT_INTERACTIVITY_TEXT&quot;],&quot;dynamicPlain&quot;:[&quot;DCT_COURSE_TITLE&quot;,&quot;DCT_HYPERLINK_TOOLTIP&quot;],&quot;static&quot;:[&quot;Normal&quot;,&quot;Lautstärke&quot;,&quot;%SLIDE_NUMBER% von %TOTAL_SLIDES%&quot;,&quot;Möchten Sie von der zuletzt angesehenen Folie starten?&quot;,&quot;Sie müssen das Quiz beenden, bevor Sie diese Folie verlassen.&quot;,&quot;Sie müssen das Quiz auf %SLIDE_INDEX% bestehen bevor Sie fortfahren.&quot;,&quot;Sie müssen Folie%SLIDE_INDEX% ansehen, bevor Sie fortfahren.&quot;,&quot;Sie dürfen nicht fortfahren, da Sie erst das  Quiz auf %SLIDE_INDEX%  besuchen müssen.&quot;,&quot;Sie müssen die Interaktion abschließen, bevor Sie diese Folie verlassen.&quot;,&quot;Sie müssen die Gesprächssimulation fertigstellen, bevor Sie die Folie verlassen.&quot;,&quot;Sie müssen die Gesprächssimulation auf Folie %SLIDE_INDEX% bestehen, um fortfahren zu können.&quot;,&quot;Sie müssen die Gesprächssimulation auf Folie %SLIDE_INDEX% abschließen, um fortfahren zu können.&quot;,&quot;Sie dürfen nicht fortfahren, weil Sie die Gesprächssimulation auf Folie %SLIDE_INDEX% nicht bestanden haben.&quot;,&quot;Sie müssen die komplette Folie ansehen um fortfahren zu können&quot;,&quot;Sie haben nur Zugang zu bereits angesehenen Folien.&quot;,&quot;Sie müssen sich die Folien in der vorgegebenen Reihenfolge ansehen.&quot;,&quot;Geben Sie das Passwort ein, um die Präsentation zu starten.&quot;,&quot;Das Passwort ist nicht korrekt&quot;,&quot;Entschuldigung Sie bitte, aber der Autor hat das Ausführen der Präsentation auf dieser Domäne nicht erlaubt.&quot;,&quot;Entschuldigen Sie bitte, aber der Verfasser hat die Betrachtung der Präsentation im Moment unterbunden.&quot;,&quot;Zurück&quot;,&quot;Weiter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],&quot;dynamicPlain&quot;:[],&quot;static&quot;:[&quot;Weiter&quot;,&quot;Geschwindigkeit&quot;,&quot;Ja&quot;,&quot;Nein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-SUITE_ISPRING_CURRENT_PLAYER_ID" val="universal"/>
  <p:tag name="ISPRING_PRESENTATION_COURSE_TITLE" val="Basis 10.2 - ABC Gefahren und Verhalten im Einsatz Präsentation"/>
  <p:tag name="ISPRING_LMS_API_VERSION" val="SCORM 2004 (4th edition)"/>
  <p:tag name="ISPRING_ULTRA_SCORM_COURSE_ID" val="CE667C0F-D612-4419-86B4-428D4FD323D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18h\uFFFD{F369EC98-67A3-4F0E-9536-1009CD459043}&quot;,&quot;T:\\NLBK\\Novellierung_Truppausbildung_2024\\03 Basismodule\\Basis 10.0 - ABC-Gefahrstoffe\\Basis 10.2 ABC Gefahen und Verhalten im Einsatz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Basis 10.2 - ABC Gefahren und Verhalten im Einsatz Präsenta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74E67E-A0CC-4FD9-9EBF-408C204C6E37}:4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354D80-C712-4AB5-AB0D-52360E15BCC8}:4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8C962E-7C0B-4A16-9F8C-3BE1015020C0}:4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640459-6941-4E1B-B85D-A6899BE8B13B}:4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E0EC65-833E-4469-93C5-F233D172A50A}:4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7B712D-6D71-4319-BD61-0B213C66AE85}:4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EFE693-B3A2-442B-B0C5-3E3BEB757FEB}:4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D72328-D1E7-4F87-89B9-4BBA4F144C88}:3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AFCF98-4B46-42A0-87B0-8161C6B63092}:4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CDD63-E160-4EA0-81F7-C0739EEDB7B4}: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7FC1B3-03FF-4AE6-A9C8-5B0568BF2B85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503578-B714-4517-B756-1B74A4F41FB2}:4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73417F-9038-4C18-8E9F-ACE69A7053B2}:49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6B68E6-0724-413C-8BFB-DE81005F6782}:4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23CB00-6B18-432D-8C8A-C5F792BF3DA6}:4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94AA1B-8681-460E-B673-C7563A044BBB}:4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62FF84-906E-4A7A-9E67-1B1A31F94FEF}:4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51B4A5-D007-4FAC-B982-C3A939A83938}:4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22.6"/>
  <p:tag name="GENSWF_SLIDE_UID" val="{AA82EC11-81E2-492A-8546-0B6B26D0E960}:4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CF8376-20B5-4B9F-87F7-07AF3B1BB738}:4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A5A82-D930-401E-BB01-6BC4173FEB65}:4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0B49E8-FC5D-4DA4-BF67-03CB5554E9A0}:4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622A1E-449A-4A9B-B2ED-6B6C2A240B75}:4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33FAD9-F308-4352-8FBB-EAAB49561543}:4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34F20E-7F61-4DC7-A938-639F1DE30DF9}:4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26B9BB-D092-45EF-9135-F6673CC8101E}:4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84736F-649C-47DD-BC79-95AE933ED73B}:420"/>
</p:tagLst>
</file>

<file path=ppt/theme/theme1.xml><?xml version="1.0" encoding="utf-8"?>
<a:theme xmlns:a="http://schemas.openxmlformats.org/drawingml/2006/main" name="NLB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208_MF_Zuständigkeiten.pptx" id="{63695505-E43F-446E-BED5-E9E685F8A0E8}" vid="{DF976A25-E083-40EB-8174-25E66751E018}"/>
    </a:ext>
  </a:extLst>
</a:theme>
</file>

<file path=ppt/theme/theme2.xml><?xml version="1.0" encoding="utf-8"?>
<a:theme xmlns:a="http://schemas.openxmlformats.org/drawingml/2006/main" name="Titel und Text">
  <a:themeElements>
    <a:clrScheme name="NABK Abteilung 3">
      <a:dk1>
        <a:srgbClr val="000000"/>
      </a:dk1>
      <a:lt1>
        <a:srgbClr val="FFFFFF"/>
      </a:lt1>
      <a:dk2>
        <a:srgbClr val="8D8D8D"/>
      </a:dk2>
      <a:lt2>
        <a:srgbClr val="E8E8E8"/>
      </a:lt2>
      <a:accent1>
        <a:srgbClr val="FF0000"/>
      </a:accent1>
      <a:accent2>
        <a:srgbClr val="A5A5A5"/>
      </a:accent2>
      <a:accent3>
        <a:srgbClr val="BFBFBF"/>
      </a:accent3>
      <a:accent4>
        <a:srgbClr val="F2F2F2"/>
      </a:accent4>
      <a:accent5>
        <a:srgbClr val="FF0000"/>
      </a:accent5>
      <a:accent6>
        <a:srgbClr val="7F7F7F"/>
      </a:accent6>
      <a:hlink>
        <a:srgbClr val="FF0000"/>
      </a:hlink>
      <a:folHlink>
        <a:srgbClr val="3333CC"/>
      </a:folHlink>
    </a:clrScheme>
    <a:fontScheme name="NAB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ABK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BK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BK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8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208_MF_Zuständigkeiten.pptx" id="{63695505-E43F-446E-BED5-E9E685F8A0E8}" vid="{7CB4E950-63F2-4470-9860-DA40BE60AD8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20210208_MF_Unterricht</Template>
  <TotalTime>0</TotalTime>
  <Words>947</Words>
  <Application>Microsoft Office PowerPoint</Application>
  <PresentationFormat>Bildschirmpräsentation (4:3)</PresentationFormat>
  <Paragraphs>192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Arial Rounded MT Bold</vt:lpstr>
      <vt:lpstr>Calibri</vt:lpstr>
      <vt:lpstr>Frutiger CE 45 Light</vt:lpstr>
      <vt:lpstr>Frutiger CE 55 Roman</vt:lpstr>
      <vt:lpstr>Times New Roman</vt:lpstr>
      <vt:lpstr>Wingdings</vt:lpstr>
      <vt:lpstr>NLBK</vt:lpstr>
      <vt:lpstr>Titel und Text</vt:lpstr>
      <vt:lpstr>Modul 10-2  ABC Gefahren und Verhalten im Einsatz</vt:lpstr>
      <vt:lpstr>Inkorporation</vt:lpstr>
      <vt:lpstr>Inkorporation</vt:lpstr>
      <vt:lpstr>Kontamination</vt:lpstr>
      <vt:lpstr>Kontamination</vt:lpstr>
      <vt:lpstr>Einwirkung von außen</vt:lpstr>
      <vt:lpstr>Einwirkung von außen</vt:lpstr>
      <vt:lpstr>Gruppe im            ABC - Einsatz</vt:lpstr>
      <vt:lpstr>Gruppe im ABC-Einsatz</vt:lpstr>
      <vt:lpstr>Gruppe im ABC-Einsatz</vt:lpstr>
      <vt:lpstr>Gruppe im ABC-Einsatz</vt:lpstr>
      <vt:lpstr>Gruppe im ABC-Einsatz</vt:lpstr>
      <vt:lpstr>Gruppe im ABC-Einsatz</vt:lpstr>
      <vt:lpstr>Gruppe im ABC-Einsatz</vt:lpstr>
      <vt:lpstr>Gruppe im ABC-Einsatz</vt:lpstr>
      <vt:lpstr>Absperren</vt:lpstr>
      <vt:lpstr>Absperren</vt:lpstr>
      <vt:lpstr>Menschenrettung</vt:lpstr>
      <vt:lpstr>Menschenrettung</vt:lpstr>
      <vt:lpstr>Menschenrettung</vt:lpstr>
      <vt:lpstr>Menschenrettung</vt:lpstr>
      <vt:lpstr>Menschenrettung</vt:lpstr>
      <vt:lpstr>Sofort Dekon  Dekon Stufe 1</vt:lpstr>
      <vt:lpstr>Sofort Dekon – Dekon Stufe 1</vt:lpstr>
      <vt:lpstr>Sofort Dekon – Dekon Stufe 1</vt:lpstr>
      <vt:lpstr>Sofort Dekon – Dekon Stufe 1</vt:lpstr>
      <vt:lpstr>Sofort Dekon – Dekon Stufe 1</vt:lpstr>
    </vt:vector>
  </TitlesOfParts>
  <Company>IT.Niedersachsen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10.2 - ABC Gefahren und Verhalten im Einsatz Präsentation</dc:title>
  <dc:creator>Firmenich, Michael (NABK)</dc:creator>
  <cp:lastModifiedBy>Knabenschuh, Jakob (NLBK)</cp:lastModifiedBy>
  <cp:revision>42</cp:revision>
  <dcterms:created xsi:type="dcterms:W3CDTF">2021-02-09T07:10:42Z</dcterms:created>
  <dcterms:modified xsi:type="dcterms:W3CDTF">2023-12-15T14:15:50Z</dcterms:modified>
</cp:coreProperties>
</file>