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63" r:id="rId2"/>
  </p:sldMasterIdLst>
  <p:notesMasterIdLst>
    <p:notesMasterId r:id="rId39"/>
  </p:notesMasterIdLst>
  <p:sldIdLst>
    <p:sldId id="256" r:id="rId3"/>
    <p:sldId id="257" r:id="rId4"/>
    <p:sldId id="299" r:id="rId5"/>
    <p:sldId id="329" r:id="rId6"/>
    <p:sldId id="330" r:id="rId7"/>
    <p:sldId id="300" r:id="rId8"/>
    <p:sldId id="340" r:id="rId9"/>
    <p:sldId id="328" r:id="rId10"/>
    <p:sldId id="341" r:id="rId11"/>
    <p:sldId id="332" r:id="rId12"/>
    <p:sldId id="343" r:id="rId13"/>
    <p:sldId id="333" r:id="rId14"/>
    <p:sldId id="345" r:id="rId15"/>
    <p:sldId id="344" r:id="rId16"/>
    <p:sldId id="334" r:id="rId17"/>
    <p:sldId id="336" r:id="rId18"/>
    <p:sldId id="335" r:id="rId19"/>
    <p:sldId id="346" r:id="rId20"/>
    <p:sldId id="301" r:id="rId21"/>
    <p:sldId id="327" r:id="rId22"/>
    <p:sldId id="347" r:id="rId23"/>
    <p:sldId id="348" r:id="rId24"/>
    <p:sldId id="351" r:id="rId25"/>
    <p:sldId id="352" r:id="rId26"/>
    <p:sldId id="350" r:id="rId27"/>
    <p:sldId id="353" r:id="rId28"/>
    <p:sldId id="354" r:id="rId29"/>
    <p:sldId id="302" r:id="rId30"/>
    <p:sldId id="326" r:id="rId31"/>
    <p:sldId id="357" r:id="rId32"/>
    <p:sldId id="363" r:id="rId33"/>
    <p:sldId id="364" r:id="rId34"/>
    <p:sldId id="358" r:id="rId35"/>
    <p:sldId id="376" r:id="rId36"/>
    <p:sldId id="378" r:id="rId37"/>
    <p:sldId id="382" r:id="rId38"/>
  </p:sldIdLst>
  <p:sldSz cx="9144000" cy="6858000" type="screen4x3"/>
  <p:notesSz cx="6858000" cy="9144000"/>
  <p:custDataLst>
    <p:tags r:id="rId4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3795076C-A1CB-4130-9707-18BFB58F1A36}">
          <p14:sldIdLst>
            <p14:sldId id="256"/>
          </p14:sldIdLst>
        </p14:section>
        <p14:section name="Inhalt" id="{58AFBCE5-0967-497B-ABBC-7EA7D942D661}">
          <p14:sldIdLst>
            <p14:sldId id="257"/>
            <p14:sldId id="299"/>
          </p14:sldIdLst>
        </p14:section>
        <p14:section name="Einleitung" id="{06644279-B57A-4FB0-88A7-FF84516DC7FE}">
          <p14:sldIdLst>
            <p14:sldId id="329"/>
            <p14:sldId id="330"/>
          </p14:sldIdLst>
        </p14:section>
        <p14:section name="Ortsfeste Anwendung" id="{5D6F79B5-3109-4CE9-97AA-2E7284086C41}">
          <p14:sldIdLst>
            <p14:sldId id="300"/>
            <p14:sldId id="340"/>
            <p14:sldId id="328"/>
            <p14:sldId id="341"/>
            <p14:sldId id="332"/>
            <p14:sldId id="343"/>
            <p14:sldId id="333"/>
            <p14:sldId id="345"/>
            <p14:sldId id="344"/>
            <p14:sldId id="334"/>
            <p14:sldId id="336"/>
            <p14:sldId id="335"/>
            <p14:sldId id="346"/>
          </p14:sldIdLst>
        </p14:section>
        <p14:section name="Produktkennzeichnung" id="{1A7394D9-A6C5-4962-A834-38B1A4ED4258}">
          <p14:sldIdLst>
            <p14:sldId id="301"/>
            <p14:sldId id="327"/>
            <p14:sldId id="347"/>
            <p14:sldId id="348"/>
            <p14:sldId id="351"/>
            <p14:sldId id="352"/>
            <p14:sldId id="350"/>
            <p14:sldId id="353"/>
            <p14:sldId id="354"/>
          </p14:sldIdLst>
        </p14:section>
        <p14:section name="Transportkennzeichnung" id="{526D0A9B-DE5C-486F-AA00-FC7919A745E2}">
          <p14:sldIdLst>
            <p14:sldId id="302"/>
            <p14:sldId id="326"/>
            <p14:sldId id="357"/>
            <p14:sldId id="363"/>
            <p14:sldId id="364"/>
            <p14:sldId id="358"/>
            <p14:sldId id="376"/>
            <p14:sldId id="378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3023" autoAdjust="0"/>
  </p:normalViewPr>
  <p:slideViewPr>
    <p:cSldViewPr snapToGrid="0">
      <p:cViewPr varScale="1">
        <p:scale>
          <a:sx n="71" d="100"/>
          <a:sy n="71" d="100"/>
        </p:scale>
        <p:origin x="1699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8EDB6-21B4-4C96-9DB0-DD4F10F050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7B27B0-D08C-420B-B459-F99EA5704185}">
      <dgm:prSet phldrT="[Text]"/>
      <dgm:spPr/>
      <dgm:t>
        <a:bodyPr/>
        <a:lstStyle/>
        <a:p>
          <a:r>
            <a:rPr lang="de-DE" dirty="0"/>
            <a:t> </a:t>
          </a:r>
        </a:p>
      </dgm:t>
    </dgm:pt>
    <dgm:pt modelId="{87EA4C6F-32CB-490B-ADE1-620CF3025AF0}" type="parTrans" cxnId="{6D5B583C-B10B-4519-8A2C-153085603D85}">
      <dgm:prSet/>
      <dgm:spPr/>
      <dgm:t>
        <a:bodyPr/>
        <a:lstStyle/>
        <a:p>
          <a:endParaRPr lang="de-DE"/>
        </a:p>
      </dgm:t>
    </dgm:pt>
    <dgm:pt modelId="{5AF0D6B3-6BA3-4EC5-8447-AB33AD7F31B8}" type="sibTrans" cxnId="{6D5B583C-B10B-4519-8A2C-153085603D85}">
      <dgm:prSet/>
      <dgm:spPr/>
      <dgm:t>
        <a:bodyPr/>
        <a:lstStyle/>
        <a:p>
          <a:endParaRPr lang="de-DE"/>
        </a:p>
      </dgm:t>
    </dgm:pt>
    <dgm:pt modelId="{42C40283-954F-45A9-ACBA-66EF08330EB0}" type="pres">
      <dgm:prSet presAssocID="{33B8EDB6-21B4-4C96-9DB0-DD4F10F0506E}" presName="arrowDiagram" presStyleCnt="0">
        <dgm:presLayoutVars>
          <dgm:chMax val="5"/>
          <dgm:dir/>
          <dgm:resizeHandles val="exact"/>
        </dgm:presLayoutVars>
      </dgm:prSet>
      <dgm:spPr/>
    </dgm:pt>
    <dgm:pt modelId="{982B7D0A-1519-42CE-B3F9-4DC54B8A1ECF}" type="pres">
      <dgm:prSet presAssocID="{33B8EDB6-21B4-4C96-9DB0-DD4F10F0506E}" presName="arrow" presStyleLbl="bgShp" presStyleIdx="0" presStyleCnt="1" custScaleY="106667" custLinFactNeighborX="1813" custLinFactNeighborY="-1974"/>
      <dgm:spPr/>
    </dgm:pt>
    <dgm:pt modelId="{B0CB2463-4137-4F45-BE33-B1A9B8769C18}" type="pres">
      <dgm:prSet presAssocID="{33B8EDB6-21B4-4C96-9DB0-DD4F10F0506E}" presName="arrowDiagram1" presStyleCnt="0">
        <dgm:presLayoutVars>
          <dgm:bulletEnabled val="1"/>
        </dgm:presLayoutVars>
      </dgm:prSet>
      <dgm:spPr/>
    </dgm:pt>
    <dgm:pt modelId="{148C3FF5-07AB-4E00-8879-346A27C91C85}" type="pres">
      <dgm:prSet presAssocID="{7E7B27B0-D08C-420B-B459-F99EA5704185}" presName="bullet1" presStyleLbl="node1" presStyleIdx="0" presStyleCnt="1"/>
      <dgm:spPr>
        <a:noFill/>
        <a:ln>
          <a:noFill/>
        </a:ln>
      </dgm:spPr>
    </dgm:pt>
    <dgm:pt modelId="{D07BAC19-5EAB-48C2-A4DC-7513588CE3CA}" type="pres">
      <dgm:prSet presAssocID="{7E7B27B0-D08C-420B-B459-F99EA5704185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6D5B583C-B10B-4519-8A2C-153085603D85}" srcId="{33B8EDB6-21B4-4C96-9DB0-DD4F10F0506E}" destId="{7E7B27B0-D08C-420B-B459-F99EA5704185}" srcOrd="0" destOrd="0" parTransId="{87EA4C6F-32CB-490B-ADE1-620CF3025AF0}" sibTransId="{5AF0D6B3-6BA3-4EC5-8447-AB33AD7F31B8}"/>
    <dgm:cxn modelId="{EB1425AC-DF20-4C20-BA89-85D4DB106F5A}" type="presOf" srcId="{7E7B27B0-D08C-420B-B459-F99EA5704185}" destId="{D07BAC19-5EAB-48C2-A4DC-7513588CE3CA}" srcOrd="0" destOrd="0" presId="urn:microsoft.com/office/officeart/2005/8/layout/arrow2"/>
    <dgm:cxn modelId="{CD2DC2D8-23FF-4C2A-B0E4-56BAF93D209C}" type="presOf" srcId="{33B8EDB6-21B4-4C96-9DB0-DD4F10F0506E}" destId="{42C40283-954F-45A9-ACBA-66EF08330EB0}" srcOrd="0" destOrd="0" presId="urn:microsoft.com/office/officeart/2005/8/layout/arrow2"/>
    <dgm:cxn modelId="{A285EE60-A44F-4696-850A-8B220009942D}" type="presParOf" srcId="{42C40283-954F-45A9-ACBA-66EF08330EB0}" destId="{982B7D0A-1519-42CE-B3F9-4DC54B8A1ECF}" srcOrd="0" destOrd="0" presId="urn:microsoft.com/office/officeart/2005/8/layout/arrow2"/>
    <dgm:cxn modelId="{CC0DB198-A5E4-4ECC-B3DE-39E9FCAC7476}" type="presParOf" srcId="{42C40283-954F-45A9-ACBA-66EF08330EB0}" destId="{B0CB2463-4137-4F45-BE33-B1A9B8769C18}" srcOrd="1" destOrd="0" presId="urn:microsoft.com/office/officeart/2005/8/layout/arrow2"/>
    <dgm:cxn modelId="{1268FF5E-E342-4CD6-8327-3FE63E48B158}" type="presParOf" srcId="{B0CB2463-4137-4F45-BE33-B1A9B8769C18}" destId="{148C3FF5-07AB-4E00-8879-346A27C91C85}" srcOrd="0" destOrd="0" presId="urn:microsoft.com/office/officeart/2005/8/layout/arrow2"/>
    <dgm:cxn modelId="{CB8760E6-D219-4285-8495-076372DB19EF}" type="presParOf" srcId="{B0CB2463-4137-4F45-BE33-B1A9B8769C18}" destId="{D07BAC19-5EAB-48C2-A4DC-7513588CE3C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B7D0A-1519-42CE-B3F9-4DC54B8A1ECF}">
      <dsp:nvSpPr>
        <dsp:cNvPr id="0" name=""/>
        <dsp:cNvSpPr/>
      </dsp:nvSpPr>
      <dsp:spPr>
        <a:xfrm>
          <a:off x="0" y="-258"/>
          <a:ext cx="7190175" cy="47934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C3FF5-07AB-4E00-8879-346A27C91C85}">
      <dsp:nvSpPr>
        <dsp:cNvPr id="0" name=""/>
        <dsp:cNvSpPr/>
      </dsp:nvSpPr>
      <dsp:spPr>
        <a:xfrm>
          <a:off x="5486103" y="1060898"/>
          <a:ext cx="532072" cy="53207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BAC19-5EAB-48C2-A4DC-7513588CE3CA}">
      <dsp:nvSpPr>
        <dsp:cNvPr id="0" name=""/>
        <dsp:cNvSpPr/>
      </dsp:nvSpPr>
      <dsp:spPr>
        <a:xfrm>
          <a:off x="2876070" y="1326934"/>
          <a:ext cx="2876070" cy="331646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1934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 </a:t>
          </a:r>
        </a:p>
      </dsp:txBody>
      <dsp:txXfrm>
        <a:off x="3016468" y="1467332"/>
        <a:ext cx="2595274" cy="303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644C-7A24-4E3C-800C-EF1B37A70277}" type="datetimeFigureOut">
              <a:rPr lang="de-DE" smtClean="0"/>
              <a:t>14.12.2023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1648-47F5-4799-B7D7-ECA97BCD6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72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5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90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7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477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Diskussion über mögliche</a:t>
            </a:r>
            <a:r>
              <a:rPr lang="de-DE" baseline="0" dirty="0"/>
              <a:t> Schutzmaßnahmen über Verhaltensweisen, Ausrüstungsgegenstände, Schutzbekleidung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39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922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Einzelne</a:t>
            </a:r>
            <a:r>
              <a:rPr lang="de-DE" baseline="0" dirty="0"/>
              <a:t> Explosionen, schlagartige Massenexplosionen, Wurfstücke, Splitterflug, extreme Hitzeentwicklung, starke Rauch / Nebelbildung, Druckwirkung, Bersten von Glas, Einsturz von Gebäuden, </a:t>
            </a:r>
          </a:p>
          <a:p>
            <a:endParaRPr lang="de-DE" baseline="0" dirty="0"/>
          </a:p>
          <a:p>
            <a:r>
              <a:rPr lang="de-DE" b="0" i="1" baseline="0" dirty="0"/>
              <a:t>Rauch-/Nebel- oder Reizstoffe können in Munition enthalten sein und zusätzliche Probleme mit sich bringen.</a:t>
            </a:r>
            <a:endParaRPr lang="de-DE" b="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123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131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089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80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861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738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16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676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653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381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315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236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167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</a:t>
            </a:r>
            <a:r>
              <a:rPr lang="de-DE" baseline="0" dirty="0"/>
              <a:t> EU Recht zum Transport gefährlicher Güter wird in Deutschland durch die GGVSEB umgesetzt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78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034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77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 Warntafel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obere Zahlenreihe in der orangefarbenen Warntafel ist die Nummer zur Kennzeichnung der Gefahr (Gefahrnummer).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besteht aus zwei oder drei Ziffern.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Ziffern weisen im Allgemeinen auf folgende Gefahren hin: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	Entweichen von Gas durch Druck oder durch chemische Reaktion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	Entzündbarkeit von flüssigen Stoffen (Dämpfen) und Gasen oder selbsterhitzungsfähiger flüssiger Stoffe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	Entzündbarkeit von festen Stoffen oder selbsterhitzungsfähiger fester Stoff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	Oxidierende (brandfördernde) Wirkung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	Giftigkeit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	Radioaktivität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	Ätzwirkung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	Gefahr einer spontanen heftigen Reaktion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Verdoppelung einer Ziffer weist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i.d.R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die Zunahme der entsprechenden Gefahr hin.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 der Nummer zur Kennzeichnung der Gefahr der Buchstabe "X" vorangestellt ist, reagiert der Stoff in gefährlicher Weise mit Wasser.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beispielhaft aufgeführten Nummern zur Kennzeichnung der Gefahr haben eine besondere Bedeutung: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	tiefgekühlt verflüssigtes Gas, erstickend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323 	entzündbarer flüssiger Stoff, der mit Wasser reagiert und entzündbare Gase entwickelt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X323 	entzündbarer flüssiger Stoff, der mit Wasser gefährlich reagiert und entzündbare Gase entwickelt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333 	selbstentzündliche flüssige Stoffe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423 	fester Stoff, der mit Wasser reagiert und entzündbare Gase bildet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X423 	entzündbarer fester Stoff, der mit Wasser gefährlich reagiert und entzündbare Gase bildet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 	selbstentzündliche feste Stoffe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	entzündbarer fester Stoff, der sich bei erhöhter Temperatur in geschmolzenem Zustand befindet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539 	organische Peroxide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606 	ansteckungsgefährliche Stoffe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 	umweltgefährdende, verschiedene gefährliche Stoffe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 	verschiedene gefährliche Stoffe in erwärmten Zustand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763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594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185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376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50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60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19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83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92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26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0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25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165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48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frei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99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727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832B-7A78-4C9B-A8D4-9DA329DD18F5}" type="datetimeFigureOut">
              <a:rPr lang="de-DE" smtClean="0"/>
              <a:t>14.12.2023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BAB-9D67-4406-BB77-0906329D78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76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25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165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5373216"/>
            <a:ext cx="3504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7" y="2276475"/>
            <a:ext cx="8642350" cy="1295400"/>
          </a:xfrm>
          <a:prstGeom prst="rect">
            <a:avLst/>
          </a:prstGeom>
        </p:spPr>
        <p:txBody>
          <a:bodyPr wrap="square"/>
          <a:lstStyle>
            <a:lvl1pPr algn="ctr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  <a:endParaRPr lang="de-DE" altLang="de-DE" noProof="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7" y="3968754"/>
            <a:ext cx="8642350" cy="911225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5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cxnSp>
        <p:nvCxnSpPr>
          <p:cNvPr id="17" name="Gerade Verbindung 7"/>
          <p:cNvCxnSpPr/>
          <p:nvPr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1"/>
          <p:cNvCxnSpPr/>
          <p:nvPr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9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200" y="1556793"/>
            <a:ext cx="8058150" cy="43924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58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1628800"/>
            <a:ext cx="8058150" cy="396078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43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457200" y="1556792"/>
            <a:ext cx="8058150" cy="439258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254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3"/>
          </p:nvPr>
        </p:nvSpPr>
        <p:spPr>
          <a:xfrm>
            <a:off x="457200" y="1628801"/>
            <a:ext cx="8058150" cy="3960440"/>
          </a:xfrm>
        </p:spPr>
        <p:txBody>
          <a:bodyPr/>
          <a:lstStyle/>
          <a:p>
            <a:r>
              <a:rPr lang="de-DE"/>
              <a:t>Mediaclip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2618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74640" y="1628804"/>
            <a:ext cx="4010025" cy="42497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>
          <a:xfrm>
            <a:off x="4505327" y="1628804"/>
            <a:ext cx="4010025" cy="42497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24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5373216"/>
            <a:ext cx="3504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83545"/>
            <a:ext cx="8058150" cy="46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05815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cxnSp>
        <p:nvCxnSpPr>
          <p:cNvPr id="13" name="Gerade Verbindung 11"/>
          <p:cNvCxnSpPr/>
          <p:nvPr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7"/>
          <p:cNvCxnSpPr/>
          <p:nvPr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Frutiger CE 55 Roman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Frutiger CE 55 Roman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o"/>
        <a:defRPr sz="1500" kern="1200">
          <a:solidFill>
            <a:schemeClr val="tx1"/>
          </a:solidFill>
          <a:latin typeface="Frutiger CE 55 Roman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u"/>
        <a:defRPr sz="1400" kern="1200">
          <a:solidFill>
            <a:schemeClr val="tx1"/>
          </a:solidFill>
          <a:latin typeface="Frutiger CE 55 Roman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v"/>
        <a:defRPr sz="1200" kern="1200">
          <a:solidFill>
            <a:schemeClr val="tx1"/>
          </a:solidFill>
          <a:latin typeface="Frutiger CE 55 Roman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m"/>
        <a:defRPr sz="1050" kern="1200">
          <a:solidFill>
            <a:schemeClr val="tx1"/>
          </a:solidFill>
          <a:latin typeface="Frutiger CE 55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6" Type="http://schemas.microsoft.com/office/2007/relationships/hdphoto" Target="../media/hdphoto1.wdp"/><Relationship Id="rId5" Type="http://schemas.openxmlformats.org/officeDocument/2006/relationships/image" Target="../media/image46.png"/><Relationship Id="rId10" Type="http://schemas.microsoft.com/office/2007/relationships/hdphoto" Target="../media/hdphoto3.wdp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26" Type="http://schemas.openxmlformats.org/officeDocument/2006/relationships/image" Target="../media/image75.jpe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70.jpeg"/><Relationship Id="rId34" Type="http://schemas.openxmlformats.org/officeDocument/2006/relationships/image" Target="../media/image83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5" Type="http://schemas.openxmlformats.org/officeDocument/2006/relationships/image" Target="../media/image74.jpeg"/><Relationship Id="rId33" Type="http://schemas.openxmlformats.org/officeDocument/2006/relationships/image" Target="../media/image82.jpeg"/><Relationship Id="rId2" Type="http://schemas.openxmlformats.org/officeDocument/2006/relationships/tags" Target="../tags/tag34.xml"/><Relationship Id="rId16" Type="http://schemas.openxmlformats.org/officeDocument/2006/relationships/image" Target="../media/image65.jpeg"/><Relationship Id="rId20" Type="http://schemas.openxmlformats.org/officeDocument/2006/relationships/image" Target="../media/image69.png"/><Relationship Id="rId29" Type="http://schemas.openxmlformats.org/officeDocument/2006/relationships/image" Target="../media/image7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24" Type="http://schemas.openxmlformats.org/officeDocument/2006/relationships/image" Target="../media/image73.jpeg"/><Relationship Id="rId32" Type="http://schemas.openxmlformats.org/officeDocument/2006/relationships/image" Target="../media/image81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23" Type="http://schemas.openxmlformats.org/officeDocument/2006/relationships/image" Target="../media/image72.jpeg"/><Relationship Id="rId28" Type="http://schemas.openxmlformats.org/officeDocument/2006/relationships/image" Target="../media/image77.jpeg"/><Relationship Id="rId36" Type="http://schemas.openxmlformats.org/officeDocument/2006/relationships/image" Target="../media/image53.emf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31" Type="http://schemas.openxmlformats.org/officeDocument/2006/relationships/image" Target="../media/image80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58.jpeg"/><Relationship Id="rId14" Type="http://schemas.openxmlformats.org/officeDocument/2006/relationships/image" Target="../media/image63.jpeg"/><Relationship Id="rId22" Type="http://schemas.openxmlformats.org/officeDocument/2006/relationships/image" Target="../media/image71.jpeg"/><Relationship Id="rId27" Type="http://schemas.openxmlformats.org/officeDocument/2006/relationships/image" Target="../media/image76.jpeg"/><Relationship Id="rId30" Type="http://schemas.openxmlformats.org/officeDocument/2006/relationships/image" Target="../media/image79.jpeg"/><Relationship Id="rId35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Modul 10-1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ABC Kennzeichnung</a:t>
            </a:r>
          </a:p>
        </p:txBody>
      </p:sp>
      <p:pic>
        <p:nvPicPr>
          <p:cNvPr id="6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7" t="22965" r="21301" b="54312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31955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>
            <a:off x="457200" y="1375818"/>
            <a:ext cx="8058150" cy="439248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/>
              <a:t>Gefahrengruppen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1170813" y="3846241"/>
            <a:ext cx="663092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de-DE" sz="1200" i="1" dirty="0"/>
              <a:t>Eine Kennzeichnung mit der Beschriftung „Feuerwehr! Gefahrengruppe I/II/III“ erfolgt nur für Bereiche mit Gefahren durch ionisierende Strahlung.</a:t>
            </a:r>
          </a:p>
          <a:p>
            <a:endParaRPr lang="de-DE" sz="1200" dirty="0"/>
          </a:p>
          <a:p>
            <a:r>
              <a:rPr lang="de-DE" sz="1200" i="1" dirty="0"/>
              <a:t>Diese Bereiche werden zusätzlich durch ein Warnzeichen für ionisierende Strahlung nach DIN 25430 gekennzeichnet.</a:t>
            </a:r>
            <a:endParaRPr lang="de-DE" sz="1200" dirty="0"/>
          </a:p>
          <a:p>
            <a:r>
              <a:rPr lang="de-DE" sz="1200" i="1" dirty="0"/>
              <a:t> </a:t>
            </a:r>
            <a:endParaRPr lang="de-DE" sz="1200" dirty="0"/>
          </a:p>
          <a:p>
            <a:r>
              <a:rPr lang="de-DE" sz="1200" i="1" dirty="0"/>
              <a:t>Bereiche mit biologischen Gefahren werden durch den Text „BIO I/II/III“ gekennzeichnet.</a:t>
            </a:r>
            <a:endParaRPr lang="de-DE" sz="1200" dirty="0"/>
          </a:p>
          <a:p>
            <a:r>
              <a:rPr lang="de-DE" sz="1200" i="1" dirty="0"/>
              <a:t> </a:t>
            </a:r>
            <a:endParaRPr lang="de-DE" sz="1200" dirty="0"/>
          </a:p>
          <a:p>
            <a:r>
              <a:rPr lang="de-DE" sz="1200" i="1" dirty="0"/>
              <a:t>Eine </a:t>
            </a:r>
            <a:r>
              <a:rPr lang="de-DE" sz="1200" b="1" i="1" dirty="0"/>
              <a:t>Kennzeichnung</a:t>
            </a:r>
            <a:r>
              <a:rPr lang="de-DE" sz="1200" i="1" dirty="0"/>
              <a:t> von Feuerwehr Gefahrengruppen </a:t>
            </a:r>
            <a:r>
              <a:rPr lang="de-DE" sz="1200" b="1" i="1" dirty="0"/>
              <a:t>mit speziellem Schild entfällt</a:t>
            </a:r>
            <a:r>
              <a:rPr lang="de-DE" sz="1200" i="1" dirty="0"/>
              <a:t> für Bereiche mit </a:t>
            </a:r>
            <a:r>
              <a:rPr lang="de-DE" sz="1200" b="1" i="1" dirty="0"/>
              <a:t>chemischen Gefahrstoffen</a:t>
            </a:r>
            <a:r>
              <a:rPr lang="de-DE" sz="1200" i="1" dirty="0"/>
              <a:t>. Dort wird die spezifischere Kennzeichnung nach der Technischen Regel für Arbeitsstätten A1.3 verwendet.</a:t>
            </a:r>
            <a:endParaRPr lang="de-DE" sz="12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457199" y="2028813"/>
            <a:ext cx="8363274" cy="1411882"/>
            <a:chOff x="-64258" y="2466344"/>
            <a:chExt cx="8363274" cy="1411882"/>
          </a:xfrm>
        </p:grpSpPr>
        <p:sp>
          <p:nvSpPr>
            <p:cNvPr id="30" name="Rechteck 29"/>
            <p:cNvSpPr/>
            <p:nvPr/>
          </p:nvSpPr>
          <p:spPr bwMode="auto">
            <a:xfrm>
              <a:off x="-64258" y="3294351"/>
              <a:ext cx="8363273" cy="583875"/>
            </a:xfrm>
            <a:prstGeom prst="rect">
              <a:avLst/>
            </a:prstGeom>
            <a:solidFill>
              <a:srgbClr val="00B050">
                <a:alpha val="69000"/>
              </a:srgb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3200" dirty="0"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-64256" y="2466344"/>
              <a:ext cx="8363272" cy="583875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3200" b="1" dirty="0">
                  <a:latin typeface="Arial Black" panose="020B0A04020102020204" pitchFamily="34" charset="0"/>
                </a:rPr>
                <a:t>A</a:t>
              </a:r>
            </a:p>
          </p:txBody>
        </p: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038" y="2520740"/>
              <a:ext cx="1576045" cy="504000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4740" y="2534058"/>
              <a:ext cx="1568839" cy="50400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4214" y="2546219"/>
              <a:ext cx="1564069" cy="504000"/>
            </a:xfrm>
            <a:prstGeom prst="rect">
              <a:avLst/>
            </a:prstGeom>
          </p:spPr>
        </p:pic>
        <p:sp>
          <p:nvSpPr>
            <p:cNvPr id="35" name="Rechteck 34"/>
            <p:cNvSpPr/>
            <p:nvPr/>
          </p:nvSpPr>
          <p:spPr bwMode="auto">
            <a:xfrm>
              <a:off x="3276009" y="3351583"/>
              <a:ext cx="1281887" cy="429037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>
                  <a:latin typeface="Bahnschrift SemiBold" panose="020B0502040204020203" pitchFamily="34" charset="0"/>
                </a:rPr>
                <a:t>BIO II</a:t>
              </a:r>
            </a:p>
          </p:txBody>
        </p:sp>
        <p:pic>
          <p:nvPicPr>
            <p:cNvPr id="36" name="Grafik 35" descr="https://upload.wikimedia.org/wikipedia/commons/thumb/a/a8/ISO_7010_W003.svg/120px-ISO_7010_W003.sv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001" y="2466344"/>
              <a:ext cx="616995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rafik 36" descr="https://upload.wikimedia.org/wikipedia/commons/thumb/a/a8/ISO_7010_W003.svg/120px-ISO_7010_W003.sv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93" y="2495307"/>
              <a:ext cx="616995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rafik 37" descr="https://upload.wikimedia.org/wikipedia/commons/thumb/a/a8/ISO_7010_W003.svg/120px-ISO_7010_W003.sv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785" y="2495307"/>
              <a:ext cx="616995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rafik 38" descr="https://upload.wikimedia.org/wikipedia/commons/thumb/f/f5/ISO_7010_W009.svg/120px-ISO_7010_W009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926" y="3296102"/>
              <a:ext cx="616996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rafik 39" descr="https://upload.wikimedia.org/wikipedia/commons/thumb/f/f5/ISO_7010_W009.svg/120px-ISO_7010_W009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92" y="3296102"/>
              <a:ext cx="616996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rafik 40" descr="https://upload.wikimedia.org/wikipedia/commons/thumb/f/f5/ISO_7010_W009.svg/120px-ISO_7010_W009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858" y="3296102"/>
              <a:ext cx="616996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Rechteck 41"/>
            <p:cNvSpPr/>
            <p:nvPr/>
          </p:nvSpPr>
          <p:spPr bwMode="auto">
            <a:xfrm>
              <a:off x="5884704" y="3366547"/>
              <a:ext cx="1281887" cy="429037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>
                  <a:latin typeface="Bahnschrift SemiBold" panose="020B0502040204020203" pitchFamily="34" charset="0"/>
                </a:rPr>
                <a:t>BIO III</a:t>
              </a: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624543" y="3371768"/>
              <a:ext cx="1281887" cy="429037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>
                  <a:latin typeface="Bahnschrift SemiBold" panose="020B0502040204020203" pitchFamily="34" charset="0"/>
                </a:rPr>
                <a:t>BIO I</a:t>
              </a:r>
            </a:p>
          </p:txBody>
        </p:sp>
      </p:grpSp>
      <p:cxnSp>
        <p:nvCxnSpPr>
          <p:cNvPr id="44" name="Gerader Verbinder 43"/>
          <p:cNvCxnSpPr/>
          <p:nvPr/>
        </p:nvCxnSpPr>
        <p:spPr bwMode="auto">
          <a:xfrm>
            <a:off x="3563888" y="1879875"/>
            <a:ext cx="0" cy="16921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r Verbinder 44"/>
          <p:cNvCxnSpPr/>
          <p:nvPr/>
        </p:nvCxnSpPr>
        <p:spPr bwMode="auto">
          <a:xfrm>
            <a:off x="6228184" y="1888386"/>
            <a:ext cx="0" cy="16921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4928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Kennzeichnung nach Arbeitsstättenrecht erfolgt durch</a:t>
            </a:r>
          </a:p>
          <a:p>
            <a:pPr lvl="1"/>
            <a:r>
              <a:rPr lang="de-DE" dirty="0"/>
              <a:t>Warnzeichen</a:t>
            </a:r>
          </a:p>
          <a:p>
            <a:pPr lvl="1"/>
            <a:r>
              <a:rPr lang="de-DE" dirty="0"/>
              <a:t>Verbotszeichen</a:t>
            </a:r>
          </a:p>
          <a:p>
            <a:pPr lvl="1"/>
            <a:r>
              <a:rPr lang="de-DE" dirty="0"/>
              <a:t>Gebotszeichen</a:t>
            </a:r>
          </a:p>
          <a:p>
            <a:endParaRPr lang="de-DE" dirty="0"/>
          </a:p>
          <a:p>
            <a:r>
              <a:rPr lang="de-DE" dirty="0"/>
              <a:t>Warnzeichen warnen vor Gefahren</a:t>
            </a:r>
          </a:p>
          <a:p>
            <a:endParaRPr lang="de-DE" dirty="0"/>
          </a:p>
          <a:p>
            <a:r>
              <a:rPr lang="de-DE" dirty="0"/>
              <a:t>Verbotszeichen verbieten ein Verhalten</a:t>
            </a:r>
          </a:p>
          <a:p>
            <a:endParaRPr lang="de-DE" dirty="0"/>
          </a:p>
          <a:p>
            <a:r>
              <a:rPr lang="de-DE" dirty="0"/>
              <a:t>Gebotszeichen schreiben ein Verhalten vor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0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499643"/>
            <a:ext cx="8058150" cy="439248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/>
              <a:t>Technische Regel für Arbeitsstätten – ASR A1.3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70813" y="4466475"/>
            <a:ext cx="663092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de-DE" sz="1200" i="1" dirty="0"/>
              <a:t>Kennzeichnung in Arbeitsstätten, welche für betriebliche Sicherheit sorgt sollte auch im Einsatz beachtet werden.</a:t>
            </a:r>
          </a:p>
          <a:p>
            <a:endParaRPr lang="de-DE" sz="1200" i="1" dirty="0"/>
          </a:p>
          <a:p>
            <a:r>
              <a:rPr lang="de-DE" sz="1200" i="1" dirty="0"/>
              <a:t>In Bereichen mit chemischen Gefahrstoffen ersetzen diese Zeichen die Schilder der Gefahrengruppen. </a:t>
            </a:r>
          </a:p>
          <a:p>
            <a:endParaRPr lang="de-DE" sz="1200" i="1" dirty="0"/>
          </a:p>
          <a:p>
            <a:r>
              <a:rPr lang="de-DE" sz="1200" i="1" dirty="0"/>
              <a:t>Beispiel: In einer Tankstelle sind mehrere tausend Liter Kraftstoff gelagert, aber kein „Feuerwehr Gefahrengruppe“ Schild, sondern die Arbeitsstätten Kennzeichnung vorhanden.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57199" y="2152638"/>
            <a:ext cx="8363274" cy="1411882"/>
            <a:chOff x="-64258" y="2466344"/>
            <a:chExt cx="8363274" cy="1411882"/>
          </a:xfrm>
        </p:grpSpPr>
        <p:sp>
          <p:nvSpPr>
            <p:cNvPr id="8" name="Rechteck 7"/>
            <p:cNvSpPr/>
            <p:nvPr/>
          </p:nvSpPr>
          <p:spPr bwMode="auto">
            <a:xfrm>
              <a:off x="-64258" y="3294351"/>
              <a:ext cx="8363273" cy="583875"/>
            </a:xfrm>
            <a:prstGeom prst="rect">
              <a:avLst/>
            </a:prstGeom>
            <a:solidFill>
              <a:srgbClr val="FF0000">
                <a:alpha val="69000"/>
              </a:srgb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3200" dirty="0">
                  <a:latin typeface="Arial Black" panose="020B0A04020102020204" pitchFamily="34" charset="0"/>
                </a:rPr>
                <a:t>Verbotszeichen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-64256" y="2466344"/>
              <a:ext cx="8363272" cy="583875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3200" b="1" dirty="0">
                  <a:latin typeface="Arial Black" panose="020B0A04020102020204" pitchFamily="34" charset="0"/>
                </a:rPr>
                <a:t>Warnzeichen</a:t>
              </a:r>
            </a:p>
          </p:txBody>
        </p:sp>
        <p:pic>
          <p:nvPicPr>
            <p:cNvPr id="10" name="Grafik 9" descr="https://upload.wikimedia.org/wikipedia/commons/thumb/a/a8/ISO_7010_W003.svg/120px-ISO_7010_W003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281" y="2476562"/>
              <a:ext cx="616995" cy="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hteck 10"/>
          <p:cNvSpPr/>
          <p:nvPr/>
        </p:nvSpPr>
        <p:spPr bwMode="auto">
          <a:xfrm>
            <a:off x="457201" y="3808654"/>
            <a:ext cx="8363273" cy="583875"/>
          </a:xfrm>
          <a:prstGeom prst="rect">
            <a:avLst/>
          </a:prstGeom>
          <a:solidFill>
            <a:srgbClr val="0070C0">
              <a:alpha val="6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3200" dirty="0">
                <a:latin typeface="Arial Black" panose="020B0A04020102020204" pitchFamily="34" charset="0"/>
              </a:rPr>
              <a:t>Gebotszeichen</a:t>
            </a:r>
          </a:p>
        </p:txBody>
      </p:sp>
      <p:pic>
        <p:nvPicPr>
          <p:cNvPr id="12" name="Grafik 11" descr="https://upload.wikimedia.org/wikipedia/commons/thumb/4/4b/ISO_7010_W023.svg/120px-ISO_7010_W023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94" y="2152638"/>
            <a:ext cx="61699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https://upload.wikimedia.org/wikipedia/commons/thumb/f/f5/ISO_7010_W009.svg/120px-ISO_7010_W009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04" y="2157827"/>
            <a:ext cx="61699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https://upload.wikimedia.org/wikipedia/commons/thumb/0/00/ISO_7010_W002.svg/120px-ISO_7010_W002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14" y="2152638"/>
            <a:ext cx="61699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https://upload.wikimedia.org/wikipedia/commons/thumb/a/ad/ISO_7010_P003.svg/120px-ISO_7010_P003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35" y="299359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 descr="https://upload.wikimedia.org/wikipedia/commons/thumb/7/7e/ISO_7010_P014.svg/120px-ISO_7010_P014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2" y="299147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 descr="https://upload.wikimedia.org/wikipedia/commons/thumb/9/9f/ISO_7010_P020.svg/120px-ISO_7010_P020.sv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60" y="300246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 descr="https://upload.wikimedia.org/wikipedia/commons/thumb/a/ac/ISO_7010_P011.svg/120px-ISO_7010_P011.sv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29" y="300258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 descr="https://upload.wikimedia.org/wikipedia/commons/thumb/d/d6/ISO_7010_M017.svg/120px-ISO_7010_M017.sv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75" y="382160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 descr="https://upload.wikimedia.org/wikipedia/commons/thumb/7/7c/ISO_7010_M009.svg/120px-ISO_7010_M009.sv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29" y="383046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 descr="https://upload.wikimedia.org/wikipedia/commons/thumb/1/10/ISO_7010_M010.svg/120px-ISO_7010_M010.sv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60" y="382744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 descr="https://upload.wikimedia.org/wikipedia/commons/thumb/f/f5/ISO_7010_M018.svg/120px-ISO_7010_M018.sv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1" y="3830468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77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bedeuten folgende Zeichen und wie können wir uns schützen?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97" y="4271379"/>
            <a:ext cx="1800000" cy="15573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704" y="2418149"/>
            <a:ext cx="1800000" cy="155060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169" y="4273936"/>
            <a:ext cx="1800000" cy="15506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016" y="2418149"/>
            <a:ext cx="1800000" cy="158023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392" y="2403751"/>
            <a:ext cx="1800000" cy="156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22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bedeuten folgende Zeichen und wie können wir uns schützen?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97" y="4271379"/>
            <a:ext cx="1800000" cy="15573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704" y="2418149"/>
            <a:ext cx="1800000" cy="155060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169" y="4273936"/>
            <a:ext cx="1800000" cy="15506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016" y="2418149"/>
            <a:ext cx="1800000" cy="158023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392" y="2403751"/>
            <a:ext cx="1800000" cy="1565000"/>
          </a:xfrm>
          <a:prstGeom prst="rect">
            <a:avLst/>
          </a:prstGeom>
        </p:spPr>
      </p:pic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726348" y="3799702"/>
            <a:ext cx="222008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Warnung vor giftigen Stoffen </a:t>
            </a: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397660" y="3799702"/>
            <a:ext cx="2220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Warnung vor feuergefährlichen Stoffen 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6066476" y="3813406"/>
            <a:ext cx="2220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Warnung vor explosionsfähiger Atmosphäre 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2008653" y="5704084"/>
            <a:ext cx="2220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Warnung vor niedriger Temperatur / Frost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4702116" y="5704084"/>
            <a:ext cx="2220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Warnung vor ätzenden Stoffen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11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militärischen Liegenschaften kann zusätzlich noch die Gefahr durch Sprengstoffe bestehen</a:t>
            </a:r>
          </a:p>
          <a:p>
            <a:r>
              <a:rPr lang="de-DE" dirty="0"/>
              <a:t>Hierbei ist dringend die Beratung durch einen fachkundigen Militärangehörigen einzuholen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17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Welche besonderen Gefahren sind bei Sprengstoffen, Munition oder Sprengkörpern zu erwarten?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22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72180"/>
              </p:ext>
            </p:extLst>
          </p:nvPr>
        </p:nvGraphicFramePr>
        <p:xfrm>
          <a:off x="485750" y="1139290"/>
          <a:ext cx="8210550" cy="4636157"/>
        </p:xfrm>
        <a:graphic>
          <a:graphicData uri="http://schemas.openxmlformats.org/drawingml/2006/table">
            <a:tbl>
              <a:tblPr firstRow="1" firstCol="1" bandRow="1"/>
              <a:tblGrid>
                <a:gridCol w="2736246">
                  <a:extLst>
                    <a:ext uri="{9D8B030D-6E8A-4147-A177-3AD203B41FA5}">
                      <a16:colId xmlns:a16="http://schemas.microsoft.com/office/drawing/2014/main" val="1774013916"/>
                    </a:ext>
                  </a:extLst>
                </a:gridCol>
                <a:gridCol w="2525138">
                  <a:extLst>
                    <a:ext uri="{9D8B030D-6E8A-4147-A177-3AD203B41FA5}">
                      <a16:colId xmlns:a16="http://schemas.microsoft.com/office/drawing/2014/main" val="224964477"/>
                    </a:ext>
                  </a:extLst>
                </a:gridCol>
                <a:gridCol w="2949166">
                  <a:extLst>
                    <a:ext uri="{9D8B030D-6E8A-4147-A177-3AD203B41FA5}">
                      <a16:colId xmlns:a16="http://schemas.microsoft.com/office/drawing/2014/main" val="1685414497"/>
                    </a:ext>
                  </a:extLst>
                </a:gridCol>
              </a:tblGrid>
              <a:tr h="2533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Kennzeichnung</a:t>
                      </a:r>
                      <a:endParaRPr lang="de-DE" sz="12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Munitionsbrandklasse</a:t>
                      </a:r>
                      <a:endParaRPr lang="de-DE" sz="12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Gefahren</a:t>
                      </a:r>
                      <a:endParaRPr lang="de-DE" sz="12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9395"/>
                  </a:ext>
                </a:extLst>
              </a:tr>
              <a:tr h="113150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32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Massenexplosion,</a:t>
                      </a:r>
                      <a:endParaRPr lang="de-DE" sz="14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Druckwirkung,</a:t>
                      </a:r>
                      <a:endParaRPr lang="de-DE" sz="14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Splitter/Wurfstücke</a:t>
                      </a:r>
                      <a:endParaRPr lang="de-DE" sz="14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820139"/>
                  </a:ext>
                </a:extLst>
              </a:tr>
              <a:tr h="10455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7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32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Explosion,</a:t>
                      </a:r>
                      <a:endParaRPr lang="de-DE" sz="14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Splitter/Wurfstücke</a:t>
                      </a:r>
                      <a:endParaRPr lang="de-DE" sz="14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850459"/>
                  </a:ext>
                </a:extLst>
              </a:tr>
              <a:tr h="111082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7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32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Teilweise Explosion,</a:t>
                      </a:r>
                      <a:endParaRPr lang="de-DE" sz="14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starke Rauch-/Nebelbildung, Massenfeuer</a:t>
                      </a:r>
                      <a:endParaRPr lang="de-DE" sz="14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69900"/>
                  </a:ext>
                </a:extLst>
              </a:tr>
              <a:tr h="109494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32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Feuer und Energiefreisetzung, geringer Funkenflug/Flugfeuer</a:t>
                      </a:r>
                      <a:endParaRPr lang="de-DE" sz="14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65" marR="42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627953"/>
                  </a:ext>
                </a:extLst>
              </a:tr>
            </a:tbl>
          </a:graphicData>
        </a:graphic>
      </p:graphicFrame>
      <p:grpSp>
        <p:nvGrpSpPr>
          <p:cNvPr id="21" name="Gruppieren 20"/>
          <p:cNvGrpSpPr/>
          <p:nvPr/>
        </p:nvGrpSpPr>
        <p:grpSpPr>
          <a:xfrm>
            <a:off x="1261601" y="1473854"/>
            <a:ext cx="820541" cy="828675"/>
            <a:chOff x="181004" y="0"/>
            <a:chExt cx="1362789" cy="972000"/>
          </a:xfrm>
        </p:grpSpPr>
        <p:sp>
          <p:nvSpPr>
            <p:cNvPr id="22" name="Achteck 21"/>
            <p:cNvSpPr/>
            <p:nvPr/>
          </p:nvSpPr>
          <p:spPr>
            <a:xfrm>
              <a:off x="190006" y="0"/>
              <a:ext cx="1353787" cy="972000"/>
            </a:xfrm>
            <a:prstGeom prst="octagon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feld 90"/>
            <p:cNvSpPr txBox="1"/>
            <p:nvPr/>
          </p:nvSpPr>
          <p:spPr>
            <a:xfrm>
              <a:off x="181004" y="151257"/>
              <a:ext cx="1353785" cy="558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 dirty="0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1</a:t>
              </a:r>
              <a:endParaRPr lang="de-DE" sz="1100" dirty="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de-DE" sz="1100" dirty="0"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071902" y="2428677"/>
            <a:ext cx="1264086" cy="1470592"/>
            <a:chOff x="590276" y="-173461"/>
            <a:chExt cx="2100893" cy="1727682"/>
          </a:xfrm>
        </p:grpSpPr>
        <p:sp>
          <p:nvSpPr>
            <p:cNvPr id="25" name="Achteck 93"/>
            <p:cNvSpPr/>
            <p:nvPr/>
          </p:nvSpPr>
          <p:spPr>
            <a:xfrm>
              <a:off x="597571" y="-173461"/>
              <a:ext cx="2093598" cy="1479568"/>
            </a:xfrm>
            <a:prstGeom prst="mathMultiply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feld 94"/>
            <p:cNvSpPr txBox="1"/>
            <p:nvPr/>
          </p:nvSpPr>
          <p:spPr>
            <a:xfrm>
              <a:off x="590276" y="-64654"/>
              <a:ext cx="2100893" cy="1618875"/>
            </a:xfrm>
            <a:prstGeom prst="mathMultiply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 dirty="0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lang="de-DE" sz="1100" dirty="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de-DE" sz="1100" dirty="0"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138904" y="3311260"/>
            <a:ext cx="1103313" cy="1257300"/>
            <a:chOff x="-11204" y="-505690"/>
            <a:chExt cx="1834792" cy="1477464"/>
          </a:xfrm>
        </p:grpSpPr>
        <p:sp>
          <p:nvSpPr>
            <p:cNvPr id="28" name="Achteck 1026"/>
            <p:cNvSpPr/>
            <p:nvPr/>
          </p:nvSpPr>
          <p:spPr>
            <a:xfrm rot="10800000">
              <a:off x="-11204" y="-226"/>
              <a:ext cx="1834792" cy="972000"/>
            </a:xfrm>
            <a:prstGeom prst="triangle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1030"/>
            <p:cNvSpPr txBox="1"/>
            <p:nvPr/>
          </p:nvSpPr>
          <p:spPr>
            <a:xfrm>
              <a:off x="245320" y="-505690"/>
              <a:ext cx="1353785" cy="1102296"/>
            </a:xfrm>
            <a:prstGeom prst="triangle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 dirty="0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endParaRPr lang="de-DE" sz="1100" dirty="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de-DE" sz="1100" dirty="0"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190035" y="4731742"/>
            <a:ext cx="985501" cy="973814"/>
            <a:chOff x="168301" y="-46764"/>
            <a:chExt cx="1375492" cy="1174402"/>
          </a:xfrm>
        </p:grpSpPr>
        <p:sp>
          <p:nvSpPr>
            <p:cNvPr id="31" name="Achteck 1044"/>
            <p:cNvSpPr/>
            <p:nvPr/>
          </p:nvSpPr>
          <p:spPr>
            <a:xfrm>
              <a:off x="190006" y="-1"/>
              <a:ext cx="1353787" cy="1127639"/>
            </a:xfrm>
            <a:prstGeom prst="diamond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feld 164"/>
            <p:cNvSpPr txBox="1"/>
            <p:nvPr/>
          </p:nvSpPr>
          <p:spPr>
            <a:xfrm>
              <a:off x="168301" y="-46764"/>
              <a:ext cx="1353785" cy="977608"/>
            </a:xfrm>
            <a:prstGeom prst="diamond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de-DE" sz="2800" b="1" dirty="0">
                  <a:solidFill>
                    <a:srgbClr val="000000"/>
                  </a:solidFill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4</a:t>
              </a:r>
              <a:endParaRPr lang="de-DE" sz="1100" dirty="0">
                <a:effectLst/>
                <a:latin typeface="NDSFrutiger 45 Light" panose="02000403040000020004" pitchFamily="2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de-DE" sz="1100" dirty="0">
                  <a:effectLst/>
                  <a:latin typeface="NDSFrutiger 45 Light" panose="02000403040000020004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700338" y="1501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29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Rohrleitungen werden nach DIN 2403 gekennzeichnet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409825"/>
            <a:ext cx="5695950" cy="2578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68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06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85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Produktkennzeichnung erfolgt durch Piktogramme auf Gebinden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62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Produktkennzeichnung erfolgt durch Piktogramme auf Gebinden</a:t>
            </a:r>
          </a:p>
          <a:p>
            <a:endParaRPr lang="de-DE" dirty="0"/>
          </a:p>
          <a:p>
            <a:r>
              <a:rPr lang="de-DE" dirty="0"/>
              <a:t>Seit 2015 erfolgt die Kennzeichnung bei </a:t>
            </a:r>
            <a:r>
              <a:rPr lang="de-DE" dirty="0" err="1"/>
              <a:t>Inverkehrbringung</a:t>
            </a:r>
            <a:r>
              <a:rPr lang="de-DE" dirty="0"/>
              <a:t> auf Grundlage der CLP-Verordnung nach dem so genannten </a:t>
            </a:r>
            <a:r>
              <a:rPr lang="de-DE" b="1" i="1" dirty="0" err="1"/>
              <a:t>globally</a:t>
            </a:r>
            <a:r>
              <a:rPr lang="de-DE" b="1" i="1" dirty="0"/>
              <a:t> </a:t>
            </a:r>
            <a:r>
              <a:rPr lang="de-DE" b="1" i="1" dirty="0" err="1"/>
              <a:t>harmonized</a:t>
            </a:r>
            <a:r>
              <a:rPr lang="de-DE" b="1" i="1" dirty="0"/>
              <a:t> </a:t>
            </a:r>
            <a:r>
              <a:rPr lang="de-DE" b="1" i="1" dirty="0" err="1"/>
              <a:t>system</a:t>
            </a:r>
            <a:r>
              <a:rPr lang="de-DE" b="1" i="1" dirty="0"/>
              <a:t> – GHS</a:t>
            </a:r>
            <a:endParaRPr lang="de-DE" dirty="0"/>
          </a:p>
          <a:p>
            <a:endParaRPr lang="de-DE" b="1" dirty="0"/>
          </a:p>
          <a:p>
            <a:r>
              <a:rPr lang="de-DE" dirty="0"/>
              <a:t>Produkte, die bis zum Jahr 2015 hergestellt wurden können noch nach alter Kennzeichnung nach </a:t>
            </a:r>
            <a:r>
              <a:rPr lang="de-DE" b="1" i="1" dirty="0"/>
              <a:t>Gefahrstoffverordnung – GefStoffV</a:t>
            </a:r>
            <a:r>
              <a:rPr lang="de-DE" dirty="0"/>
              <a:t> gekennzeichnet sein.</a:t>
            </a:r>
          </a:p>
          <a:p>
            <a:pPr lvl="1"/>
            <a:r>
              <a:rPr lang="de-DE" dirty="0"/>
              <a:t>Altlasten, Garagen, Keller,…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0" name="Gefaltete Ecke 9"/>
          <p:cNvSpPr/>
          <p:nvPr/>
        </p:nvSpPr>
        <p:spPr bwMode="auto">
          <a:xfrm>
            <a:off x="7147198" y="4288906"/>
            <a:ext cx="1368152" cy="1757809"/>
          </a:xfrm>
          <a:prstGeom prst="foldedCorner">
            <a:avLst/>
          </a:prstGeom>
          <a:solidFill>
            <a:schemeClr val="accent1">
              <a:lumMod val="75000"/>
              <a:alpha val="3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B7F3887-D073-40F5-9CDE-E711DE87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224" y="4454430"/>
            <a:ext cx="929043" cy="9290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291214" y="558504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Frutiger CE 55 Roman"/>
                <a:cs typeface="Arial" panose="020B0604020202020204" pitchFamily="34" charset="0"/>
              </a:rPr>
              <a:t>Alt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38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56499" y="1833034"/>
            <a:ext cx="8259552" cy="3386985"/>
            <a:chOff x="730526" y="1147234"/>
            <a:chExt cx="8259552" cy="3386985"/>
          </a:xfrm>
        </p:grpSpPr>
        <p:pic>
          <p:nvPicPr>
            <p:cNvPr id="9225" name="Grafik 18455" descr="Explodierende Bom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894" y="1170171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Grafik 18456" descr="Flamm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894" y="2184572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3" name="Grafik 18457" descr="Flamme auf einem Kre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777" y="2148842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Grafik 18458" descr="Gasflasch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486" y="2184572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Grafik 18459" descr="Säure tropft auf Haut und Met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028" y="3274219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Grafik 117787" descr="Totenkopf mit gekreuzten Knoch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486" y="3274219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Grafik 117788" descr="Ausrufezeich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710" y="11472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Grafik 117789" descr="Tors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26" y="11472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7" name="Grafik 117790" descr="Toter Fisch und toter Baum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078" y="11472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426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56499" y="1833034"/>
            <a:ext cx="8259552" cy="3386985"/>
            <a:chOff x="730526" y="1147234"/>
            <a:chExt cx="8259552" cy="3386985"/>
          </a:xfrm>
        </p:grpSpPr>
        <p:pic>
          <p:nvPicPr>
            <p:cNvPr id="9225" name="Grafik 18455" descr="Explodierende Bom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894" y="1170171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Grafik 18456" descr="Flamm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894" y="2184572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3" name="Grafik 18457" descr="Flamme auf einem Kre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777" y="2148842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Grafik 18458" descr="Gasflasch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486" y="2180242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Grafik 18459" descr="Säure tropft auf Haut und Met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028" y="3274219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Grafik 117787" descr="Totenkopf mit gekreuzten Knoch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486" y="3274219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Grafik 117788" descr="Ausrufezeich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710" y="11472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Grafik 117789" descr="Tors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26" y="11472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7" name="Grafik 117790" descr="Toter Fisch und toter Baum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078" y="11472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4857823" y="2834642"/>
            <a:ext cx="159008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Explosive Stoffe</a:t>
            </a: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3597823" y="3889103"/>
            <a:ext cx="159008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Entzündbare Stoffe</a:t>
            </a: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1209147" y="3889103"/>
            <a:ext cx="159008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Oxidierende Stoffe</a:t>
            </a: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6070178" y="3889103"/>
            <a:ext cx="159008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Gase unter Druck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2353425" y="4993480"/>
            <a:ext cx="159625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Korrosiv, Hautätzend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764415" y="4993479"/>
            <a:ext cx="159008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Giftig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7191007" y="2833899"/>
            <a:ext cx="165771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Gewässergefährdend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2499001" y="2833900"/>
            <a:ext cx="1590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Giftig, reizend, sensibilisierend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85229" y="2871599"/>
            <a:ext cx="15900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Sensibilisierend, krebserregend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21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170813" y="4958467"/>
            <a:ext cx="66309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de-DE" sz="1200" i="1" dirty="0"/>
              <a:t>Produktkennzeichnung findet sich direkt an einem Produkt und wird in der Regel mit Produktnamen und anderen Fakten z.B. auf einem Etikett abgedruckt.</a:t>
            </a:r>
          </a:p>
        </p:txBody>
      </p:sp>
      <p:pic>
        <p:nvPicPr>
          <p:cNvPr id="9" name="Grafik 8"/>
          <p:cNvPicPr/>
          <p:nvPr/>
        </p:nvPicPr>
        <p:blipFill>
          <a:blip r:embed="rId4"/>
          <a:stretch>
            <a:fillRect/>
          </a:stretch>
        </p:blipFill>
        <p:spPr>
          <a:xfrm>
            <a:off x="1605915" y="1150669"/>
            <a:ext cx="5760720" cy="3308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30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Welche Gefahrstoffe können sich in einem normalen Haushalt finden?</a:t>
            </a:r>
          </a:p>
          <a:p>
            <a:endParaRPr lang="de-DE" dirty="0"/>
          </a:p>
          <a:p>
            <a:r>
              <a:rPr lang="de-DE" dirty="0"/>
              <a:t>Gibt es noch Gefahrstoffe mit alter Kennzeichnung in deutschen Haushalten?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Aufgabe für die Pause: </a:t>
            </a:r>
          </a:p>
          <a:p>
            <a:pPr lvl="1"/>
            <a:r>
              <a:rPr lang="de-DE" dirty="0"/>
              <a:t>Welche Produkte mit GHS Kennzeichnung finden sich auf die schnelle und welche Gefahren gehen davon aus?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40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92" y="866775"/>
            <a:ext cx="5335933" cy="4329748"/>
          </a:xfrm>
          <a:prstGeom prst="rect">
            <a:avLst/>
          </a:prstGeom>
          <a:noFill/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427021" y="5411441"/>
            <a:ext cx="66309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de-DE" sz="1200" i="1" dirty="0"/>
              <a:t>Die Kennzeichnung von Gasflaschen ist in der DIN EN 1089-3 geregelt und gilt für die Schulterfarben von ortsbeweglichen Behältern mit Ausnahme von Bündel- und </a:t>
            </a:r>
            <a:r>
              <a:rPr lang="de-DE" sz="1200" i="1" dirty="0" err="1"/>
              <a:t>Trailerflaschen</a:t>
            </a:r>
            <a:r>
              <a:rPr lang="de-DE" sz="1200" i="1" dirty="0"/>
              <a:t>, sowie für Feuerlöscher und Gasflaschen für Flüssiggas.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085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Produktkennzeichnung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170813" y="4956939"/>
            <a:ext cx="66309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Im Bereich der Flaschenschulter erfolgt die ausführliche Kennzeichnung.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6" y="1385191"/>
            <a:ext cx="8268921" cy="2624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75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964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Bei Transporten wird die Kennzeichnung je nach Verkehrsträger unterschieden</a:t>
            </a:r>
          </a:p>
          <a:p>
            <a:endParaRPr lang="de-DE" dirty="0"/>
          </a:p>
          <a:p>
            <a:r>
              <a:rPr lang="de-DE" dirty="0"/>
              <a:t>Auf Straße		(ADR)</a:t>
            </a:r>
          </a:p>
          <a:p>
            <a:endParaRPr lang="de-DE" dirty="0"/>
          </a:p>
          <a:p>
            <a:r>
              <a:rPr lang="de-DE" dirty="0"/>
              <a:t>Schiene		(RID)</a:t>
            </a:r>
          </a:p>
          <a:p>
            <a:endParaRPr lang="de-DE" dirty="0"/>
          </a:p>
          <a:p>
            <a:r>
              <a:rPr lang="de-DE" dirty="0"/>
              <a:t>Binnenschifffahrt		</a:t>
            </a:r>
          </a:p>
          <a:p>
            <a:endParaRPr lang="de-DE" dirty="0"/>
          </a:p>
          <a:p>
            <a:r>
              <a:rPr lang="de-DE" dirty="0"/>
              <a:t>Seeschifffahrt		(IMDG)</a:t>
            </a:r>
          </a:p>
          <a:p>
            <a:endParaRPr lang="de-DE" dirty="0"/>
          </a:p>
          <a:p>
            <a:r>
              <a:rPr lang="de-DE" dirty="0"/>
              <a:t>Flugverkehr		(IATA/ICAO)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945946" y="2133536"/>
            <a:ext cx="1724809" cy="435550"/>
            <a:chOff x="2195005" y="193097"/>
            <a:chExt cx="4542871" cy="114716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05" y="193097"/>
              <a:ext cx="4542871" cy="114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3026923" y="228388"/>
              <a:ext cx="3708128" cy="68281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9" b="100000" l="0" r="99747">
                        <a14:backgroundMark x1="83838" y1="6475" x2="78914" y2="33094"/>
                        <a14:backgroundMark x1="79167" y1="32374" x2="99747" y2="31655"/>
                      </a14:backgroundRemoval>
                    </a14:imgEffect>
                  </a14:imgLayer>
                </a14:imgProps>
              </a:ext>
            </a:extLst>
          </a:blip>
          <a:srcRect l="1971" t="14063" r="7308" b="7390"/>
          <a:stretch/>
        </p:blipFill>
        <p:spPr>
          <a:xfrm>
            <a:off x="7050284" y="4124334"/>
            <a:ext cx="1454012" cy="441907"/>
          </a:xfrm>
          <a:prstGeom prst="rect">
            <a:avLst/>
          </a:prstGeom>
        </p:spPr>
      </p:pic>
      <p:pic>
        <p:nvPicPr>
          <p:cNvPr id="13" name="Grafik 12" descr="kesselwagen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710" b="84274" l="0" r="64980">
                        <a14:foregroundMark x1="49134" y1="33468" x2="49134" y2="33468"/>
                        <a14:backgroundMark x1="58722" y1="34677" x2="58722" y2="34677"/>
                        <a14:backgroundMark x1="58056" y1="33871" x2="58855" y2="37903"/>
                        <a14:backgroundMark x1="59387" y1="42339" x2="59387" y2="5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25" r="38040" b="19239"/>
          <a:stretch/>
        </p:blipFill>
        <p:spPr bwMode="auto">
          <a:xfrm>
            <a:off x="7179830" y="2745565"/>
            <a:ext cx="1257043" cy="434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175" b="100000" l="0" r="96715"/>
                    </a14:imgEffect>
                  </a14:imgLayer>
                </a14:imgProps>
              </a:ext>
            </a:extLst>
          </a:blip>
          <a:srcRect l="1225" t="30074" r="10491" b="2637"/>
          <a:stretch/>
        </p:blipFill>
        <p:spPr>
          <a:xfrm>
            <a:off x="7112409" y="3388517"/>
            <a:ext cx="1391887" cy="4417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02518" y="4566241"/>
            <a:ext cx="101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Wingdings" panose="05000000000000000000" pitchFamily="2" charset="2"/>
              </a:rPr>
              <a:t>Q</a:t>
            </a:r>
            <a:endParaRPr lang="de-DE" sz="1800" dirty="0"/>
          </a:p>
          <a:p>
            <a:endParaRPr lang="de-DE" dirty="0"/>
          </a:p>
        </p:txBody>
      </p:sp>
      <p:sp>
        <p:nvSpPr>
          <p:cNvPr id="14" name="Geschweifte Klammer rechts 13"/>
          <p:cNvSpPr/>
          <p:nvPr/>
        </p:nvSpPr>
        <p:spPr bwMode="auto">
          <a:xfrm>
            <a:off x="3808070" y="2095464"/>
            <a:ext cx="240054" cy="1796574"/>
          </a:xfrm>
          <a:prstGeom prst="rightBrace">
            <a:avLst>
              <a:gd name="adj1" fmla="val 8334"/>
              <a:gd name="adj2" fmla="val 47854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186678" y="2323840"/>
            <a:ext cx="323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Frutiger CE 55 Roman"/>
              </a:rPr>
              <a:t>GGVSEB -</a:t>
            </a:r>
          </a:p>
          <a:p>
            <a:r>
              <a:rPr lang="de-DE" sz="1800" dirty="0" err="1">
                <a:latin typeface="Frutiger CE 55 Roman"/>
              </a:rPr>
              <a:t>Gefahrgutverordung</a:t>
            </a:r>
            <a:r>
              <a:rPr lang="de-DE" sz="1800" dirty="0">
                <a:latin typeface="Frutiger CE 55 Roman"/>
              </a:rPr>
              <a:t> </a:t>
            </a:r>
            <a:r>
              <a:rPr lang="de-DE" sz="1800" dirty="0" err="1">
                <a:latin typeface="Frutiger CE 55 Roman"/>
              </a:rPr>
              <a:t>Straße,Eisenbahn</a:t>
            </a:r>
            <a:r>
              <a:rPr lang="de-DE" sz="1800" dirty="0">
                <a:latin typeface="Frutiger CE 55 Roman"/>
              </a:rPr>
              <a:t>, </a:t>
            </a:r>
            <a:r>
              <a:rPr lang="de-DE" sz="1800" dirty="0" err="1">
                <a:latin typeface="Frutiger CE 55 Roman"/>
              </a:rPr>
              <a:t>Binnenschiffahrt</a:t>
            </a:r>
            <a:endParaRPr lang="de-DE" sz="1800" dirty="0">
              <a:latin typeface="Frutiger CE 55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97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22768"/>
            <a:ext cx="4451230" cy="114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233573" y="721100"/>
            <a:ext cx="8637588" cy="4859932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Einleitung</a:t>
            </a:r>
          </a:p>
          <a:p>
            <a:r>
              <a:rPr lang="de-DE" sz="1600" dirty="0"/>
              <a:t>Ortsfeste Anwendung</a:t>
            </a:r>
          </a:p>
          <a:p>
            <a:pPr lvl="1"/>
            <a:r>
              <a:rPr lang="de-DE" sz="1300" dirty="0"/>
              <a:t>Gefahrengruppen</a:t>
            </a:r>
          </a:p>
          <a:p>
            <a:pPr lvl="1"/>
            <a:r>
              <a:rPr lang="de-DE" sz="1300" dirty="0"/>
              <a:t>Kennzeichnung nach Arbeitsstättenrecht</a:t>
            </a:r>
          </a:p>
          <a:p>
            <a:pPr lvl="1"/>
            <a:r>
              <a:rPr lang="de-DE" sz="1300" dirty="0"/>
              <a:t>Munitionsbrandklassen</a:t>
            </a:r>
          </a:p>
          <a:p>
            <a:pPr lvl="1"/>
            <a:r>
              <a:rPr lang="de-DE" sz="1300" dirty="0"/>
              <a:t>Kennzeichnung von Rohrleitungen</a:t>
            </a:r>
          </a:p>
          <a:p>
            <a:endParaRPr lang="de-DE" sz="1600" dirty="0"/>
          </a:p>
          <a:p>
            <a:r>
              <a:rPr lang="de-DE" sz="1600" dirty="0"/>
              <a:t>Produktkennzeichnung</a:t>
            </a:r>
          </a:p>
          <a:p>
            <a:pPr lvl="1"/>
            <a:r>
              <a:rPr lang="de-DE" sz="1300" dirty="0" err="1"/>
              <a:t>Globally</a:t>
            </a:r>
            <a:r>
              <a:rPr lang="de-DE" sz="1300" dirty="0"/>
              <a:t> </a:t>
            </a:r>
            <a:r>
              <a:rPr lang="de-DE" sz="1300" dirty="0" err="1"/>
              <a:t>harmonized</a:t>
            </a:r>
            <a:r>
              <a:rPr lang="de-DE" sz="1300" dirty="0"/>
              <a:t> </a:t>
            </a:r>
            <a:r>
              <a:rPr lang="de-DE" sz="1300" dirty="0" err="1"/>
              <a:t>system</a:t>
            </a:r>
            <a:r>
              <a:rPr lang="de-DE" sz="1300" dirty="0"/>
              <a:t> (GHS)</a:t>
            </a:r>
          </a:p>
          <a:p>
            <a:pPr lvl="1"/>
            <a:r>
              <a:rPr lang="de-DE" sz="1300" dirty="0"/>
              <a:t>Gasflaschen</a:t>
            </a:r>
          </a:p>
          <a:p>
            <a:pPr lvl="1"/>
            <a:endParaRPr lang="de-DE" sz="1300" dirty="0"/>
          </a:p>
          <a:p>
            <a:r>
              <a:rPr lang="de-DE" sz="1600" dirty="0"/>
              <a:t>Transportkennzeichnung</a:t>
            </a:r>
          </a:p>
          <a:p>
            <a:pPr lvl="1"/>
            <a:r>
              <a:rPr lang="de-DE" sz="1300" dirty="0"/>
              <a:t>Straßen und Schienenfahrzeuge</a:t>
            </a:r>
          </a:p>
          <a:p>
            <a:pPr lvl="1"/>
            <a:r>
              <a:rPr lang="de-DE" sz="1300" dirty="0"/>
              <a:t>Schienenfahrzeuge</a:t>
            </a:r>
          </a:p>
          <a:p>
            <a:pPr lvl="1"/>
            <a:r>
              <a:rPr lang="de-DE" sz="1300" dirty="0"/>
              <a:t>Binnenschifffahrt</a:t>
            </a:r>
          </a:p>
          <a:p>
            <a:pPr lvl="1"/>
            <a:r>
              <a:rPr lang="de-DE" sz="1300" dirty="0"/>
              <a:t>Seeschifffahrt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28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1138093" y="4194508"/>
            <a:ext cx="663092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de-DE" sz="1200" i="1" dirty="0"/>
              <a:t>Orange Warntafeln ohne Aufschrift weisen auf mehrere gefährliche Stoffe hin.</a:t>
            </a:r>
          </a:p>
          <a:p>
            <a:r>
              <a:rPr lang="de-DE" sz="1200" i="1" dirty="0"/>
              <a:t>Es kann sich hierbei um Stückgut, Mehrkammertankfahrzeuge oder ähnliches handeln.</a:t>
            </a:r>
          </a:p>
          <a:p>
            <a:endParaRPr lang="de-DE" sz="1200" i="1" dirty="0"/>
          </a:p>
          <a:p>
            <a:r>
              <a:rPr lang="de-DE" sz="1200" i="1" dirty="0"/>
              <a:t>Orange Warntafeln mit Aufschrift nennen im oberen Bereich die Gefahrnummer des Produkts und im unteren Bereich die UN-Nr.</a:t>
            </a:r>
          </a:p>
          <a:p>
            <a:endParaRPr lang="de-DE" sz="1200" i="1" dirty="0"/>
          </a:p>
          <a:p>
            <a:r>
              <a:rPr lang="de-DE" sz="1200" i="1" dirty="0"/>
              <a:t>Die Gefahrnummer beschreibt die wesentlichen Gefahren, die von dem Produkt ausgehen können, die UN-Nr. weist auf einen Stoff, eine Stoffgruppe oder ähnliches hin.</a:t>
            </a:r>
          </a:p>
        </p:txBody>
      </p:sp>
      <p:sp>
        <p:nvSpPr>
          <p:cNvPr id="17" name="Inhaltsplatzhalter 6"/>
          <p:cNvSpPr txBox="1">
            <a:spLocks/>
          </p:cNvSpPr>
          <p:nvPr/>
        </p:nvSpPr>
        <p:spPr>
          <a:xfrm>
            <a:off x="380275" y="1174955"/>
            <a:ext cx="8058150" cy="439248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/>
              <a:t>Orange Warntafel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7595" y="2048011"/>
            <a:ext cx="2044431" cy="1509271"/>
          </a:xfrm>
          <a:prstGeom prst="rect">
            <a:avLst/>
          </a:prstGeom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982482" y="1646113"/>
            <a:ext cx="2560551" cy="50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de-DE" altLang="de-DE" sz="2000" b="1" dirty="0">
                <a:latin typeface="Frutiger CE 55 Roman"/>
                <a:cs typeface="Arial" panose="020B0604020202020204" pitchFamily="34" charset="0"/>
              </a:rPr>
              <a:t>Neutral</a:t>
            </a:r>
            <a:endParaRPr lang="de-DE" altLang="de-DE" sz="2800" b="1" dirty="0">
              <a:latin typeface="Frutiger CE 55 Roman"/>
              <a:cs typeface="Arial" panose="020B0604020202020204" pitchFamily="34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5482481" y="1646245"/>
            <a:ext cx="2528813" cy="57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de-DE" altLang="de-DE" sz="2000" b="1" dirty="0">
                <a:latin typeface="Frutiger CE 55 Roman"/>
                <a:cs typeface="Arial" panose="020B0604020202020204" pitchFamily="34" charset="0"/>
              </a:rPr>
              <a:t>Zahlencode</a:t>
            </a:r>
            <a:endParaRPr lang="de-DE" altLang="de-DE" sz="2800" b="1" dirty="0">
              <a:latin typeface="Frutiger CE 55 Roman"/>
              <a:cs typeface="Arial" panose="020B0604020202020204" pitchFamily="34" charset="0"/>
            </a:endParaRPr>
          </a:p>
        </p:txBody>
      </p:sp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5727593" y="2031562"/>
            <a:ext cx="2129777" cy="1554478"/>
            <a:chOff x="5436096" y="3919650"/>
            <a:chExt cx="2667444" cy="1946909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6096" y="3933056"/>
              <a:ext cx="2556786" cy="1890289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5794895" y="3919650"/>
              <a:ext cx="2308645" cy="101566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de-DE" sz="4800" b="1" dirty="0"/>
                <a:t>X</a:t>
              </a:r>
              <a:r>
                <a:rPr lang="de-DE" sz="2000" b="1" dirty="0"/>
                <a:t> </a:t>
              </a:r>
              <a:r>
                <a:rPr lang="de-DE" sz="4800" b="1" dirty="0"/>
                <a:t>4</a:t>
              </a:r>
              <a:r>
                <a:rPr lang="de-DE" sz="2000" b="1" dirty="0"/>
                <a:t> </a:t>
              </a:r>
              <a:r>
                <a:rPr lang="de-DE" sz="4800" b="1" dirty="0"/>
                <a:t>2</a:t>
              </a:r>
              <a:r>
                <a:rPr lang="de-DE" sz="2000" b="1" dirty="0"/>
                <a:t> </a:t>
              </a:r>
              <a:r>
                <a:rPr lang="de-DE" sz="4800" b="1" dirty="0"/>
                <a:t>3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865587" y="4850895"/>
              <a:ext cx="2223686" cy="101566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de-DE" sz="4800" b="1" dirty="0"/>
                <a:t>1</a:t>
              </a:r>
              <a:r>
                <a:rPr lang="de-DE" sz="2000" b="1" dirty="0"/>
                <a:t> </a:t>
              </a:r>
              <a:r>
                <a:rPr lang="de-DE" sz="4800" b="1" dirty="0"/>
                <a:t>4</a:t>
              </a:r>
              <a:r>
                <a:rPr lang="de-DE" sz="2000" b="1" dirty="0"/>
                <a:t> </a:t>
              </a:r>
              <a:r>
                <a:rPr lang="de-DE" sz="4800" b="1" dirty="0"/>
                <a:t>2</a:t>
              </a:r>
              <a:r>
                <a:rPr lang="de-DE" sz="2000" b="1" dirty="0"/>
                <a:t> </a:t>
              </a:r>
              <a:r>
                <a:rPr lang="de-DE" sz="4800" b="1" dirty="0"/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356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7" name="Inhaltsplatzhalter 6"/>
          <p:cNvSpPr txBox="1">
            <a:spLocks/>
          </p:cNvSpPr>
          <p:nvPr/>
        </p:nvSpPr>
        <p:spPr>
          <a:xfrm>
            <a:off x="380275" y="1174955"/>
            <a:ext cx="8058150" cy="439248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/>
              <a:t>Orange Warntafel</a:t>
            </a:r>
            <a:endParaRPr lang="de-DE" dirty="0"/>
          </a:p>
        </p:txBody>
      </p:sp>
      <p:pic>
        <p:nvPicPr>
          <p:cNvPr id="16" name="Grafik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4" y="2017713"/>
            <a:ext cx="6348730" cy="35433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575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7" name="Inhaltsplatzhalter 6"/>
          <p:cNvSpPr txBox="1">
            <a:spLocks/>
          </p:cNvSpPr>
          <p:nvPr/>
        </p:nvSpPr>
        <p:spPr>
          <a:xfrm>
            <a:off x="380275" y="1174955"/>
            <a:ext cx="8058150" cy="439248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 dirty="0"/>
              <a:t>Mehrkammer Tankfahrzeug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" y="2511881"/>
            <a:ext cx="8988016" cy="25549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177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611561" y="6237288"/>
            <a:ext cx="1224831" cy="457200"/>
          </a:xfrm>
          <a:prstGeom prst="rect">
            <a:avLst/>
          </a:prstGeom>
        </p:spPr>
        <p:txBody>
          <a:bodyPr/>
          <a:lstStyle/>
          <a:p>
            <a:fld id="{CC83CEC6-73F3-4D46-B9AC-A2BC29DA0706}" type="datetime1">
              <a:rPr lang="de-DE" altLang="de-DE" smtClean="0"/>
              <a:t>14.12.2023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836393" y="6237288"/>
            <a:ext cx="4183409" cy="457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529609" y="4681666"/>
            <a:ext cx="663092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de-DE" sz="1200" i="1" dirty="0"/>
              <a:t>Gefahrzettel, </a:t>
            </a:r>
            <a:r>
              <a:rPr lang="de-DE" sz="1200" i="1" dirty="0" err="1"/>
              <a:t>Placards</a:t>
            </a:r>
            <a:r>
              <a:rPr lang="de-DE" sz="1200" i="1" dirty="0"/>
              <a:t> oder Großzettel werden Kennzeichnungen genannt, die im Transport zu finden sind.</a:t>
            </a:r>
          </a:p>
          <a:p>
            <a:endParaRPr lang="de-DE" sz="1200" i="1" dirty="0"/>
          </a:p>
          <a:p>
            <a:r>
              <a:rPr lang="de-DE" sz="1200" i="1" dirty="0"/>
              <a:t>Sie geben über Farbe und Symbolik Hinweise auf die zu erwartenden Gefahren, die von Gefahrgütern ausgehen.</a:t>
            </a:r>
          </a:p>
        </p:txBody>
      </p:sp>
      <p:sp>
        <p:nvSpPr>
          <p:cNvPr id="8" name="Inhaltsplatzhalter 6"/>
          <p:cNvSpPr txBox="1">
            <a:spLocks/>
          </p:cNvSpPr>
          <p:nvPr/>
        </p:nvSpPr>
        <p:spPr>
          <a:xfrm>
            <a:off x="457200" y="1556793"/>
            <a:ext cx="8058150" cy="439248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/>
              <a:t>Gefahrzettel / Placards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318679" y="4879853"/>
            <a:ext cx="1101324" cy="1224136"/>
            <a:chOff x="3112676" y="3284984"/>
            <a:chExt cx="1101324" cy="1224136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3131839" y="3284984"/>
              <a:ext cx="1008113" cy="1224136"/>
              <a:chOff x="3131839" y="3284984"/>
              <a:chExt cx="1008113" cy="1224136"/>
            </a:xfrm>
          </p:grpSpPr>
          <p:sp>
            <p:nvSpPr>
              <p:cNvPr id="14" name="Abgerundetes Rechteck 13"/>
              <p:cNvSpPr/>
              <p:nvPr/>
            </p:nvSpPr>
            <p:spPr bwMode="auto">
              <a:xfrm>
                <a:off x="3131839" y="3284984"/>
                <a:ext cx="1008113" cy="1224136"/>
              </a:xfrm>
              <a:prstGeom prst="roundRect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Abgerundetes Rechteck 14"/>
              <p:cNvSpPr/>
              <p:nvPr/>
            </p:nvSpPr>
            <p:spPr bwMode="auto">
              <a:xfrm>
                <a:off x="3131839" y="3284984"/>
                <a:ext cx="1008113" cy="1008112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3112676" y="4258550"/>
              <a:ext cx="11013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Info</a:t>
              </a:r>
            </a:p>
          </p:txBody>
        </p:sp>
      </p:grpSp>
      <p:pic>
        <p:nvPicPr>
          <p:cNvPr id="16" name="Grafik 8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59" y="2905028"/>
            <a:ext cx="6762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0" descr="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1" y="2194694"/>
            <a:ext cx="6762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6" descr="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15" y="2173236"/>
            <a:ext cx="6762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 descr="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07" y="2867647"/>
            <a:ext cx="6762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 descr="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6" y="2116755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1" descr="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7" y="2948807"/>
            <a:ext cx="6762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2" descr="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3" y="2215408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4" descr="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6" y="1377121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5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44" y="1309529"/>
            <a:ext cx="6762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6" descr="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47" y="3563183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7" descr="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38" y="1416244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30" descr="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54" y="1461241"/>
            <a:ext cx="6762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31" descr="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85" y="2842047"/>
            <a:ext cx="6762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fik 32" descr="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3" y="2100817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34" descr="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10" y="2830461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98" y="223367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9" descr="0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12" y="2783507"/>
            <a:ext cx="6762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40" descr="Unbenannt -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06" y="2182759"/>
            <a:ext cx="6762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41" descr="Unbenannt -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79" y="2756336"/>
            <a:ext cx="6762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fik 42" descr="Unbenannt -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28" y="2132754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fik 44" descr="Unbenannt -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7" y="2767569"/>
            <a:ext cx="6762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10245" descr="Unbenannt - 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62" y="2255814"/>
            <a:ext cx="6762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fik 10253" descr="Unbenannt -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78" y="2736774"/>
            <a:ext cx="6762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fik 10254" descr="081201-adr-fissil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91" y="2253446"/>
            <a:ext cx="6762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Grafik 10255" descr="Unbenannt - 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42" y="2884172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fik 10256" descr="Unbenannt -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11" y="3472220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fik 9" descr="Schild Gefahrgutklasse 9A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85" y="3552728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fik 10257" descr="Unbenannt -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09" y="3540204"/>
            <a:ext cx="6762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rafik 10261" descr="0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01" y="3605117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fik 10262" descr="0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1" y="3676889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Objekt 45">
            <a:hlinkClick r:id="" action="ppaction://ole?verb=0"/>
            <a:hlinkHover r:id="" action="ppaction://noaction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27096"/>
              </p:ext>
            </p:extLst>
          </p:nvPr>
        </p:nvGraphicFramePr>
        <p:xfrm>
          <a:off x="7536160" y="4943361"/>
          <a:ext cx="610538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Acrobat Document" r:id="rId35" imgW="5667139" imgH="8019880" progId="AcroExch.Document.2017">
                  <p:embed/>
                </p:oleObj>
              </mc:Choice>
              <mc:Fallback>
                <p:oleObj name="Acrobat Document" r:id="rId35" imgW="5667139" imgH="8019880" progId="AcroExch.Document.2017">
                  <p:embed/>
                  <p:pic>
                    <p:nvPicPr>
                      <p:cNvPr id="3" name="Objekt 2">
                        <a:hlinkClick r:id="" action="ppaction://ole?verb=0"/>
                        <a:hlinkHover r:id="" action="ppaction://noaction" highlightClick="1"/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536160" y="4943361"/>
                        <a:ext cx="610538" cy="8640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5143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Schienenfahrzeuge (RID)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604" y="4528884"/>
            <a:ext cx="5955792" cy="17084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1" y="2137029"/>
            <a:ext cx="5955792" cy="2183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453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Binnenschifffahrt (ADN)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68881"/>
              </p:ext>
            </p:extLst>
          </p:nvPr>
        </p:nvGraphicFramePr>
        <p:xfrm>
          <a:off x="987584" y="2049926"/>
          <a:ext cx="7575391" cy="3833983"/>
        </p:xfrm>
        <a:graphic>
          <a:graphicData uri="http://schemas.openxmlformats.org/drawingml/2006/table">
            <a:tbl>
              <a:tblPr firstRow="1" firstCol="1" bandRow="1"/>
              <a:tblGrid>
                <a:gridCol w="2711252">
                  <a:extLst>
                    <a:ext uri="{9D8B030D-6E8A-4147-A177-3AD203B41FA5}">
                      <a16:colId xmlns:a16="http://schemas.microsoft.com/office/drawing/2014/main" val="3175735789"/>
                    </a:ext>
                  </a:extLst>
                </a:gridCol>
                <a:gridCol w="2667378">
                  <a:extLst>
                    <a:ext uri="{9D8B030D-6E8A-4147-A177-3AD203B41FA5}">
                      <a16:colId xmlns:a16="http://schemas.microsoft.com/office/drawing/2014/main" val="705298905"/>
                    </a:ext>
                  </a:extLst>
                </a:gridCol>
                <a:gridCol w="2196761">
                  <a:extLst>
                    <a:ext uri="{9D8B030D-6E8A-4147-A177-3AD203B41FA5}">
                      <a16:colId xmlns:a16="http://schemas.microsoft.com/office/drawing/2014/main" val="2489931678"/>
                    </a:ext>
                  </a:extLst>
                </a:gridCol>
              </a:tblGrid>
              <a:tr h="2891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Tag (blaue Kegel)</a:t>
                      </a: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Nacht (blaue Lichter)</a:t>
                      </a: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Stoff</a:t>
                      </a: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52503"/>
                  </a:ext>
                </a:extLst>
              </a:tr>
              <a:tr h="120968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Beförderung bestimmter feuergefährlicher Stoffe (bei Schub- und Schleppverbänden geringe Abweichungen).</a:t>
                      </a:r>
                      <a:r>
                        <a:rPr lang="de-DE" sz="12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6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20122"/>
                  </a:ext>
                </a:extLst>
              </a:tr>
              <a:tr h="10899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Fahrzeuge bei Beförderung von giftigen und anderen gleichgestellten Stoffen.</a:t>
                      </a:r>
                      <a:r>
                        <a:rPr lang="de-DE" sz="1200" b="1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6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073004"/>
                  </a:ext>
                </a:extLst>
              </a:tr>
              <a:tr h="12452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Fahrzeuge bei Beförderung bestimmter explosionsgefährlicher Stoffe.</a:t>
                      </a:r>
                      <a:endParaRPr lang="de-DE" sz="16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4436"/>
                  </a:ext>
                </a:extLst>
              </a:tr>
            </a:tbl>
          </a:graphicData>
        </a:graphic>
      </p:graphicFrame>
      <p:pic>
        <p:nvPicPr>
          <p:cNvPr id="32774" name="Grafik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 r="8563"/>
          <a:stretch>
            <a:fillRect/>
          </a:stretch>
        </p:blipFill>
        <p:spPr bwMode="auto">
          <a:xfrm>
            <a:off x="1324517" y="2514039"/>
            <a:ext cx="2171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Grafik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r="2090"/>
          <a:stretch>
            <a:fillRect/>
          </a:stretch>
        </p:blipFill>
        <p:spPr bwMode="auto">
          <a:xfrm>
            <a:off x="3951909" y="2406650"/>
            <a:ext cx="21145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Grafik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r="8563" b="2"/>
          <a:stretch>
            <a:fillRect/>
          </a:stretch>
        </p:blipFill>
        <p:spPr bwMode="auto">
          <a:xfrm>
            <a:off x="1319755" y="3599497"/>
            <a:ext cx="21812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Grafik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" r="2213"/>
          <a:stretch>
            <a:fillRect/>
          </a:stretch>
        </p:blipFill>
        <p:spPr bwMode="auto">
          <a:xfrm>
            <a:off x="3932859" y="3577994"/>
            <a:ext cx="21336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Grafik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9032"/>
          <a:stretch>
            <a:fillRect/>
          </a:stretch>
        </p:blipFill>
        <p:spPr bwMode="auto">
          <a:xfrm>
            <a:off x="1303338" y="4768851"/>
            <a:ext cx="21621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Grafik 4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r="2090"/>
          <a:stretch>
            <a:fillRect/>
          </a:stretch>
        </p:blipFill>
        <p:spPr bwMode="auto">
          <a:xfrm>
            <a:off x="3928097" y="4811713"/>
            <a:ext cx="2143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50963" y="2178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70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Transportkennzeichnung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Seeschifffahrt (IMDG)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50963" y="2178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12624"/>
              </p:ext>
            </p:extLst>
          </p:nvPr>
        </p:nvGraphicFramePr>
        <p:xfrm>
          <a:off x="457200" y="2635250"/>
          <a:ext cx="8058150" cy="2139616"/>
        </p:xfrm>
        <a:graphic>
          <a:graphicData uri="http://schemas.openxmlformats.org/drawingml/2006/table">
            <a:tbl>
              <a:tblPr firstRow="1" firstCol="1" bandRow="1"/>
              <a:tblGrid>
                <a:gridCol w="3078893">
                  <a:extLst>
                    <a:ext uri="{9D8B030D-6E8A-4147-A177-3AD203B41FA5}">
                      <a16:colId xmlns:a16="http://schemas.microsoft.com/office/drawing/2014/main" val="2274068586"/>
                    </a:ext>
                  </a:extLst>
                </a:gridCol>
                <a:gridCol w="2964302">
                  <a:extLst>
                    <a:ext uri="{9D8B030D-6E8A-4147-A177-3AD203B41FA5}">
                      <a16:colId xmlns:a16="http://schemas.microsoft.com/office/drawing/2014/main" val="3212738969"/>
                    </a:ext>
                  </a:extLst>
                </a:gridCol>
                <a:gridCol w="2014955">
                  <a:extLst>
                    <a:ext uri="{9D8B030D-6E8A-4147-A177-3AD203B41FA5}">
                      <a16:colId xmlns:a16="http://schemas.microsoft.com/office/drawing/2014/main" val="1570509294"/>
                    </a:ext>
                  </a:extLst>
                </a:gridCol>
              </a:tblGrid>
              <a:tr h="30934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Tag (Flagge „B“)</a:t>
                      </a: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Nacht (rotes Rundumlicht)</a:t>
                      </a: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Stoff</a:t>
                      </a: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70849"/>
                  </a:ext>
                </a:extLst>
              </a:tr>
              <a:tr h="183027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Fahrzeuge, die bestimmte gefährliche Güter befördern und nicht entgaste Tankschiffe, die nicht </a:t>
                      </a:r>
                      <a:r>
                        <a:rPr lang="de-DE" sz="1200" dirty="0" err="1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inertisiert</a:t>
                      </a:r>
                      <a:r>
                        <a:rPr lang="de-DE" sz="12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sind.</a:t>
                      </a:r>
                      <a:endParaRPr lang="de-DE" sz="1600" dirty="0">
                        <a:effectLst/>
                        <a:latin typeface="NDSFrutiger 45 Light" panose="0200040304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NDSFrutiger 45 Light" panose="02000403040000020004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61811"/>
                  </a:ext>
                </a:extLst>
              </a:tr>
            </a:tbl>
          </a:graphicData>
        </a:graphic>
      </p:graphicFrame>
      <p:pic>
        <p:nvPicPr>
          <p:cNvPr id="33794" name="Grafik 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2" y="3296163"/>
            <a:ext cx="2809367" cy="9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Grafik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10" y="3320089"/>
            <a:ext cx="2880000" cy="9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54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62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556793"/>
            <a:ext cx="8058150" cy="439248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/>
              <a:t>Gefahrstoffe spielen in unterschiedlichsten Bereichen des Alltags eine Rolle.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/>
              <a:t>Deswegen wird Kennzeichnung anhand der Anwendungsbereiche unterteilt.</a:t>
            </a:r>
            <a:endParaRPr lang="de-DE" dirty="0"/>
          </a:p>
        </p:txBody>
      </p:sp>
      <p:grpSp>
        <p:nvGrpSpPr>
          <p:cNvPr id="7" name="Gruppieren 18"/>
          <p:cNvGrpSpPr>
            <a:grpSpLocks noChangeAspect="1"/>
          </p:cNvGrpSpPr>
          <p:nvPr/>
        </p:nvGrpSpPr>
        <p:grpSpPr>
          <a:xfrm>
            <a:off x="1128848" y="1556795"/>
            <a:ext cx="1125664" cy="792085"/>
            <a:chOff x="126735" y="2846956"/>
            <a:chExt cx="5329836" cy="3750393"/>
          </a:xfrm>
        </p:grpSpPr>
        <p:pic>
          <p:nvPicPr>
            <p:cNvPr id="8" name="Picture 6" descr="https://www.bienenfisch-design.com/wp-content/uploads/wpsg_produktbilder/3253/tn/s-800-600-dachziegel-textur-01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439543" y="2929682"/>
              <a:ext cx="1957721" cy="1228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6" descr="https://www.bienenfisch-design.com/wp-content/uploads/wpsg_produktbilder/3253/tn/s-800-600-dachziegel-textur-01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803260" y="2929682"/>
              <a:ext cx="1634928" cy="1228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6" descr="https://www.bienenfisch-design.com/wp-content/uploads/wpsg_produktbilder/3253/tn/s-800-600-dachziegel-textur-01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1826" y="2947568"/>
              <a:ext cx="1634928" cy="122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hteck 10"/>
            <p:cNvSpPr/>
            <p:nvPr/>
          </p:nvSpPr>
          <p:spPr>
            <a:xfrm>
              <a:off x="179515" y="4149080"/>
              <a:ext cx="5256583" cy="2448269"/>
            </a:xfrm>
            <a:prstGeom prst="rect">
              <a:avLst/>
            </a:prstGeom>
            <a:blipFill>
              <a:blip r:embed="rId5">
                <a:alphaModFix/>
              </a:blip>
              <a:tile sx="100000" sy="100000" algn="tl"/>
            </a:blipFill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" name="Trapezoid 14"/>
            <p:cNvSpPr/>
            <p:nvPr/>
          </p:nvSpPr>
          <p:spPr>
            <a:xfrm>
              <a:off x="179515" y="2947568"/>
              <a:ext cx="5256583" cy="12015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7383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noFill/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03892" y="4174601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67991" y="4172297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32090" y="4176485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796180" y="4172297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60279" y="4174601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514850" y="4174601"/>
              <a:ext cx="911720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03892" y="5041004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67991" y="5038700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32090" y="5042888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796180" y="5038700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60279" y="5041004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514850" y="5041004"/>
              <a:ext cx="911720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8561" y="5731367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62660" y="5729063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26750" y="5723732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790849" y="5729063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54948" y="5731367"/>
              <a:ext cx="864098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519037" y="5731367"/>
              <a:ext cx="911720" cy="86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511198" y="5544089"/>
              <a:ext cx="638178" cy="10477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Rechtwinkliges Dreieck 17"/>
            <p:cNvSpPr/>
            <p:nvPr/>
          </p:nvSpPr>
          <p:spPr>
            <a:xfrm rot="10426961">
              <a:off x="4113492" y="2846956"/>
              <a:ext cx="1343079" cy="1426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*/ f7 f0 1"/>
                <a:gd name="f14" fmla="*/ f8 f0 1"/>
                <a:gd name="f15" fmla="*/ f9 f0 1"/>
                <a:gd name="f16" fmla="?: f10 f3 1"/>
                <a:gd name="f17" fmla="?: f11 f4 1"/>
                <a:gd name="f18" fmla="?: f12 f5 1"/>
                <a:gd name="f19" fmla="*/ f13 1 f2"/>
                <a:gd name="f20" fmla="*/ f14 1 f2"/>
                <a:gd name="f21" fmla="*/ f15 1 f2"/>
                <a:gd name="f22" fmla="*/ f16 1 21600"/>
                <a:gd name="f23" fmla="*/ f17 1 21600"/>
                <a:gd name="f24" fmla="*/ 21600 f16 1"/>
                <a:gd name="f25" fmla="*/ 21600 f17 1"/>
                <a:gd name="f26" fmla="+- f19 0 f1"/>
                <a:gd name="f27" fmla="+- f20 0 f1"/>
                <a:gd name="f28" fmla="+- f21 0 f1"/>
                <a:gd name="f29" fmla="min f23 f22"/>
                <a:gd name="f30" fmla="*/ f24 1 f18"/>
                <a:gd name="f31" fmla="*/ f25 1 f18"/>
                <a:gd name="f32" fmla="val f30"/>
                <a:gd name="f33" fmla="val f31"/>
                <a:gd name="f34" fmla="*/ f6 f29 1"/>
                <a:gd name="f35" fmla="+- f33 0 f6"/>
                <a:gd name="f36" fmla="+- f32 0 f6"/>
                <a:gd name="f37" fmla="*/ f33 f29 1"/>
                <a:gd name="f38" fmla="*/ f32 f29 1"/>
                <a:gd name="f39" fmla="*/ f35 1 2"/>
                <a:gd name="f40" fmla="*/ f36 1 2"/>
                <a:gd name="f41" fmla="*/ f36 1 12"/>
                <a:gd name="f42" fmla="*/ f35 7 1"/>
                <a:gd name="f43" fmla="*/ f36 7 1"/>
                <a:gd name="f44" fmla="*/ f35 11 1"/>
                <a:gd name="f45" fmla="+- f6 f39 0"/>
                <a:gd name="f46" fmla="+- f6 f40 0"/>
                <a:gd name="f47" fmla="*/ f42 1 12"/>
                <a:gd name="f48" fmla="*/ f43 1 12"/>
                <a:gd name="f49" fmla="*/ f44 1 12"/>
                <a:gd name="f50" fmla="*/ f41 f29 1"/>
                <a:gd name="f51" fmla="*/ f47 f29 1"/>
                <a:gd name="f52" fmla="*/ f48 f29 1"/>
                <a:gd name="f53" fmla="*/ f49 f29 1"/>
                <a:gd name="f54" fmla="*/ f46 f29 1"/>
                <a:gd name="f55" fmla="*/ f4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4"/>
                </a:cxn>
                <a:cxn ang="f27">
                  <a:pos x="f34" y="f37"/>
                </a:cxn>
                <a:cxn ang="f27">
                  <a:pos x="f38" y="f37"/>
                </a:cxn>
                <a:cxn ang="f28">
                  <a:pos x="f54" y="f55"/>
                </a:cxn>
              </a:cxnLst>
              <a:rect l="f50" t="f51" r="f52" b="f53"/>
              <a:pathLst>
                <a:path>
                  <a:moveTo>
                    <a:pt x="f34" y="f37"/>
                  </a:moveTo>
                  <a:lnTo>
                    <a:pt x="f34" y="f34"/>
                  </a:lnTo>
                  <a:lnTo>
                    <a:pt x="f38" y="f37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" name="Rechtwinkliges Dreieck 41"/>
            <p:cNvSpPr/>
            <p:nvPr/>
          </p:nvSpPr>
          <p:spPr>
            <a:xfrm rot="5551995">
              <a:off x="168555" y="2839216"/>
              <a:ext cx="1343079" cy="1426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*/ f7 f0 1"/>
                <a:gd name="f14" fmla="*/ f8 f0 1"/>
                <a:gd name="f15" fmla="*/ f9 f0 1"/>
                <a:gd name="f16" fmla="?: f10 f3 1"/>
                <a:gd name="f17" fmla="?: f11 f4 1"/>
                <a:gd name="f18" fmla="?: f12 f5 1"/>
                <a:gd name="f19" fmla="*/ f13 1 f2"/>
                <a:gd name="f20" fmla="*/ f14 1 f2"/>
                <a:gd name="f21" fmla="*/ f15 1 f2"/>
                <a:gd name="f22" fmla="*/ f16 1 21600"/>
                <a:gd name="f23" fmla="*/ f17 1 21600"/>
                <a:gd name="f24" fmla="*/ 21600 f16 1"/>
                <a:gd name="f25" fmla="*/ 21600 f17 1"/>
                <a:gd name="f26" fmla="+- f19 0 f1"/>
                <a:gd name="f27" fmla="+- f20 0 f1"/>
                <a:gd name="f28" fmla="+- f21 0 f1"/>
                <a:gd name="f29" fmla="min f23 f22"/>
                <a:gd name="f30" fmla="*/ f24 1 f18"/>
                <a:gd name="f31" fmla="*/ f25 1 f18"/>
                <a:gd name="f32" fmla="val f30"/>
                <a:gd name="f33" fmla="val f31"/>
                <a:gd name="f34" fmla="*/ f6 f29 1"/>
                <a:gd name="f35" fmla="+- f33 0 f6"/>
                <a:gd name="f36" fmla="+- f32 0 f6"/>
                <a:gd name="f37" fmla="*/ f33 f29 1"/>
                <a:gd name="f38" fmla="*/ f32 f29 1"/>
                <a:gd name="f39" fmla="*/ f35 1 2"/>
                <a:gd name="f40" fmla="*/ f36 1 2"/>
                <a:gd name="f41" fmla="*/ f36 1 12"/>
                <a:gd name="f42" fmla="*/ f35 7 1"/>
                <a:gd name="f43" fmla="*/ f36 7 1"/>
                <a:gd name="f44" fmla="*/ f35 11 1"/>
                <a:gd name="f45" fmla="+- f6 f39 0"/>
                <a:gd name="f46" fmla="+- f6 f40 0"/>
                <a:gd name="f47" fmla="*/ f42 1 12"/>
                <a:gd name="f48" fmla="*/ f43 1 12"/>
                <a:gd name="f49" fmla="*/ f44 1 12"/>
                <a:gd name="f50" fmla="*/ f41 f29 1"/>
                <a:gd name="f51" fmla="*/ f47 f29 1"/>
                <a:gd name="f52" fmla="*/ f48 f29 1"/>
                <a:gd name="f53" fmla="*/ f49 f29 1"/>
                <a:gd name="f54" fmla="*/ f46 f29 1"/>
                <a:gd name="f55" fmla="*/ f4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4"/>
                </a:cxn>
                <a:cxn ang="f27">
                  <a:pos x="f34" y="f37"/>
                </a:cxn>
                <a:cxn ang="f27">
                  <a:pos x="f38" y="f37"/>
                </a:cxn>
                <a:cxn ang="f28">
                  <a:pos x="f54" y="f55"/>
                </a:cxn>
              </a:cxnLst>
              <a:rect l="f50" t="f51" r="f52" b="f53"/>
              <a:pathLst>
                <a:path>
                  <a:moveTo>
                    <a:pt x="f34" y="f37"/>
                  </a:moveTo>
                  <a:lnTo>
                    <a:pt x="f34" y="f34"/>
                  </a:lnTo>
                  <a:lnTo>
                    <a:pt x="f38" y="f37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34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499616" y="4411211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481980" y="4398748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493102" y="4398748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475658" y="4398748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2317" y="4398748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485177" y="5551139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61836" y="5551139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518672" y="5565998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8" descr="http://png.clipart.me/graphics/thumbs/160/white-frame-closed-double-window-isolated-on-white-vector-illustration_160310882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495330" y="5565998"/>
              <a:ext cx="657965" cy="657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Gruppieren 42"/>
          <p:cNvGrpSpPr>
            <a:grpSpLocks noChangeAspect="1"/>
          </p:cNvGrpSpPr>
          <p:nvPr/>
        </p:nvGrpSpPr>
        <p:grpSpPr>
          <a:xfrm>
            <a:off x="5290554" y="1764812"/>
            <a:ext cx="2304987" cy="582056"/>
            <a:chOff x="2195005" y="193097"/>
            <a:chExt cx="4542871" cy="114716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05" y="193097"/>
              <a:ext cx="4542871" cy="114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hteck 44"/>
            <p:cNvSpPr/>
            <p:nvPr/>
          </p:nvSpPr>
          <p:spPr>
            <a:xfrm>
              <a:off x="3026923" y="228388"/>
              <a:ext cx="3708128" cy="68281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feld 45"/>
          <p:cNvSpPr txBox="1"/>
          <p:nvPr/>
        </p:nvSpPr>
        <p:spPr>
          <a:xfrm>
            <a:off x="791410" y="234687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rutiger CE 55 Roman"/>
              </a:rPr>
              <a:t>Ortsfest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542945" y="234554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rutiger CE 55 Roman"/>
              </a:rPr>
              <a:t>Transport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30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30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03225" y="1601788"/>
            <a:ext cx="8637588" cy="46799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15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05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Bereiche in ortsfesten Anlagen werden anhand Ihrer Gefahr in Gefahrengruppen eingeteilt</a:t>
            </a:r>
          </a:p>
          <a:p>
            <a:endParaRPr lang="de-DE" dirty="0"/>
          </a:p>
          <a:p>
            <a:r>
              <a:rPr lang="de-DE" dirty="0"/>
              <a:t>Maßgeblich für die Einteilung ist die FwDV 500</a:t>
            </a:r>
          </a:p>
          <a:p>
            <a:endParaRPr lang="de-DE" dirty="0"/>
          </a:p>
          <a:p>
            <a:r>
              <a:rPr lang="de-DE" dirty="0"/>
              <a:t>Es existieren 3 unterschiedliche Feuerwehr Gefahrengruppen</a:t>
            </a:r>
          </a:p>
          <a:p>
            <a:endParaRPr lang="de-DE" dirty="0"/>
          </a:p>
          <a:p>
            <a:r>
              <a:rPr lang="de-DE" dirty="0"/>
              <a:t>Die Gefahr für Einsatzkräfte nimmt mit der zugeordneten Zahl zu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63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70813" y="5229202"/>
            <a:ext cx="66309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de-DE" sz="1200" i="1" dirty="0"/>
              <a:t>Bereiche mit ABC-Gefahrstoffen werden bei der </a:t>
            </a:r>
            <a:r>
              <a:rPr lang="de-DE" sz="1200" b="1" i="1" dirty="0"/>
              <a:t>Einsatzvorbereitung </a:t>
            </a:r>
            <a:r>
              <a:rPr lang="de-DE" sz="1200" i="1" dirty="0"/>
              <a:t>entsprechend den durchzuführenden Maßnahmen in drei Gefahrengruppen eingeteilt.</a:t>
            </a: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972375" y="3105663"/>
            <a:ext cx="7027803" cy="574671"/>
            <a:chOff x="0" y="0"/>
            <a:chExt cx="5249883" cy="4297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95400" cy="4146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5055" y="11875"/>
              <a:ext cx="1295400" cy="41656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4483" y="11875"/>
              <a:ext cx="1295400" cy="41783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855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Ortsfeste Anwendung</a:t>
            </a: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01299807"/>
              </p:ext>
            </p:extLst>
          </p:nvPr>
        </p:nvGraphicFramePr>
        <p:xfrm>
          <a:off x="611561" y="1198277"/>
          <a:ext cx="7190175" cy="479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608963" y="5580785"/>
            <a:ext cx="663092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de-DE" sz="1200" i="1" dirty="0"/>
              <a:t>Die Gefahr für Einsatzkräfte nimmt mit der Höhe der Zahl der Gefahrengruppe zu.</a:t>
            </a: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741912" y="2167800"/>
            <a:ext cx="6526425" cy="2736228"/>
            <a:chOff x="-179273" y="-549597"/>
            <a:chExt cx="4875345" cy="204599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79273" y="1081739"/>
              <a:ext cx="1295400" cy="4146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64733" y="34510"/>
              <a:ext cx="1295400" cy="41656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00672" y="-549597"/>
              <a:ext cx="1295400" cy="417830"/>
            </a:xfrm>
            <a:prstGeom prst="rect">
              <a:avLst/>
            </a:prstGeom>
          </p:spPr>
        </p:pic>
      </p:grpSp>
      <p:sp>
        <p:nvSpPr>
          <p:cNvPr id="14" name="Rechteck 13"/>
          <p:cNvSpPr/>
          <p:nvPr/>
        </p:nvSpPr>
        <p:spPr>
          <a:xfrm rot="19600174">
            <a:off x="1576256" y="2063895"/>
            <a:ext cx="2867455" cy="17701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4626121"/>
              </a:avLst>
            </a:prstTxWarp>
            <a:spAutoFit/>
          </a:bodyPr>
          <a:lstStyle/>
          <a:p>
            <a:pPr algn="ctr"/>
            <a:r>
              <a:rPr lang="de-DE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Gefahr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847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D7543D&quot;,&quot;opacity&quot;:1,&quot;type&quot;:&quot;SOLID&quot;},&quot;primaryButtonBackgroundHover&quot;:{&quot;color&quot;:&quot;#BC4733&quot;,&quot;opacity&quot;:1,&quot;type&quot;:&quot;SOLID&quot;},&quot;primaryButtonBorder&quot;:{&quot;color&quot;:&quot;#D7543D&quot;,&quot;opacity&quot;:1,&quot;type&quot;:&quot;SOLID&quot;},&quot;primaryButtonBorderHover&quot;:{&quot;color&quot;:&quot;#BC4733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fals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],&quot;buttonsAtLeft&quot;:false,&quot;courseTitleVisible&quot;:true,&quot;showLogo&quot;:false,&quot;visible&quot;:true},&quot;version&quot;:&quot;1.0&quot;},&quot;skinMessages&quot;:{&quot;PB_ACCESSIBLE_ARIA_LABEL_BACK_TO_BEGIN&quot;:&quot;Zum Anfang der Folie gehen&quot;,&quot;PB_ACCESSIBLE_ARIA_LABEL_BOTTOM_PANEL&quot;:&quot;Fußleiste&quot;,&quot;PB_ACCESSIBLE_ARIA_LABEL_NAVIGATION_BUTTONS&quot;:&quot;Navigationsschalftflächen&quot;,&quot;PB_ACCESSIBLE_ARIA_LABEL_SETTINGS&quot;:&quot;Einstellungen zur Barrierefreiheit&quot;,&quot;PB_ACCESSIBLE_ARIA_LABEL_SLIDE&quot;:&quot;Folie&quot;,&quot;PB_ACCESSIBLE_ARIA_LABEL_TOP_PANEL&quot;:&quot;Kopfleiste&quot;,&quot;PB_ACCESSIBLE_AUDIO_NARRATION_LABEL&quot;:&quot;Audioaufzeichnung&quot;,&quot;PB_ACCESSIBLE_NAVIGATION_NEXT_BUTTON&quot;:&quot;Weiter&quot;,&quot;PB_ACCESSIBLE_NAVIGATION_PREV_BUTTON&quot;:&quot;Zurück&quot;,&quot;PB_ACCESSIBLE_PLAYER_SCENARIO_NOT_SUPPORTED&quot;:&quot;Die Gesprächssimulation wird im barrierefreien Modus nicht unterstützt&quot;,&quot;PB_ACCESSIBLE_SKIN_ENABLE_ACCESSIBILITY_MODE&quot;:&quot;Barrierefreien Modus einschalten&quot;,&quot;PB_ACCESSIBLE_SKIN_ENABLE_NORMAL_MODE&quot;:&quot;Barrierefreien Modus ausschalten&quot;,&quot;PB_ACCESSIBLE_SKIN_PRESENTER_PHOTO&quot;:&quot;Bild vom Dozenten&quot;,&quot;PB_ACCESSIBLE_SLIDE_N_OF_COUNT&quot;:&quot;Folie %SLIDE_NUMBER% von %TOTAL_SLIDES%&quot;,&quot;PB_ACCESSIBLE_VIDEO_NARRATION_LABEL&quot;:&quot;Videoaufzeichnung&quot;,&quot;PB_ACCESSIBLE_WATERMARK_SKIN_CREATED_WITH&quot;:&quot;Erstellt mit iSpring Testversion&quot;,&quot;PB_ATTACHMENT_DOCUMENT_SUBTITLE&quot;:&quot;Dokument&quot;,&quot;PB_ATTACHMENT_FILE_SUBTITLE&quot;:&quot;Datei&quot;,&quot;PB_ATTACHMENT_IMAGE_SUBTITLE&quot;:&quot;Bild&quot;,&quot;PB_ATTACHMENT_LINK_SUBTITLE&quot;:&quot;Link&quot;,&quot;PB_ATTACHMENT_VIDEO_SUBTITLE&quot;:&quot;Video&quot;,&quot;PB_BACK_TO_APP_BUTTON_LABEL&quot;:&quot;Zurück&quot;,&quot;PB_CC_MENU_OFF&quot;:&quot;Aus&quot;,&quot;PB_CC_MENU_ON&quot;:&quot;An&quot;,&quot;PB_CC_MENU_TITLE&quot;:&quot;Notizen&quot;,&quot;PB_COMPANY_LOGO_BIG&quot;:&quot;Firmenlogo \n(266x156)&quot;,&quot;PB_COMPANY_LOGO_SMALL&quot;:&quot;Firmenlogo (266x50)&quot;,&quot;PB_CONTROL_PANEL_EXIT_FULL_SCREEN&quot;:&quot;Vollbildmodus verlassen&quot;,&quot;PB_CONTROL_PANEL_FULL_SCREEN&quot;:&quot;Vollbild-Modus&quot;,&quot;PB_CONTROL_PANEL_NEXT&quot;:&quot;Weiter&quot;,&quot;PB_CONTROL_PANEL_OUTLINE&quot;:&quot;Inhaltsverzeichnis&quot;,&quot;PB_CONTROL_PANEL_PREV&quot;:&quot;&quot;,&quot;PB_CONTROL_PANEL_REPLAY&quot;:&quot;Nochmals abspielen&quot;,&quot;PB_CONTROL_PANEL_SLIDE_COUNTER&quot;:&quot;%SLIDE_NUMBER% von %TOTAL_SLIDES%&quot;,&quot;PB_CONTROL_PANEL_VOLUME_CONTROL&quot;:&quot;Lautstärke&quot;,&quot;PB_CURRENT_SLIDE_IS_NOT_COMPLETED&quot;:&quot;Sie müssen die komplette Folie ansehen um fortfahren zu können&quot;,&quot;PB_DOMAIN_RESTRICTION&quot;:&quot;Entschuldigung Sie bitte, aber der Autor hat das Ausführen der Präsentation auf dieser Domäne nicht erlaubt.&quot;,&quot;PB_DOWNLOAD_APP_MESSAGE&quot;:&quot;Um diese Präsentation mit Videos ansehen zu können, laden Sie bitte die kostenlose iOS Anwendung iSpring Play herunter.&quot;,&quot;PB_DRAWING_TOOLS_END_DRAWING&quot;:&quot;Zeichnen beenden&quot;,&quot;PB_DRAWING_TOOLS_ERASER&quot;:&quot;Radiergummi&quot;,&quot;PB_DRAWING_TOOLS_ERASE_ALL&quot;:&quot;Alles löschen&quot;,&quot;PB_DRAWING_TOOLS_HIGHLIGHTER&quot;:&quot;Leuchtstift&quot;,&quot;PB_DRAWING_TOOLS_PEN&quot;:&quot;Stift&quot;,&quot;PB_ENTER_PASSWORD&quot;:&quot;Geben Sie das Passwort ein, um die Präsentation zu starten.&quot;,&quot;PB_INCORRECT_PASSWORD&quot;:&quot;Das Passwort ist nicht korrekt&quot;,&quot;PB_INTERACTION_SLIDE_WINDOW_TEXT&quot;:&quot;Sie müssen die Interaktion abschließen, bevor Sie diese Folie verlassen.&quot;,&quot;PB_LAUNCH_BTN_LABEL&quot;:&quot;&amp;Anfangen&quot;,&quot;PB_LAUNCH_IN_APP_MESSAGE&quot;:&quot;Um dies als Video anzusehen, müssen Sie iSpring Play nutzen.&quot;,&quot;PB_MESSAGE_BOX_NO&quot;:&quot;Nein&quot;,&quot;PB_MESSAGE_BOX_OK&quot;:&quot;OK&quot;,&quot;PB_MESSAGE_BOX_YES&quot;:&quot;Ja&quot;,&quot;PB_NAVIGATION_IS_RESTRICTED&quot;:&quot;Sie haben nur Zugang zu bereits angesehenen Folien.&quot;,&quot;PB_NAVIGATION_IS_SEQUENTIAL&quot;:&quot;Sie müssen sich die Folien in der vorgegebenen Reihenfolge ansehen.&quot;,&quot;PB_PLAYBACK_RATE_MENU_CAPTION&quot;:&quot;Geschwindigkeit&quot;,&quot;PB_PRECEDING_QUIZ_FAILED_WINDOW_TEXT&quot;:&quot;Sie dürfen nicht fortfahren, da Sie erst das  Quiz auf %SLIDE_INDEX%  besuchen müssen.&quot;,&quot;PB_PRECEDING_QUIZ_NOT_COMPLETED_WINDOW_TEXT&quot;:&quot;Sie müssen Folie%SLIDE_INDEX% ansehen, bevor Sie fortfahren.&quot;,&quot;PB_PRECEDING_QUIZ_NOT_PASSED_WINDOW_TEXT&quot;:&quot;Sie müssen das Quiz auf %SLIDE_INDEX% bestehen bevor Sie fortfahren.&quot;,&quot;PB_PRECEDING_SCENARIO_FAILED_WINDOW_TEXT&quot;:&quot;Sie dürfen nicht fortfahren, weil Sie die Gesprächssimulation auf Folie %SLIDE_INDEX% nicht bestanden haben.&quot;,&quot;PB_PRECEDING_SCENARIO_NOT_COMPLETED_WINDOW_TEXT&quot;:&quot;Sie müssen die Gesprächssimulation auf Folie %SLIDE_INDEX% abschließen, um fortfahren zu können.&quot;,&quot;PB_PRECEDING_SCENARIO_NOT_PASSED_WINDOW_TEXT&quot;:&quot;Sie müssen die Gesprächssimulation auf Folie %SLIDE_INDEX% bestehen, um fortfahren zu können.&quot;,&quot;PB_PRESENTER_COLLAPSE_BIO&quot;:&quot;Weniger anzeigen&quot;,&quot;PB_PRESENTER_EMAIL&quot;:&quot;E-Mail&quot;,&quot;PB_PRESENTER_EXPAND_BIO&quot;:&quot;Mehr anzeigen&quot;,&quot;PB_PRESENTER_HIDE_BIO&quot;:&quot;Verbergen&quot;,&quot;PB_PRESENTER_INFO&quot;:&quot;Informationen zum Dozenten&quot;,&quot;PB_PRESENTER_NO_INFO&quot;:&quot;Keine Dozenteninformationen&quot;,&quot;PB_PRESENTER_SHOW_BIO&quot;:&quot;Anzeigen&quot;,&quot;PB_PRESENTER_VIDEO&quot;:&quot;Dozentenvideo&quot;,&quot;PB_PRESENTER_WEBSITE&quot;:&quot;Webseite&quot;,&quot;PB_QUIZ_SLIDE_WINDOW_TEXT&quot;:&quot;Sie müssen das Quiz beenden, bevor Sie diese Folie verlassen.&quot;,&quot;PB_RATE_MENU_CAPTION&quot;:&quot;Geschwindigkeit&quot;,&quot;PB_RATE_MENU_DEFAULT_RATE&quot;:&quot;Normal&quot;,&quot;PB_RESTRICTION_MESSAGE_BOX_TITLE&quot;:&quot;Navigation ist eingeschränkt&quot;,&quot;PB_RESUME_PRESENTATION_WINDOW_TEXT&quot;:&quot;Möchten Sie von der zuletzt angesehenen Folie starten?&quot;,&quot;PB_RESUME_PRESENTATION_WINDOW_TITLE&quot;:&quot;Präsentation fortsetzen&quot;,&quot;PB_SCENARIO_SLIDE_WINDOW_TEXT&quot;:&quot;Sie müssen die Gesprächssimulation fertigstellen, bevor Sie die Folie verlassen.&quot;,&quot;PB_SEARCH_CANCEL&quot;:&quot;Abbrechen&quot;,&quot;PB_SEARCH_NO_RESULTS_LABEL&quot;:&quot;Keine Übereinstimmungen gefunden.&quot;,&quot;PB_SEARCH_PANEL_DEFAULT_TEXT&quot;:&quot;Suchen…&quot;,&quot;PB_SEARCH_RESULTS_LABEL&quot;:&quot;Suchergebnisse&quot;,&quot;PB_SEARCH_RESULT_IN_NOTES&quot;:&quot;in den Notizen&quot;,&quot;PB_SEARCH_RESULT_IN_TEXT_LABEL&quot;:&quot;in den Folien&quot;,&quot;PB_SUBTITLES_MENU_CAPTION&quot;:&quot;Untertitel&quot;,&quot;PB_SUBTITLES_OFF&quot;:&quot;Aus&quot;,&quot;PB_TAB_NOTES_LABEL&quot;:&quot;Notizen&quot;,&quot;PB_TAB_OUTLINE_LABEL&quot;:&quot;Folien&quot;,&quot;PB_TIME_RESTRICTION&quot;:&quot;Entschuldigen Sie bitte, aber der Verfasser hat die Betrachtung der Präsentation im Moment unterbunden.&quot;,&quot;PB_TITLE_PANEL_ATTACHMENTS&quot;:&quot;Anhänge&quot;,&quot;PB_TITLE_PANEL_DEFAULT_COURSE_TITLE&quot;:&quot;Kurstitel Beispiel&quot;,&quot;PB_TITLE_PANEL_MARKER_TOOLS&quot;:&quot;Zeichnung&quot;,&quot;PB_TITLE_PANEL_NOTES&quot;:&quot;Notizen&quot;,&quot;PB_TITLE_PANEL_OUTLINE&quot;:&quot;Inhaltsverzeichnis&quot;,&quot;PB_TITLE_PANEL_PRESENTER_INFO&quot;:&quot;Informationen zum Dozenten&quot;,&quot;PB_TOOLTIP_ADD_LOGO&quot;:&quot;Klicken Sie hier, um das Firmenlogo hinzuzufügen&quot;,&quot;PB_TOOLTIP_CHANGE_LOGO&quot;:&quot;Klicken Sie hier um das Firmenlogo zu bearbeiten&quot;,&quot;PB_TREE_CONTROL_LOADING&quot;:&quot;Lädt gerade…&quot;,&quot;PB_VIDEO_WINDOW_NO_VIDEO_LABEL&quot;:&quot;Kein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COURSE_TITLE&quot;,&quot;DT_HYPERLINK_TOOLTIP&quot;]},&quot;resources&quot;:{&quot;attachments&quot;:false,&quot;companyLogos&quot;:null,&quot;fonts&quot;:[{&quot;charsets&quot;:{&quot;dynamicFormatted&quot;:[&quot;DCT_INTERACTIVITY_TEXT&quot;],&quot;dynamicPlain&quot;:[&quot;DCT_COURSE_TITLE&quot;,&quot;DCT_HYPERLINK_TOOLTIP&quot;],&quot;static&quot;:[&quot;Normal&quot;,&quot;Lautstärke&quot;,&quot;%SLIDE_NUMBER% von %TOTAL_SLIDES%&quot;,&quot;Möchten Sie von der zuletzt angesehenen Folie starten?&quot;,&quot;Sie müssen das Quiz beenden, bevor Sie diese Folie verlassen.&quot;,&quot;Sie müssen das Quiz auf %SLIDE_INDEX% bestehen bevor Sie fortfahren.&quot;,&quot;Sie müssen Folie%SLIDE_INDEX% ansehen, bevor Sie fortfahren.&quot;,&quot;Sie dürfen nicht fortfahren, da Sie erst das  Quiz auf %SLIDE_INDEX%  besuchen müssen.&quot;,&quot;Sie müssen die Interaktion abschließen, bevor Sie diese Folie verlassen.&quot;,&quot;Sie müssen die Gesprächssimulation fertigstellen, bevor Sie die Folie verlassen.&quot;,&quot;Sie müssen die Gesprächssimulation auf Folie %SLIDE_INDEX% bestehen, um fortfahren zu können.&quot;,&quot;Sie müssen die Gesprächssimulation auf Folie %SLIDE_INDEX% abschließen, um fortfahren zu können.&quot;,&quot;Sie dürfen nicht fortfahren, weil Sie die Gesprächssimulation auf Folie %SLIDE_INDEX% nicht bestanden haben.&quot;,&quot;Sie müssen die komplette Folie ansehen um fortfahren zu können&quot;,&quot;Sie haben nur Zugang zu bereits angesehenen Folien.&quot;,&quot;Sie müssen sich die Folien in der vorgegebenen Reihenfolge ansehen.&quot;,&quot;Geben Sie das Passwort ein, um die Präsentation zu starten.&quot;,&quot;Das Passwort ist nicht korrekt&quot;,&quot;Entschuldigung Sie bitte, aber der Autor hat das Ausführen der Präsentation auf dieser Domäne nicht erlaubt.&quot;,&quot;Entschuldigen Sie bitte, aber der Verfasser hat die Betrachtung der Präsentation im Moment unterbunden.&quot;,&quot;Zurück&quot;,&quot;Weiter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],&quot;dynamicPlain&quot;:[],&quot;static&quot;:[&quot;Weiter&quot;,&quot;Geschwindigkeit&quot;,&quot;Ja&quot;,&quot;Nein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-SUITE_ISPRING_CURRENT_PLAYER_ID" val="universal"/>
  <p:tag name="ISPRING_PRESENTATION_COURSE_TITLE" val="Basis 10.1 - ABC Kennzeichung Präsentation"/>
  <p:tag name="ISPRING_LMS_API_VERSION" val="SCORM 2004 (4th edition)"/>
  <p:tag name="ISPRING_ULTRA_SCORM_COURSE_ID" val="A9232FBD-979D-472D-B90D-DC7AEC54E43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18h\uFFFD{F369EC98-67A3-4F0E-9536-1009CD459043}&quot;,&quot;T:\\NLBK\\Novellierung_Truppausbildung_2024\\03 Basismodule\\Basis 10.0 - ABC-Gefahrstoffe\\Basis 10.1 ABC Kennzeichn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asis 10.1 - ABC Kennzeichung Präsenta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594B34-F6A7-42E3-9998-FB2998F29D4E}:3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454B77-AE83-40FD-9D3B-9EB5114A4524}:3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0AD1E3-095C-4EF1-B9B0-D3EAD1FA5409}:3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4DAD0E-604A-4505-9E69-58ED6D3411C1}:3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0F5A06-E457-4C88-9301-A7A032047725}:3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D3A6AB-A60B-4071-A8E1-0F3CA7975E3C}:3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9673E9-17CC-48ED-9678-E3A4BF2B03C1}:3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4C5E1-7C42-4C58-9AE2-E1692EA4B3D3}:3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CA6BEA-B326-4336-AB4D-DC41EA5C46BB}:3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9DD141-11B6-4438-B6A7-88E087B33E0E}: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8AFE55-A286-4260-9CCE-F8743AF21FEA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AFCA70-88F5-47B5-9B14-10C10CE812D2}:3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36C8A7-C1E9-441B-87A5-B180F97D14DC}:3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568A9E-5A6E-4D81-ACDE-06F0FB4F6B72}:3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0385B3-D65E-4871-9A3A-714ED80E7972}:3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875390-D985-4655-9C2A-BDF42C98BA5A}:3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6C8654-A6A6-47B7-B363-3657BE9BFEE4}:3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F01E80-2450-4EB8-9C11-064D636C720E}:3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BFBFDB-D14E-42EC-825C-A4FBC654F397}:3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70AFBA-4EE1-48AB-B6F9-0AF47DA8F3FE}:3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2E8E4D-BCC9-49C1-80D4-48CEF9150D7C}:3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D41812-CE32-4156-86B4-318FD9D869A9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78BE04-9DCC-4E52-86DE-3426AD9E0421}:3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4F557F-B0D0-4AF5-A664-D2B662E5FC84}:3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1A8473-C4B9-4DB3-99EE-C33F4421EC71}:3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D4B48E-2CAB-464E-B2C1-1781B3576082}:3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F64CE0-0A5B-4914-B43B-0B92010D9094}:3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62F464-A244-4FD5-9CCF-690A74265AA5}:3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8295E6-79DB-4843-898D-997F52B80213}:3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86A798-3602-42B5-B6EB-099B0A3ED6CB}:3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B07AD3-08C9-4B9C-B0B7-92C1E8D94C45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6A88A-5E70-47D7-83B4-62684B376204}:3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8C6F75-A30B-415C-BA95-61B59721BD00}:3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EB82EB-293A-4E05-A656-5F5347C76C6B}:3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D07893-76D8-4BBE-A701-1289D7711ECE}:3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E672E3-6CF7-40C1-AA06-B83A7B0B6834}:328"/>
</p:tagLst>
</file>

<file path=ppt/theme/theme1.xml><?xml version="1.0" encoding="utf-8"?>
<a:theme xmlns:a="http://schemas.openxmlformats.org/drawingml/2006/main" name="NLB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208_MF_Zuständigkeiten.pptx" id="{63695505-E43F-446E-BED5-E9E685F8A0E8}" vid="{DF976A25-E083-40EB-8174-25E66751E018}"/>
    </a:ext>
  </a:extLst>
</a:theme>
</file>

<file path=ppt/theme/theme2.xml><?xml version="1.0" encoding="utf-8"?>
<a:theme xmlns:a="http://schemas.openxmlformats.org/drawingml/2006/main" name="Titel und Text">
  <a:themeElements>
    <a:clrScheme name="NABK Abteilung 3">
      <a:dk1>
        <a:srgbClr val="000000"/>
      </a:dk1>
      <a:lt1>
        <a:srgbClr val="FFFFFF"/>
      </a:lt1>
      <a:dk2>
        <a:srgbClr val="8D8D8D"/>
      </a:dk2>
      <a:lt2>
        <a:srgbClr val="E8E8E8"/>
      </a:lt2>
      <a:accent1>
        <a:srgbClr val="FF0000"/>
      </a:accent1>
      <a:accent2>
        <a:srgbClr val="A5A5A5"/>
      </a:accent2>
      <a:accent3>
        <a:srgbClr val="BFBFBF"/>
      </a:accent3>
      <a:accent4>
        <a:srgbClr val="F2F2F2"/>
      </a:accent4>
      <a:accent5>
        <a:srgbClr val="FF0000"/>
      </a:accent5>
      <a:accent6>
        <a:srgbClr val="7F7F7F"/>
      </a:accent6>
      <a:hlink>
        <a:srgbClr val="FF0000"/>
      </a:hlink>
      <a:folHlink>
        <a:srgbClr val="3333CC"/>
      </a:folHlink>
    </a:clrScheme>
    <a:fontScheme name="NAB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ABK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8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208_MF_Zuständigkeiten.pptx" id="{63695505-E43F-446E-BED5-E9E685F8A0E8}" vid="{7CB4E950-63F2-4470-9860-DA40BE60AD8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20210208_MF_Unterricht</Template>
  <TotalTime>0</TotalTime>
  <Words>1330</Words>
  <Application>Microsoft Office PowerPoint</Application>
  <PresentationFormat>Bildschirmpräsentation (4:3)</PresentationFormat>
  <Paragraphs>311</Paragraphs>
  <Slides>36</Slides>
  <Notes>36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Arial Rounded MT Bold</vt:lpstr>
      <vt:lpstr>Bahnschrift SemiBold</vt:lpstr>
      <vt:lpstr>Calibri</vt:lpstr>
      <vt:lpstr>Frutiger CE 45 Light</vt:lpstr>
      <vt:lpstr>Frutiger CE 55 Roman</vt:lpstr>
      <vt:lpstr>NDSFrutiger 45 Light</vt:lpstr>
      <vt:lpstr>Wingdings</vt:lpstr>
      <vt:lpstr>NLBK</vt:lpstr>
      <vt:lpstr>Titel und Text</vt:lpstr>
      <vt:lpstr>Acrobat Document</vt:lpstr>
      <vt:lpstr>Modul 10-1  ABC Kennzeichnung</vt:lpstr>
      <vt:lpstr>Inhalt</vt:lpstr>
      <vt:lpstr>Inhalt</vt:lpstr>
      <vt:lpstr>Einleitung</vt:lpstr>
      <vt:lpstr>Einleitung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Ortsfeste Anwendung</vt:lpstr>
      <vt:lpstr>Produktkennzeichnung</vt:lpstr>
      <vt:lpstr>Produktkennzeichnung</vt:lpstr>
      <vt:lpstr>Produktkennzeichnung</vt:lpstr>
      <vt:lpstr>Produktkennzeichnung</vt:lpstr>
      <vt:lpstr>Produktkennzeichnung</vt:lpstr>
      <vt:lpstr>Produktkennzeichnung</vt:lpstr>
      <vt:lpstr>Produktkennzeichnung</vt:lpstr>
      <vt:lpstr>Produktkennzeichnung</vt:lpstr>
      <vt:lpstr>Produktkennzeichnung</vt:lpstr>
      <vt:lpstr>Transportkennzeichnung</vt:lpstr>
      <vt:lpstr>Transportkennzeichnung</vt:lpstr>
      <vt:lpstr>Transportkennzeichnung</vt:lpstr>
      <vt:lpstr>Transportkennzeichnung</vt:lpstr>
      <vt:lpstr>Transportkennzeichnung</vt:lpstr>
      <vt:lpstr>Transportkennzeichnung</vt:lpstr>
      <vt:lpstr>Transportkennzeichnung</vt:lpstr>
      <vt:lpstr>Transportkennzeichnung</vt:lpstr>
      <vt:lpstr>Transportkennzeichnung</vt:lpstr>
    </vt:vector>
  </TitlesOfParts>
  <Company>IT.Niedersachsen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10.1 - ABC Kennzeichung Präsentation</dc:title>
  <dc:creator>Firmenich, Michael (NABK)</dc:creator>
  <cp:lastModifiedBy>Gille, Stefan (NLBK)</cp:lastModifiedBy>
  <cp:revision>49</cp:revision>
  <dcterms:created xsi:type="dcterms:W3CDTF">2021-02-09T07:10:42Z</dcterms:created>
  <dcterms:modified xsi:type="dcterms:W3CDTF">2023-12-14T14:07:34Z</dcterms:modified>
</cp:coreProperties>
</file>